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801600" cy="9601200" type="A3"/>
  <p:notesSz cx="6807200" cy="9939338"/>
  <p:defaultTextStyle>
    <a:defPPr>
      <a:defRPr lang="ja-JP"/>
    </a:defPPr>
    <a:lvl1pPr marL="0" algn="l" defTabSz="1221913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76" autoAdjust="0"/>
    <p:restoredTop sz="94604" autoAdjust="0"/>
  </p:normalViewPr>
  <p:slideViewPr>
    <p:cSldViewPr>
      <p:cViewPr>
        <p:scale>
          <a:sx n="66" d="100"/>
          <a:sy n="66" d="100"/>
        </p:scale>
        <p:origin x="-792" y="264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8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1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2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3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4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5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6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7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1" y="2"/>
            <a:ext cx="1561863" cy="369607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r>
              <a:rPr kumimoji="1" lang="ja-JP" altLang="en-US" sz="1600" dirty="0" smtClean="0"/>
              <a:t>機密性○情報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11743794" y="2"/>
            <a:ext cx="1057807" cy="369607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r>
              <a:rPr kumimoji="1" lang="ja-JP" altLang="en-US" sz="1600" dirty="0" smtClean="0"/>
              <a:t>○○限り</a:t>
            </a:r>
            <a:endParaRPr kumimoji="1" lang="ja-JP" altLang="en-US" sz="16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5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40080" y="384495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9" y="6169660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1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95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91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8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8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78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73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66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765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2" y="2149159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40082" y="3044824"/>
            <a:ext cx="5656263" cy="553180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503039" y="2149159"/>
            <a:ext cx="5658484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503039" y="3044824"/>
            <a:ext cx="5658484" cy="553180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3" y="382271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05072" y="382271"/>
            <a:ext cx="7156451" cy="8194359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40083" y="2009141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1"/>
            <a:ext cx="7680960" cy="793434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509203" y="857884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r>
              <a:rPr kumimoji="1" lang="ja-JP" altLang="en-US" dirty="0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6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0" y="2240282"/>
            <a:ext cx="11521440" cy="6336348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40080" y="8898892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1C509-C240-40A6-BB1A-64BE214C778E}" type="datetimeFigureOut">
              <a:rPr kumimoji="1" lang="ja-JP" altLang="en-US" smtClean="0"/>
              <a:pPr/>
              <a:t>2015/1/20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373880" y="8898892"/>
            <a:ext cx="40538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74480" y="8898892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52A23-BFEA-43FD-98FB-69091C0AE9EE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21913" rtl="0" eaLnBrk="1" latinLnBrk="0" hangingPunct="1">
        <a:spcBef>
          <a:spcPct val="0"/>
        </a:spcBef>
        <a:buNone/>
        <a:defRPr kumimoji="1"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217" indent="-458217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defTabSz="1221913" rtl="0" eaLnBrk="1" latinLnBrk="0" hangingPunct="1">
        <a:spcBef>
          <a:spcPct val="20000"/>
        </a:spcBef>
        <a:buFont typeface="Arial" pitchFamily="34" charset="0"/>
        <a:buChar char="–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0" hangingPunct="1">
        <a:spcBef>
          <a:spcPct val="20000"/>
        </a:spcBef>
        <a:buFont typeface="Arial" pitchFamily="34" charset="0"/>
        <a:buChar char="–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0" hangingPunct="1">
        <a:spcBef>
          <a:spcPct val="20000"/>
        </a:spcBef>
        <a:buFont typeface="Arial" pitchFamily="34" charset="0"/>
        <a:buChar char="»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89448" y="2676459"/>
            <a:ext cx="2744862" cy="8495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91" tIns="61096" rIns="122191" bIns="61096" rtlCol="0" anchor="ctr"/>
          <a:lstStyle/>
          <a:p>
            <a:pPr algn="ctr"/>
            <a:r>
              <a:rPr kumimoji="1" lang="ja-JP" altLang="en-US" dirty="0" smtClean="0"/>
              <a:t>認定農業者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203546" y="7216672"/>
            <a:ext cx="2744862" cy="9353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91" tIns="61096" rIns="122191" bIns="61096" rtlCol="0" anchor="ctr"/>
          <a:lstStyle/>
          <a:p>
            <a:pPr algn="ctr"/>
            <a:r>
              <a:rPr lang="ja-JP" altLang="en-US" sz="1900" dirty="0" smtClean="0"/>
              <a:t>農業者が組織する団体</a:t>
            </a:r>
            <a:endParaRPr lang="ja-JP" altLang="en-US" sz="1900" dirty="0"/>
          </a:p>
        </p:txBody>
      </p:sp>
      <p:sp>
        <p:nvSpPr>
          <p:cNvPr id="6" name="正方形/長方形 5"/>
          <p:cNvSpPr/>
          <p:nvPr/>
        </p:nvSpPr>
        <p:spPr>
          <a:xfrm>
            <a:off x="203546" y="4875253"/>
            <a:ext cx="2744862" cy="8435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91" tIns="61096" rIns="122191" bIns="61096" rtlCol="0" anchor="ctr"/>
          <a:lstStyle/>
          <a:p>
            <a:pPr algn="ctr"/>
            <a:r>
              <a:rPr kumimoji="1" lang="ja-JP" altLang="en-US" dirty="0" smtClean="0"/>
              <a:t>集落営農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833265" y="967291"/>
            <a:ext cx="5767851" cy="759377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191" tIns="61096" rIns="122191" bIns="61096"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0" y="151783"/>
            <a:ext cx="12801600" cy="46501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22191" tIns="61096" rIns="122191" bIns="61096" rtlCol="0" anchor="ctr"/>
          <a:lstStyle/>
          <a:p>
            <a:pPr algn="ctr"/>
            <a:r>
              <a:rPr kumimoji="1" lang="ja-JP" altLang="en-US" b="1" dirty="0" smtClean="0"/>
              <a:t>稲作農業の体質強化緊急対策事業</a:t>
            </a:r>
            <a:endParaRPr kumimoji="1" lang="ja-JP" altLang="en-US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055935" y="1036195"/>
            <a:ext cx="5271915" cy="70816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22191" tIns="61096" rIns="122191" bIns="61096" rtlCol="0">
            <a:spAutoFit/>
          </a:bodyPr>
          <a:lstStyle/>
          <a:p>
            <a:pPr marL="233351" indent="-233351" algn="ctr"/>
            <a:r>
              <a:rPr lang="ja-JP" altLang="en-US" sz="1900" dirty="0" smtClean="0"/>
              <a:t>稲作農業者が米の生産コスト低減に向け、</a:t>
            </a:r>
            <a:endParaRPr lang="en-US" altLang="ja-JP" sz="1900" dirty="0" smtClean="0"/>
          </a:p>
          <a:p>
            <a:pPr marL="233351" indent="-233351" algn="ctr"/>
            <a:r>
              <a:rPr lang="ja-JP" altLang="en-US" sz="1900" dirty="0" smtClean="0"/>
              <a:t>生産コスト低減計画を策定</a:t>
            </a:r>
            <a:endParaRPr lang="ja-JP" altLang="en-US" sz="1900" dirty="0"/>
          </a:p>
        </p:txBody>
      </p:sp>
      <p:sp>
        <p:nvSpPr>
          <p:cNvPr id="10" name="下矢印 9"/>
          <p:cNvSpPr/>
          <p:nvPr/>
        </p:nvSpPr>
        <p:spPr>
          <a:xfrm>
            <a:off x="5865935" y="1841535"/>
            <a:ext cx="1650886" cy="292698"/>
          </a:xfrm>
          <a:prstGeom prst="downArrow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22191" tIns="61096" rIns="122191" bIns="61096"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55935" y="2194470"/>
            <a:ext cx="5271915" cy="430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22191" tIns="61096" rIns="122191" bIns="61096" rtlCol="0">
            <a:spAutoFit/>
          </a:bodyPr>
          <a:lstStyle/>
          <a:p>
            <a:pPr marL="233351" indent="-233351" algn="ctr"/>
            <a:r>
              <a:rPr lang="ja-JP" altLang="en-US" sz="1900" dirty="0" smtClean="0"/>
              <a:t>計画に基づき生産コスト</a:t>
            </a:r>
            <a:r>
              <a:rPr lang="ja-JP" altLang="en-US" sz="1900" dirty="0"/>
              <a:t>低減</a:t>
            </a:r>
            <a:r>
              <a:rPr lang="ja-JP" altLang="en-US" sz="1900" dirty="0" smtClean="0"/>
              <a:t>の取組を実施</a:t>
            </a:r>
            <a:endParaRPr lang="ja-JP" altLang="en-US" sz="19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913081" y="8170111"/>
            <a:ext cx="5578254" cy="430888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algn="ctr"/>
            <a:r>
              <a:rPr lang="ja-JP" altLang="en-US" sz="1900" dirty="0" smtClean="0"/>
              <a:t>取組に応じて支援</a:t>
            </a:r>
            <a:endParaRPr lang="en-US" altLang="ja-JP" sz="1900" dirty="0" smtClean="0"/>
          </a:p>
        </p:txBody>
      </p:sp>
      <p:sp>
        <p:nvSpPr>
          <p:cNvPr id="23" name="右矢印 22"/>
          <p:cNvSpPr/>
          <p:nvPr/>
        </p:nvSpPr>
        <p:spPr>
          <a:xfrm>
            <a:off x="9768588" y="4409085"/>
            <a:ext cx="369499" cy="1891449"/>
          </a:xfrm>
          <a:prstGeom prst="rightArrow">
            <a:avLst>
              <a:gd name="adj1" fmla="val 50000"/>
              <a:gd name="adj2" fmla="val 65814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右矢印 24"/>
          <p:cNvSpPr/>
          <p:nvPr/>
        </p:nvSpPr>
        <p:spPr>
          <a:xfrm>
            <a:off x="3239150" y="4380128"/>
            <a:ext cx="307046" cy="1866823"/>
          </a:xfrm>
          <a:prstGeom prst="rightArrow">
            <a:avLst>
              <a:gd name="adj1" fmla="val 50000"/>
              <a:gd name="adj2" fmla="val 5962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10278396" y="967291"/>
            <a:ext cx="2315638" cy="759377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121951" y="967291"/>
            <a:ext cx="2916963" cy="759377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22191" tIns="61096" rIns="122191" bIns="61096" rtlCol="0" anchor="t"/>
          <a:lstStyle/>
          <a:p>
            <a:pPr algn="ctr"/>
            <a:r>
              <a:rPr lang="ja-JP" altLang="en-US" sz="2100" dirty="0"/>
              <a:t>取組</a:t>
            </a:r>
            <a:r>
              <a:rPr lang="ja-JP" altLang="en-US" sz="2100" dirty="0" smtClean="0"/>
              <a:t>主体</a:t>
            </a:r>
            <a:endParaRPr lang="ja-JP" altLang="en-US" sz="2100" dirty="0"/>
          </a:p>
        </p:txBody>
      </p:sp>
      <p:sp>
        <p:nvSpPr>
          <p:cNvPr id="104" name="正方形/長方形 103"/>
          <p:cNvSpPr/>
          <p:nvPr/>
        </p:nvSpPr>
        <p:spPr>
          <a:xfrm>
            <a:off x="203546" y="1579204"/>
            <a:ext cx="2744862" cy="8351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91" tIns="61096" rIns="122191" bIns="61096" rtlCol="0" anchor="ctr"/>
          <a:lstStyle/>
          <a:p>
            <a:pPr algn="ctr"/>
            <a:r>
              <a:rPr lang="ja-JP" altLang="en-US" sz="1900" dirty="0" smtClean="0"/>
              <a:t>農地中間管理機構から</a:t>
            </a:r>
            <a:endParaRPr lang="en-US" altLang="ja-JP" sz="1900" dirty="0" smtClean="0"/>
          </a:p>
          <a:p>
            <a:pPr algn="ctr"/>
            <a:r>
              <a:rPr lang="ja-JP" altLang="en-US" sz="1900" dirty="0" smtClean="0"/>
              <a:t>農地を借り受ける農業者</a:t>
            </a:r>
            <a:endParaRPr lang="ja-JP" altLang="en-US" sz="1900" dirty="0"/>
          </a:p>
        </p:txBody>
      </p:sp>
      <p:sp>
        <p:nvSpPr>
          <p:cNvPr id="101" name="正方形/長方形 100"/>
          <p:cNvSpPr/>
          <p:nvPr/>
        </p:nvSpPr>
        <p:spPr>
          <a:xfrm>
            <a:off x="197255" y="3778340"/>
            <a:ext cx="2744862" cy="8445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91" tIns="61096" rIns="122191" bIns="61096" rtlCol="0" anchor="ctr"/>
          <a:lstStyle/>
          <a:p>
            <a:pPr algn="ctr"/>
            <a:r>
              <a:rPr lang="ja-JP" altLang="en-US" dirty="0" smtClean="0"/>
              <a:t>認定新規就農</a:t>
            </a:r>
            <a:r>
              <a:rPr lang="ja-JP" altLang="en-US" dirty="0"/>
              <a:t>者</a:t>
            </a:r>
            <a:endParaRPr kumimoji="1" lang="ja-JP" altLang="en-US" dirty="0"/>
          </a:p>
        </p:txBody>
      </p:sp>
      <p:sp>
        <p:nvSpPr>
          <p:cNvPr id="102" name="正方形/長方形 101"/>
          <p:cNvSpPr/>
          <p:nvPr/>
        </p:nvSpPr>
        <p:spPr>
          <a:xfrm>
            <a:off x="207671" y="5996758"/>
            <a:ext cx="2744862" cy="9809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22191" tIns="61096" rIns="122191" bIns="61096" rtlCol="0" anchor="ctr"/>
          <a:lstStyle/>
          <a:p>
            <a:pPr algn="ctr"/>
            <a:r>
              <a:rPr lang="ja-JP" altLang="en-US" sz="1900" dirty="0" smtClean="0"/>
              <a:t>人・農地プランに</a:t>
            </a:r>
            <a:endParaRPr lang="en-US" altLang="ja-JP" sz="1900" dirty="0" smtClean="0"/>
          </a:p>
          <a:p>
            <a:pPr algn="ctr"/>
            <a:r>
              <a:rPr lang="ja-JP" altLang="en-US" sz="1900" dirty="0" smtClean="0"/>
              <a:t>位置づけられた</a:t>
            </a:r>
            <a:endParaRPr lang="en-US" altLang="ja-JP" sz="1900" dirty="0" smtClean="0"/>
          </a:p>
          <a:p>
            <a:pPr algn="ctr"/>
            <a:r>
              <a:rPr lang="ja-JP" altLang="en-US" sz="1900" dirty="0" smtClean="0"/>
              <a:t>地域の中心となる経営体</a:t>
            </a:r>
            <a:endParaRPr lang="ja-JP" altLang="en-US" sz="1900" dirty="0"/>
          </a:p>
        </p:txBody>
      </p:sp>
      <p:grpSp>
        <p:nvGrpSpPr>
          <p:cNvPr id="3" name="グループ化 18"/>
          <p:cNvGrpSpPr/>
          <p:nvPr/>
        </p:nvGrpSpPr>
        <p:grpSpPr>
          <a:xfrm>
            <a:off x="10406600" y="2205353"/>
            <a:ext cx="2058875" cy="1852701"/>
            <a:chOff x="8023189" y="1361205"/>
            <a:chExt cx="1895150" cy="1323358"/>
          </a:xfrm>
        </p:grpSpPr>
        <p:sp>
          <p:nvSpPr>
            <p:cNvPr id="30" name="角丸四角形 29"/>
            <p:cNvSpPr/>
            <p:nvPr/>
          </p:nvSpPr>
          <p:spPr>
            <a:xfrm>
              <a:off x="8023189" y="1361205"/>
              <a:ext cx="1895150" cy="1323358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2" name="テキスト ボックス 1"/>
            <p:cNvSpPr txBox="1"/>
            <p:nvPr/>
          </p:nvSpPr>
          <p:spPr>
            <a:xfrm>
              <a:off x="8144912" y="1524920"/>
              <a:ext cx="1675540" cy="9453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000" dirty="0" smtClean="0"/>
                <a:t>米価変動にも対応できるよう稲作農業の</a:t>
              </a:r>
              <a:endParaRPr lang="en-US" altLang="ja-JP" sz="2000" dirty="0" smtClean="0"/>
            </a:p>
            <a:p>
              <a:pPr algn="ctr"/>
              <a:r>
                <a:rPr lang="ja-JP" altLang="en-US" sz="2000" dirty="0" smtClean="0"/>
                <a:t>体質を強化</a:t>
              </a:r>
              <a:endParaRPr lang="ja-JP" altLang="en-US" sz="2000" dirty="0"/>
            </a:p>
          </p:txBody>
        </p:sp>
      </p:grpSp>
      <p:grpSp>
        <p:nvGrpSpPr>
          <p:cNvPr id="13" name="グループ化 2"/>
          <p:cNvGrpSpPr/>
          <p:nvPr/>
        </p:nvGrpSpPr>
        <p:grpSpPr>
          <a:xfrm>
            <a:off x="10360579" y="5320846"/>
            <a:ext cx="2207935" cy="1854719"/>
            <a:chOff x="8025243" y="3200399"/>
            <a:chExt cx="2005087" cy="1112932"/>
          </a:xfrm>
        </p:grpSpPr>
        <p:sp>
          <p:nvSpPr>
            <p:cNvPr id="105" name="角丸四角形 104"/>
            <p:cNvSpPr/>
            <p:nvPr/>
          </p:nvSpPr>
          <p:spPr>
            <a:xfrm>
              <a:off x="8067039" y="3200399"/>
              <a:ext cx="1869723" cy="1112932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106" name="テキスト ボックス 105"/>
            <p:cNvSpPr txBox="1"/>
            <p:nvPr/>
          </p:nvSpPr>
          <p:spPr>
            <a:xfrm>
              <a:off x="8025243" y="3271625"/>
              <a:ext cx="2005087" cy="978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000" dirty="0" smtClean="0"/>
                <a:t>担い手の米の</a:t>
              </a:r>
              <a:endParaRPr lang="en-US" altLang="ja-JP" sz="2000" dirty="0" smtClean="0"/>
            </a:p>
            <a:p>
              <a:pPr algn="ctr"/>
              <a:r>
                <a:rPr lang="ja-JP" altLang="en-US" sz="2000" dirty="0" smtClean="0"/>
                <a:t>生産コストを平成</a:t>
              </a:r>
              <a:endParaRPr lang="en-US" altLang="ja-JP" sz="2000" dirty="0" smtClean="0"/>
            </a:p>
            <a:p>
              <a:pPr algn="ctr"/>
              <a:r>
                <a:rPr lang="en-US" altLang="ja-JP" sz="2000" dirty="0" smtClean="0">
                  <a:latin typeface="+mn-ea"/>
                </a:rPr>
                <a:t>23</a:t>
              </a:r>
              <a:r>
                <a:rPr lang="ja-JP" altLang="en-US" sz="2000" dirty="0" smtClean="0"/>
                <a:t>年産全国平均から４割削減</a:t>
              </a:r>
              <a:endParaRPr lang="en-US" altLang="ja-JP" sz="2000" dirty="0" smtClean="0"/>
            </a:p>
            <a:p>
              <a:pPr algn="ctr"/>
              <a:r>
                <a:rPr lang="ja-JP" altLang="en-US" sz="2000" dirty="0" smtClean="0"/>
                <a:t>（平成</a:t>
              </a:r>
              <a:r>
                <a:rPr lang="en-US" altLang="ja-JP" sz="2000" dirty="0" smtClean="0">
                  <a:latin typeface="+mn-ea"/>
                </a:rPr>
                <a:t>35</a:t>
              </a:r>
              <a:r>
                <a:rPr lang="ja-JP" altLang="en-US" sz="2000" dirty="0" smtClean="0"/>
                <a:t>年度）</a:t>
              </a:r>
              <a:endParaRPr lang="ja-JP" altLang="en-US" sz="2000" dirty="0"/>
            </a:p>
          </p:txBody>
        </p:sp>
      </p:grpSp>
      <p:sp>
        <p:nvSpPr>
          <p:cNvPr id="108" name="AutoShape 128"/>
          <p:cNvSpPr>
            <a:spLocks noChangeArrowheads="1"/>
          </p:cNvSpPr>
          <p:nvPr/>
        </p:nvSpPr>
        <p:spPr bwMode="auto">
          <a:xfrm>
            <a:off x="3957510" y="2767770"/>
            <a:ext cx="5553088" cy="2840632"/>
          </a:xfrm>
          <a:prstGeom prst="roundRect">
            <a:avLst>
              <a:gd name="adj" fmla="val 6732"/>
            </a:avLst>
          </a:prstGeom>
          <a:solidFill>
            <a:srgbClr val="FFFFFF"/>
          </a:solidFill>
          <a:ln w="19050">
            <a:solidFill>
              <a:srgbClr val="008000"/>
            </a:solidFill>
            <a:round/>
            <a:headEnd/>
            <a:tailEnd/>
          </a:ln>
        </p:spPr>
        <p:txBody>
          <a:bodyPr wrap="none" lIns="122191" tIns="61096" rIns="122191" bIns="61096" anchor="ctr"/>
          <a:lstStyle>
            <a:lvl1pPr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700" dirty="0"/>
          </a:p>
        </p:txBody>
      </p:sp>
      <p:sp>
        <p:nvSpPr>
          <p:cNvPr id="114" name="円/楕円 113"/>
          <p:cNvSpPr/>
          <p:nvPr/>
        </p:nvSpPr>
        <p:spPr>
          <a:xfrm>
            <a:off x="3982349" y="2783802"/>
            <a:ext cx="325662" cy="352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r>
              <a:rPr lang="en-US" altLang="ja-JP" sz="2700" b="1" dirty="0" smtClean="0">
                <a:ea typeface="ＤＦ特太ゴシック体" panose="02010609000101010101" pitchFamily="1" charset="-128"/>
              </a:rPr>
              <a:t>A</a:t>
            </a:r>
            <a:endParaRPr lang="ja-JP" altLang="en-US" sz="2700" b="1" dirty="0">
              <a:ea typeface="ＤＦ特太ゴシック体" panose="02010609000101010101" pitchFamily="1" charset="-128"/>
            </a:endParaRPr>
          </a:p>
        </p:txBody>
      </p:sp>
      <p:sp>
        <p:nvSpPr>
          <p:cNvPr id="115" name="AutoShape 128"/>
          <p:cNvSpPr>
            <a:spLocks noChangeArrowheads="1"/>
          </p:cNvSpPr>
          <p:nvPr/>
        </p:nvSpPr>
        <p:spPr bwMode="auto">
          <a:xfrm>
            <a:off x="6785512" y="5684622"/>
            <a:ext cx="2744862" cy="2484514"/>
          </a:xfrm>
          <a:prstGeom prst="roundRect">
            <a:avLst>
              <a:gd name="adj" fmla="val 3787"/>
            </a:avLst>
          </a:prstGeom>
          <a:solidFill>
            <a:srgbClr val="FFFFFF"/>
          </a:solidFill>
          <a:ln w="19050">
            <a:solidFill>
              <a:srgbClr val="008000"/>
            </a:solidFill>
            <a:round/>
            <a:headEnd/>
            <a:tailEnd/>
          </a:ln>
        </p:spPr>
        <p:txBody>
          <a:bodyPr wrap="none" lIns="122191" tIns="61096" rIns="122191" bIns="61096" anchor="ctr"/>
          <a:lstStyle>
            <a:lvl1pPr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700" dirty="0"/>
          </a:p>
        </p:txBody>
      </p:sp>
      <p:sp>
        <p:nvSpPr>
          <p:cNvPr id="117" name="AutoShape 128"/>
          <p:cNvSpPr>
            <a:spLocks noChangeArrowheads="1"/>
          </p:cNvSpPr>
          <p:nvPr/>
        </p:nvSpPr>
        <p:spPr bwMode="auto">
          <a:xfrm>
            <a:off x="3962353" y="5676218"/>
            <a:ext cx="2744862" cy="2484514"/>
          </a:xfrm>
          <a:prstGeom prst="roundRect">
            <a:avLst>
              <a:gd name="adj" fmla="val 4323"/>
            </a:avLst>
          </a:prstGeom>
          <a:solidFill>
            <a:srgbClr val="FFFFFF"/>
          </a:solidFill>
          <a:ln w="19050">
            <a:solidFill>
              <a:srgbClr val="008000"/>
            </a:solidFill>
            <a:round/>
            <a:headEnd/>
            <a:tailEnd/>
          </a:ln>
        </p:spPr>
        <p:txBody>
          <a:bodyPr wrap="none" lIns="122191" tIns="61096" rIns="122191" bIns="61096" anchor="ctr"/>
          <a:lstStyle>
            <a:lvl1pPr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700" dirty="0"/>
          </a:p>
        </p:txBody>
      </p:sp>
      <p:sp>
        <p:nvSpPr>
          <p:cNvPr id="118" name="円/楕円 117"/>
          <p:cNvSpPr/>
          <p:nvPr/>
        </p:nvSpPr>
        <p:spPr>
          <a:xfrm>
            <a:off x="3975579" y="5740337"/>
            <a:ext cx="325662" cy="352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r>
              <a:rPr lang="en-US" altLang="ja-JP" sz="2700" b="1" dirty="0">
                <a:ea typeface="ＤＦ特太ゴシック体" panose="020B0509000000000000" pitchFamily="49" charset="-128"/>
              </a:rPr>
              <a:t>B</a:t>
            </a:r>
            <a:endParaRPr lang="ja-JP" altLang="en-US" sz="2700" b="1" dirty="0">
              <a:ea typeface="ＤＦ特太ゴシック体" panose="020B0509000000000000" pitchFamily="49" charset="-128"/>
            </a:endParaRPr>
          </a:p>
        </p:txBody>
      </p:sp>
      <p:sp>
        <p:nvSpPr>
          <p:cNvPr id="122" name="Text Box 29"/>
          <p:cNvSpPr txBox="1">
            <a:spLocks noChangeArrowheads="1"/>
          </p:cNvSpPr>
          <p:nvPr/>
        </p:nvSpPr>
        <p:spPr bwMode="auto">
          <a:xfrm>
            <a:off x="4239746" y="5549664"/>
            <a:ext cx="2804742" cy="608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2191" tIns="61096" rIns="122191" bIns="61096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2100" b="1" dirty="0" smtClean="0">
                <a:latin typeface="ＭＳ Ｐゴシック" pitchFamily="50" charset="-128"/>
                <a:ea typeface="ＤＦ特太ゴシック体" pitchFamily="1" charset="-128"/>
              </a:rPr>
              <a:t>直播栽培の実施</a:t>
            </a:r>
            <a:endParaRPr lang="ja-JP" altLang="en-US" sz="2100" b="1" dirty="0">
              <a:latin typeface="ＭＳ Ｐゴシック" pitchFamily="50" charset="-128"/>
              <a:ea typeface="ＤＦ特太ゴシック体" pitchFamily="1" charset="-128"/>
            </a:endParaRPr>
          </a:p>
        </p:txBody>
      </p:sp>
      <p:sp>
        <p:nvSpPr>
          <p:cNvPr id="123" name="Text Box 29"/>
          <p:cNvSpPr txBox="1">
            <a:spLocks noChangeArrowheads="1"/>
          </p:cNvSpPr>
          <p:nvPr/>
        </p:nvSpPr>
        <p:spPr bwMode="auto">
          <a:xfrm>
            <a:off x="4263874" y="2735347"/>
            <a:ext cx="4970328" cy="769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2191" tIns="61096" rIns="122191" bIns="61096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100" dirty="0" smtClean="0">
                <a:latin typeface="ＭＳ Ｐゴシック" pitchFamily="50" charset="-128"/>
                <a:ea typeface="ＤＦ特太ゴシック体" pitchFamily="1" charset="-128"/>
              </a:rPr>
              <a:t>肥料・農薬代などの資材費の低減や労働時間を短縮する取組を２つ以上実施</a:t>
            </a:r>
          </a:p>
        </p:txBody>
      </p:sp>
      <p:sp>
        <p:nvSpPr>
          <p:cNvPr id="124" name="Text Box 29"/>
          <p:cNvSpPr txBox="1">
            <a:spLocks noChangeArrowheads="1"/>
          </p:cNvSpPr>
          <p:nvPr/>
        </p:nvSpPr>
        <p:spPr bwMode="auto">
          <a:xfrm>
            <a:off x="7070870" y="5588207"/>
            <a:ext cx="2763529" cy="58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2191" tIns="61096" rIns="122191" bIns="61096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2000" b="1" dirty="0" smtClean="0">
                <a:latin typeface="ＭＳ Ｐゴシック" pitchFamily="50" charset="-128"/>
                <a:ea typeface="ＤＦ特太ゴシック体" pitchFamily="1" charset="-128"/>
              </a:rPr>
              <a:t>農業</a:t>
            </a:r>
            <a:r>
              <a:rPr lang="ja-JP" altLang="en-US" sz="2000" b="1" dirty="0">
                <a:latin typeface="ＭＳ Ｐゴシック" pitchFamily="50" charset="-128"/>
                <a:ea typeface="ＤＦ特太ゴシック体" pitchFamily="1" charset="-128"/>
              </a:rPr>
              <a:t>機械</a:t>
            </a:r>
            <a:r>
              <a:rPr lang="ja-JP" altLang="en-US" sz="2000" b="1" dirty="0" smtClean="0">
                <a:latin typeface="ＭＳ Ｐゴシック" pitchFamily="50" charset="-128"/>
                <a:ea typeface="ＤＦ特太ゴシック体" pitchFamily="1" charset="-128"/>
              </a:rPr>
              <a:t>の共同利用</a:t>
            </a:r>
            <a:endParaRPr lang="ja-JP" altLang="en-US" sz="2000" b="1" dirty="0">
              <a:latin typeface="ＭＳ Ｐゴシック" pitchFamily="50" charset="-128"/>
              <a:ea typeface="ＤＦ特太ゴシック体" pitchFamily="1" charset="-128"/>
            </a:endParaRPr>
          </a:p>
        </p:txBody>
      </p:sp>
      <p:sp>
        <p:nvSpPr>
          <p:cNvPr id="126" name="円/楕円 125"/>
          <p:cNvSpPr/>
          <p:nvPr/>
        </p:nvSpPr>
        <p:spPr>
          <a:xfrm>
            <a:off x="6819011" y="5753041"/>
            <a:ext cx="325662" cy="352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r>
              <a:rPr lang="ja-JP" altLang="en-US" sz="2700" dirty="0">
                <a:ea typeface="ＤＦ特太ゴシック体" panose="020B0509000000000000" pitchFamily="49" charset="-128"/>
              </a:rPr>
              <a:t>Ｃ</a:t>
            </a: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203546" y="8671867"/>
            <a:ext cx="12261928" cy="615828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r>
              <a:rPr lang="ja-JP" altLang="en-US" sz="1600" dirty="0" smtClean="0"/>
              <a:t>このほか、需要に応じて販売できる環境を整備するため、産地</a:t>
            </a:r>
            <a:r>
              <a:rPr lang="ja-JP" altLang="en-US" sz="1600" dirty="0"/>
              <a:t>において、あらかじめ生産者等が積立てを行い、主食用米を長期計画的に販売する取組、輸出向け、業務用向け等の販売促進等の取組、非主食用への販売の取組を行う場合に</a:t>
            </a:r>
            <a:r>
              <a:rPr lang="ja-JP" altLang="en-US" sz="1600" dirty="0" smtClean="0"/>
              <a:t>支援。</a:t>
            </a:r>
            <a:endParaRPr lang="en-US" altLang="ja-JP" sz="1600" dirty="0" smtClean="0"/>
          </a:p>
        </p:txBody>
      </p:sp>
      <p:pic>
        <p:nvPicPr>
          <p:cNvPr id="63" name="Picture 2" descr="http://www.osaki-nouen.com/menu07/images/H24%E7%94%B0%E5%B0%8F%E9%BA%A6%E3%82%B7%E3%83%BC%E3%83%80%E3%83%B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086" y="6370048"/>
            <a:ext cx="929500" cy="7552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テキスト ボックス 63"/>
          <p:cNvSpPr txBox="1"/>
          <p:nvPr/>
        </p:nvSpPr>
        <p:spPr>
          <a:xfrm>
            <a:off x="5626952" y="7187755"/>
            <a:ext cx="1104267" cy="800494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algn="ctr">
              <a:defRPr/>
            </a:pPr>
            <a:r>
              <a:rPr kumimoji="0" lang="ja-JP" altLang="en-US" sz="1100" kern="0" dirty="0" smtClean="0">
                <a:solidFill>
                  <a:prstClr val="black"/>
                </a:solidFill>
              </a:rPr>
              <a:t>直播栽培</a:t>
            </a:r>
            <a:endParaRPr kumimoji="0" lang="en-US" altLang="ja-JP" sz="1100" kern="0" dirty="0" smtClean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kumimoji="0" lang="ja-JP" altLang="en-US" sz="1100" kern="0" dirty="0" smtClean="0">
                <a:solidFill>
                  <a:prstClr val="black"/>
                </a:solidFill>
              </a:rPr>
              <a:t>（田に直接種を</a:t>
            </a:r>
            <a:endParaRPr kumimoji="0" lang="en-US" altLang="ja-JP" sz="1100" kern="0" dirty="0" smtClean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kumimoji="0" lang="ja-JP" altLang="en-US" sz="1100" kern="0" dirty="0" smtClean="0">
                <a:solidFill>
                  <a:prstClr val="black"/>
                </a:solidFill>
              </a:rPr>
              <a:t>播種）</a:t>
            </a:r>
          </a:p>
        </p:txBody>
      </p:sp>
      <p:pic>
        <p:nvPicPr>
          <p:cNvPr id="65" name="Picture 3"/>
          <p:cNvPicPr>
            <a:picLocks noChangeAspect="1" noChangeArrowheads="1"/>
          </p:cNvPicPr>
          <p:nvPr/>
        </p:nvPicPr>
        <p:blipFill rotWithShape="1">
          <a:blip r:embed="rId3" cstate="print"/>
          <a:srcRect l="12538" r="12344"/>
          <a:stretch/>
        </p:blipFill>
        <p:spPr bwMode="auto">
          <a:xfrm>
            <a:off x="4452542" y="6362943"/>
            <a:ext cx="1075462" cy="75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" name="テキスト ボックス 65"/>
          <p:cNvSpPr txBox="1"/>
          <p:nvPr/>
        </p:nvSpPr>
        <p:spPr>
          <a:xfrm>
            <a:off x="4064175" y="7187532"/>
            <a:ext cx="1240493" cy="800494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algn="ctr">
              <a:defRPr/>
            </a:pPr>
            <a:r>
              <a:rPr kumimoji="0" lang="ja-JP" altLang="en-US" sz="1100" kern="0" dirty="0">
                <a:solidFill>
                  <a:prstClr val="black"/>
                </a:solidFill>
              </a:rPr>
              <a:t>移植</a:t>
            </a:r>
            <a:r>
              <a:rPr kumimoji="0" lang="ja-JP" altLang="en-US" sz="1100" kern="0" dirty="0" smtClean="0">
                <a:solidFill>
                  <a:prstClr val="black"/>
                </a:solidFill>
              </a:rPr>
              <a:t>栽培</a:t>
            </a:r>
            <a:endParaRPr kumimoji="0" lang="en-US" altLang="ja-JP" sz="1100" kern="0" dirty="0" smtClean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kumimoji="0" lang="ja-JP" altLang="en-US" sz="1100" kern="0" dirty="0" smtClean="0">
                <a:solidFill>
                  <a:prstClr val="black"/>
                </a:solidFill>
              </a:rPr>
              <a:t>（育苗を行い苗を</a:t>
            </a:r>
            <a:endParaRPr kumimoji="0" lang="en-US" altLang="ja-JP" sz="1100" kern="0" dirty="0" smtClean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kumimoji="0" lang="ja-JP" altLang="en-US" sz="1100" kern="0" dirty="0" smtClean="0">
                <a:solidFill>
                  <a:prstClr val="black"/>
                </a:solidFill>
              </a:rPr>
              <a:t>田に移植）</a:t>
            </a:r>
          </a:p>
        </p:txBody>
      </p:sp>
      <p:sp>
        <p:nvSpPr>
          <p:cNvPr id="67" name="ホームベース 66"/>
          <p:cNvSpPr/>
          <p:nvPr/>
        </p:nvSpPr>
        <p:spPr>
          <a:xfrm>
            <a:off x="5537112" y="6681268"/>
            <a:ext cx="186113" cy="289107"/>
          </a:xfrm>
          <a:prstGeom prst="homePlat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0" scaled="1"/>
            <a:tileRect/>
          </a:gradFill>
          <a:ln w="31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3939357" y="7789524"/>
            <a:ext cx="2768108" cy="323440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algn="ctr"/>
            <a:r>
              <a:rPr lang="ja-JP" altLang="en-US" sz="1300" b="1" dirty="0" smtClean="0"/>
              <a:t>田植えに係る労働費の低減</a:t>
            </a:r>
            <a:endParaRPr lang="ja-JP" altLang="en-US" sz="1300" b="1" dirty="0"/>
          </a:p>
        </p:txBody>
      </p:sp>
      <p:pic>
        <p:nvPicPr>
          <p:cNvPr id="77" name="図 7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20853" y="6169356"/>
            <a:ext cx="608196" cy="545594"/>
          </a:xfrm>
          <a:prstGeom prst="rect">
            <a:avLst/>
          </a:prstGeom>
        </p:spPr>
      </p:pic>
      <p:grpSp>
        <p:nvGrpSpPr>
          <p:cNvPr id="14" name="グループ化 48"/>
          <p:cNvGrpSpPr/>
          <p:nvPr/>
        </p:nvGrpSpPr>
        <p:grpSpPr>
          <a:xfrm>
            <a:off x="7027891" y="6341919"/>
            <a:ext cx="956991" cy="952300"/>
            <a:chOff x="5685670" y="3734101"/>
            <a:chExt cx="1445177" cy="680214"/>
          </a:xfrm>
        </p:grpSpPr>
        <p:sp>
          <p:nvSpPr>
            <p:cNvPr id="44" name="正方形/長方形 43"/>
            <p:cNvSpPr/>
            <p:nvPr/>
          </p:nvSpPr>
          <p:spPr>
            <a:xfrm>
              <a:off x="5685670" y="3734101"/>
              <a:ext cx="721285" cy="331324"/>
            </a:xfrm>
            <a:prstGeom prst="rect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6409562" y="3734101"/>
              <a:ext cx="721285" cy="331324"/>
            </a:xfrm>
            <a:prstGeom prst="rect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5685670" y="4082991"/>
              <a:ext cx="721285" cy="331324"/>
            </a:xfrm>
            <a:prstGeom prst="rect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6409562" y="4082991"/>
              <a:ext cx="721285" cy="331324"/>
            </a:xfrm>
            <a:prstGeom prst="rect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6046312" y="3917329"/>
              <a:ext cx="721285" cy="331324"/>
            </a:xfrm>
            <a:prstGeom prst="rect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42" name="図 4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311" r="52054" b="28578"/>
          <a:stretch/>
        </p:blipFill>
        <p:spPr>
          <a:xfrm>
            <a:off x="7057303" y="6421431"/>
            <a:ext cx="270254" cy="199090"/>
          </a:xfrm>
          <a:prstGeom prst="ellipse">
            <a:avLst/>
          </a:prstGeom>
        </p:spPr>
      </p:pic>
      <p:pic>
        <p:nvPicPr>
          <p:cNvPr id="50" name="図 4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311" r="52054" b="28578"/>
          <a:stretch/>
        </p:blipFill>
        <p:spPr>
          <a:xfrm>
            <a:off x="7702613" y="6414337"/>
            <a:ext cx="270254" cy="199090"/>
          </a:xfrm>
          <a:prstGeom prst="ellipse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311" r="52054" b="28578"/>
          <a:stretch/>
        </p:blipFill>
        <p:spPr>
          <a:xfrm>
            <a:off x="7050568" y="7068881"/>
            <a:ext cx="270254" cy="199090"/>
          </a:xfrm>
          <a:prstGeom prst="ellipse">
            <a:avLst/>
          </a:prstGeom>
        </p:spPr>
      </p:pic>
      <p:pic>
        <p:nvPicPr>
          <p:cNvPr id="52" name="図 5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311" r="52054" b="28578"/>
          <a:stretch/>
        </p:blipFill>
        <p:spPr>
          <a:xfrm>
            <a:off x="7684622" y="7069408"/>
            <a:ext cx="270254" cy="199090"/>
          </a:xfrm>
          <a:prstGeom prst="ellipse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311" r="52054" b="28578"/>
          <a:stretch/>
        </p:blipFill>
        <p:spPr>
          <a:xfrm>
            <a:off x="7381983" y="6722103"/>
            <a:ext cx="270254" cy="199090"/>
          </a:xfrm>
          <a:prstGeom prst="ellipse">
            <a:avLst/>
          </a:prstGeom>
        </p:spPr>
      </p:pic>
      <p:grpSp>
        <p:nvGrpSpPr>
          <p:cNvPr id="15" name="グループ化 53"/>
          <p:cNvGrpSpPr/>
          <p:nvPr/>
        </p:nvGrpSpPr>
        <p:grpSpPr>
          <a:xfrm>
            <a:off x="8396196" y="6354215"/>
            <a:ext cx="956991" cy="952300"/>
            <a:chOff x="5685670" y="3734101"/>
            <a:chExt cx="1445177" cy="680214"/>
          </a:xfrm>
        </p:grpSpPr>
        <p:sp>
          <p:nvSpPr>
            <p:cNvPr id="55" name="正方形/長方形 54"/>
            <p:cNvSpPr/>
            <p:nvPr/>
          </p:nvSpPr>
          <p:spPr>
            <a:xfrm>
              <a:off x="5685670" y="3734101"/>
              <a:ext cx="721285" cy="331324"/>
            </a:xfrm>
            <a:prstGeom prst="rect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6409562" y="3734101"/>
              <a:ext cx="721285" cy="331324"/>
            </a:xfrm>
            <a:prstGeom prst="rect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5685670" y="4082991"/>
              <a:ext cx="721285" cy="331324"/>
            </a:xfrm>
            <a:prstGeom prst="rect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6409562" y="4082991"/>
              <a:ext cx="721285" cy="331324"/>
            </a:xfrm>
            <a:prstGeom prst="rect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6046312" y="3917329"/>
              <a:ext cx="721285" cy="331324"/>
            </a:xfrm>
            <a:prstGeom prst="rect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43" name="図 4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000" t="24410" b="2812"/>
          <a:stretch/>
        </p:blipFill>
        <p:spPr>
          <a:xfrm>
            <a:off x="8659866" y="6646770"/>
            <a:ext cx="431857" cy="378319"/>
          </a:xfrm>
          <a:prstGeom prst="ellipse">
            <a:avLst/>
          </a:prstGeom>
        </p:spPr>
      </p:pic>
      <p:sp>
        <p:nvSpPr>
          <p:cNvPr id="60" name="ホームベース 59"/>
          <p:cNvSpPr/>
          <p:nvPr/>
        </p:nvSpPr>
        <p:spPr>
          <a:xfrm>
            <a:off x="8064209" y="6652136"/>
            <a:ext cx="227721" cy="388776"/>
          </a:xfrm>
          <a:prstGeom prst="homePlat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0800000" scaled="1"/>
            <a:tileRect/>
          </a:gra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6837314" y="7622027"/>
            <a:ext cx="2768108" cy="523495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algn="ctr"/>
            <a:r>
              <a:rPr lang="ja-JP" altLang="en-US" sz="1300" b="1" dirty="0" smtClean="0"/>
              <a:t>農業</a:t>
            </a:r>
            <a:r>
              <a:rPr lang="ja-JP" altLang="en-US" sz="1300" b="1" dirty="0"/>
              <a:t>機械</a:t>
            </a:r>
            <a:r>
              <a:rPr lang="ja-JP" altLang="en-US" sz="1300" b="1" dirty="0" smtClean="0"/>
              <a:t>の稼働率</a:t>
            </a:r>
            <a:r>
              <a:rPr lang="ja-JP" altLang="en-US" sz="1300" b="1" dirty="0"/>
              <a:t>向上</a:t>
            </a:r>
            <a:r>
              <a:rPr lang="ja-JP" altLang="en-US" sz="1300" b="1" dirty="0" smtClean="0"/>
              <a:t>により</a:t>
            </a:r>
            <a:endParaRPr lang="en-US" altLang="ja-JP" sz="1300" b="1" dirty="0" smtClean="0"/>
          </a:p>
          <a:p>
            <a:pPr algn="ctr"/>
            <a:r>
              <a:rPr lang="ja-JP" altLang="en-US" sz="1300" b="1" dirty="0" smtClean="0"/>
              <a:t>農機具費を低減</a:t>
            </a:r>
            <a:endParaRPr lang="ja-JP" altLang="en-US" sz="1300" b="1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771327" y="7383195"/>
            <a:ext cx="2786228" cy="301622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algn="ctr"/>
            <a:r>
              <a:rPr lang="ja-JP" altLang="en-US" sz="1100" dirty="0" smtClean="0"/>
              <a:t>（１台当たりの利用面積を拡大）</a:t>
            </a:r>
            <a:endParaRPr lang="ja-JP" altLang="en-US" sz="1100" dirty="0"/>
          </a:p>
        </p:txBody>
      </p:sp>
      <p:pic>
        <p:nvPicPr>
          <p:cNvPr id="112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3135" y="4593629"/>
            <a:ext cx="1471106" cy="950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" name="テキスト ボックス 112"/>
          <p:cNvSpPr txBox="1"/>
          <p:nvPr/>
        </p:nvSpPr>
        <p:spPr>
          <a:xfrm>
            <a:off x="8265071" y="4294423"/>
            <a:ext cx="1288996" cy="338829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algn="ctr"/>
            <a:r>
              <a:rPr lang="ja-JP" altLang="en-US" sz="1400" dirty="0" smtClean="0"/>
              <a:t>プール育苗</a:t>
            </a:r>
            <a:endParaRPr lang="ja-JP" altLang="en-US" sz="1400" dirty="0"/>
          </a:p>
        </p:txBody>
      </p:sp>
      <p:pic>
        <p:nvPicPr>
          <p:cNvPr id="116" name="図 115"/>
          <p:cNvPicPr>
            <a:picLocks noChangeAspect="1"/>
          </p:cNvPicPr>
          <p:nvPr/>
        </p:nvPicPr>
        <p:blipFill rotWithShape="1">
          <a:blip r:embed="rId8" cstate="print"/>
          <a:srcRect b="9476"/>
          <a:stretch/>
        </p:blipFill>
        <p:spPr>
          <a:xfrm>
            <a:off x="6843738" y="3797769"/>
            <a:ext cx="1335706" cy="973820"/>
          </a:xfrm>
          <a:prstGeom prst="rect">
            <a:avLst/>
          </a:prstGeom>
        </p:spPr>
      </p:pic>
      <p:sp>
        <p:nvSpPr>
          <p:cNvPr id="121" name="テキスト ボックス 120"/>
          <p:cNvSpPr txBox="1"/>
          <p:nvPr/>
        </p:nvSpPr>
        <p:spPr>
          <a:xfrm>
            <a:off x="6685641" y="4704644"/>
            <a:ext cx="1010607" cy="338829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algn="ctr"/>
            <a:r>
              <a:rPr lang="ja-JP" altLang="en-US" sz="1400" dirty="0" smtClean="0"/>
              <a:t>堆肥散布</a:t>
            </a:r>
            <a:endParaRPr lang="ja-JP" altLang="en-US" sz="1400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3982514" y="3725480"/>
            <a:ext cx="2971335" cy="1754601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r>
              <a:rPr lang="ja-JP" altLang="en-US" sz="1900" b="1" dirty="0" smtClean="0"/>
              <a:t>（取組例）</a:t>
            </a:r>
            <a:endParaRPr lang="en-US" altLang="ja-JP" sz="1900" b="1" dirty="0" smtClean="0"/>
          </a:p>
          <a:p>
            <a:pPr marL="239716" indent="-239716"/>
            <a:r>
              <a:rPr lang="ja-JP" altLang="en-US" sz="1900" dirty="0" smtClean="0"/>
              <a:t>○　堆肥散布と土壌分析を踏まえた施肥を実施</a:t>
            </a:r>
            <a:endParaRPr lang="en-US" altLang="ja-JP" sz="1900" dirty="0" smtClean="0"/>
          </a:p>
          <a:p>
            <a:endParaRPr lang="en-US" altLang="ja-JP" sz="1100" dirty="0" smtClean="0"/>
          </a:p>
          <a:p>
            <a:pPr marL="239716" indent="-239716"/>
            <a:r>
              <a:rPr lang="ja-JP" altLang="en-US" sz="1900" dirty="0" smtClean="0"/>
              <a:t>○　プール育苗と流し込み施肥を実施</a:t>
            </a:r>
            <a:endParaRPr lang="en-US" altLang="ja-JP" sz="1900" dirty="0" smtClean="0"/>
          </a:p>
        </p:txBody>
      </p:sp>
      <p:sp>
        <p:nvSpPr>
          <p:cNvPr id="12" name="正方形/長方形 11"/>
          <p:cNvSpPr/>
          <p:nvPr/>
        </p:nvSpPr>
        <p:spPr>
          <a:xfrm>
            <a:off x="203546" y="8671867"/>
            <a:ext cx="12155587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30424930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1684</TotalTime>
  <Words>250</Words>
  <Application>Microsoft Office PowerPoint</Application>
  <PresentationFormat>A3 297x420 mm</PresentationFormat>
  <Paragraphs>44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Blank</vt:lpstr>
      <vt:lpstr>スライド 1</vt:lpstr>
    </vt:vector>
  </TitlesOfParts>
  <Company>農林水産省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農林水産省</dc:creator>
  <cp:lastModifiedBy>ioas_user</cp:lastModifiedBy>
  <cp:revision>97</cp:revision>
  <cp:lastPrinted>2015-01-08T06:09:52Z</cp:lastPrinted>
  <dcterms:created xsi:type="dcterms:W3CDTF">2014-12-19T09:05:14Z</dcterms:created>
  <dcterms:modified xsi:type="dcterms:W3CDTF">2015-01-20T02:29:46Z</dcterms:modified>
</cp:coreProperties>
</file>