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<Relationships xmlns="http://schemas.openxmlformats.org/package/2006/relationships"><Relationship Id="rId2" Type="http://schemas.openxmlformats.org/package/2006/relationships/metadata/thumbnail" Target="docProps/thumbnail.jpeg" /><Relationship Id="rId3" Type="http://schemas.openxmlformats.org/package/2006/relationships/metadata/core-properties" Target="docProps/core.xml" /><Relationship Id="rId4" Type="http://schemas.openxmlformats.org/officeDocument/2006/relationships/extended-properties" Target="docProps/app.xml" /><Relationship Id="rId5" Type="http://schemas.openxmlformats.org/officeDocument/2006/relationships/custom-properties" Target="docProps/custom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60" r:id="rId2"/>
  </p:sldMasterIdLst>
  <p:notesMasterIdLst>
    <p:notesMasterId r:id="rId3"/>
  </p:notesMasterIdLst>
  <p:sldIdLst>
    <p:sldId id="256" r:id="rId4"/>
    <p:sldId id="259" r:id="rId5"/>
  </p:sldIdLst>
  <p:sldSz cx="9144000" cy="6858000" type="screen4x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rgbClr val="00000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61"/>
    <p:restoredTop sz="94660"/>
  </p:normalViewPr>
  <p:slideViewPr>
    <p:cSldViewPr snapToGrid="0">
      <p:cViewPr>
        <p:scale>
          <a:sx n="140" d="100"/>
          <a:sy n="140" d="100"/>
        </p:scale>
        <p:origin x="-732" y="9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theme" Target="theme/theme1.xml" /><Relationship Id="rId2" Type="http://schemas.openxmlformats.org/officeDocument/2006/relationships/slideMaster" Target="slideMasters/slideMaster1.xml" /><Relationship Id="rId3" Type="http://schemas.openxmlformats.org/officeDocument/2006/relationships/notesMaster" Target="notesMasters/notesMaster1.xml" /><Relationship Id="rId4" Type="http://schemas.openxmlformats.org/officeDocument/2006/relationships/slide" Target="slides/slide1.xml" /><Relationship Id="rId5" Type="http://schemas.openxmlformats.org/officeDocument/2006/relationships/slide" Target="slides/slide2.xml" /><Relationship Id="rId6" Type="http://schemas.openxmlformats.org/officeDocument/2006/relationships/presProps" Target="presProps.xml" /><Relationship Id="rId7" Type="http://schemas.openxmlformats.org/officeDocument/2006/relationships/viewProps" Target="viewProps.xml" /><Relationship Id="rId8" Type="http://schemas.openxmlformats.org/officeDocument/2006/relationships/tableStyles" Target="tableStyles.xml" /></Relationships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1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4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D06EA9-14B5-4F31-95CC-6AD91D20700D}" type="datetimeFigureOut">
              <a:rPr kumimoji="1" lang="ja-JP" altLang="en-US" smtClean="0"/>
              <a:t>2015/2/5</a:t>
            </a:fld>
            <a:endParaRPr kumimoji="1" lang="ja-JP" altLang="en-US"/>
          </a:p>
        </p:txBody>
      </p:sp>
      <p:sp>
        <p:nvSpPr>
          <p:cNvPr id="1102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01304" y="739973"/>
            <a:ext cx="4933157" cy="369986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1103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6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104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5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4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32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103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4CBB2-0699-4CCE-9A71-2E75D66CB5FD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103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3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45F0B-290D-40E2-8B0F-5DCE8D676C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5535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89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9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4CBB2-0699-4CCE-9A71-2E75D66CB5FD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109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45F0B-290D-40E2-8B0F-5DCE8D676C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5197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95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9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4CBB2-0699-4CCE-9A71-2E75D66CB5FD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109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45F0B-290D-40E2-8B0F-5DCE8D676C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343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3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3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4CBB2-0699-4CCE-9A71-2E75D66CB5FD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104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45F0B-290D-40E2-8B0F-5DCE8D676C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3265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44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4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4CBB2-0699-4CCE-9A71-2E75D66CB5FD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104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45F0B-290D-40E2-8B0F-5DCE8D676C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75898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50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51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5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4CBB2-0699-4CCE-9A71-2E75D66CB5FD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105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5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45F0B-290D-40E2-8B0F-5DCE8D676C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24240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57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58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5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60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61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4CBB2-0699-4CCE-9A71-2E75D66CB5FD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1062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3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45F0B-290D-40E2-8B0F-5DCE8D676C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9748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66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4CBB2-0699-4CCE-9A71-2E75D66CB5FD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1067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45F0B-290D-40E2-8B0F-5DCE8D676C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0547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4CBB2-0699-4CCE-9A71-2E75D66CB5FD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1071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45F0B-290D-40E2-8B0F-5DCE8D676C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3632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75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76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7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4CBB2-0699-4CCE-9A71-2E75D66CB5FD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107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45F0B-290D-40E2-8B0F-5DCE8D676C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227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82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1083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84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4CBB2-0699-4CCE-9A71-2E75D66CB5FD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108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8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45F0B-290D-40E2-8B0F-5DCE8D676C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9205113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27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E4CBB2-0699-4CCE-9A71-2E75D66CB5FD}" type="datetimeFigureOut">
              <a:rPr kumimoji="1" lang="ja-JP" altLang="en-US" smtClean="0"/>
              <a:t>2026/3/24</a:t>
            </a:fld>
            <a:endParaRPr kumimoji="1" lang="ja-JP" altLang="en-US"/>
          </a:p>
        </p:txBody>
      </p:sp>
      <p:sp>
        <p:nvSpPr>
          <p:cNvPr id="102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102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445F0B-290D-40E2-8B0F-5DCE8D676C7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2811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7" name="正方形/長方形 27"/>
          <p:cNvSpPr>
            <a:spLocks noChangeArrowheads="1"/>
          </p:cNvSpPr>
          <p:nvPr/>
        </p:nvSpPr>
        <p:spPr>
          <a:xfrm>
            <a:off x="2438372" y="1671735"/>
            <a:ext cx="2039408" cy="810825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最大クラスの地震</a:t>
            </a:r>
            <a:endParaRPr kumimoji="0" lang="ja-JP" altLang="ja-JP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○震度　　　　　　　　　　　</a:t>
            </a:r>
            <a:endParaRPr kumimoji="0" lang="ja-JP" altLang="ja-JP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○津波の浸水深　　　　　　ｍ</a:t>
            </a:r>
            <a:endParaRPr kumimoji="0" lang="ja-JP" altLang="ja-JP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○津波到達時間　　　　　　分</a:t>
            </a:r>
            <a:endParaRPr kumimoji="0" lang="ja-JP" altLang="ja-JP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○液状化の可能性　　　　　有　・　無</a:t>
            </a:r>
            <a:endParaRPr kumimoji="0" lang="ja-JP" altLang="ja-JP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○長期浸水の可能性　　　　有　・　無</a:t>
            </a:r>
            <a:endParaRPr kumimoji="0" lang="ja-JP" altLang="ja-JP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08" name="正方形/長方形 289"/>
          <p:cNvSpPr>
            <a:spLocks noChangeArrowheads="1"/>
          </p:cNvSpPr>
          <p:nvPr/>
        </p:nvSpPr>
        <p:spPr>
          <a:xfrm>
            <a:off x="335424" y="1664916"/>
            <a:ext cx="2039408" cy="810825"/>
          </a:xfrm>
          <a:prstGeom prst="rect">
            <a:avLst/>
          </a:prstGeom>
          <a:solidFill>
            <a:srgbClr val="FFFFFF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発生頻度の高い地震</a:t>
            </a:r>
            <a:endParaRPr kumimoji="0" lang="ja-JP" altLang="ja-JP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○震度　　　　　　　　　　　</a:t>
            </a:r>
            <a:endParaRPr kumimoji="0" lang="ja-JP" altLang="ja-JP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○津波の浸水深　　　　　　ｍ</a:t>
            </a:r>
            <a:endParaRPr kumimoji="0" lang="ja-JP" altLang="ja-JP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○津波到達時間　　　　　　分</a:t>
            </a:r>
            <a:endParaRPr kumimoji="0" lang="ja-JP" altLang="ja-JP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○液状化の可能性　　　　　有　・　無</a:t>
            </a:r>
            <a:endParaRPr kumimoji="0" lang="ja-JP" altLang="ja-JP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○長期浸水の可能性　　　　有　・　無</a:t>
            </a:r>
            <a:endParaRPr kumimoji="0" lang="ja-JP" altLang="ja-JP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2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	　　　</a:t>
            </a:r>
            <a:endParaRPr kumimoji="0" lang="ja-JP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09" name="Rectangle 3"/>
          <p:cNvSpPr>
            <a:spLocks noChangeArrowheads="1"/>
          </p:cNvSpPr>
          <p:nvPr/>
        </p:nvSpPr>
        <p:spPr>
          <a:xfrm>
            <a:off x="278274" y="1461374"/>
            <a:ext cx="3631770" cy="21544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■当館における南海トラフ地震の被害想定</a:t>
            </a:r>
            <a:r>
              <a:rPr kumimoji="0" lang="ja-JP" altLang="en-US" sz="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（高知県防災マップで確認）</a:t>
            </a:r>
            <a:endParaRPr kumimoji="0" lang="ja-JP" altLang="ja-JP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10" name="テキスト ボックス 8"/>
          <p:cNvSpPr txBox="1"/>
          <p:nvPr/>
        </p:nvSpPr>
        <p:spPr>
          <a:xfrm>
            <a:off x="278272" y="2545180"/>
            <a:ext cx="4293727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ja-JP" altLang="ja-JP" sz="800" b="1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■南海トラフ地震の津波避難に対する基本方針</a:t>
            </a:r>
            <a:r>
              <a:rPr lang="ja-JP" altLang="en-US" sz="800" b="1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（</a:t>
            </a:r>
            <a:r>
              <a:rPr lang="ja-JP" altLang="ja-JP" sz="800" b="1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○をつける</a:t>
            </a:r>
            <a:r>
              <a:rPr lang="ja-JP" altLang="en-US" sz="800" b="1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）</a:t>
            </a:r>
            <a:endParaRPr lang="en-US" altLang="ja-JP" sz="800" b="1" kern="100" dirty="0">
              <a:solidFill>
                <a:srgbClr val="000000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endParaRPr lang="ja-JP" altLang="ja-JP" sz="500" kern="100" dirty="0"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ja-JP" sz="800" b="1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　倒壊や火災の恐れがなければ原則館内に避難　</a:t>
            </a:r>
            <a:r>
              <a:rPr lang="ja-JP" altLang="en-US" sz="800" b="1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　</a:t>
            </a:r>
            <a:r>
              <a:rPr lang="ja-JP" altLang="ja-JP" sz="800" b="1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・</a:t>
            </a:r>
            <a:r>
              <a:rPr lang="ja-JP" altLang="en-US" sz="800" b="1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　　</a:t>
            </a:r>
            <a:r>
              <a:rPr lang="ja-JP" altLang="ja-JP" sz="800" b="1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高台等への避難場所へ避難</a:t>
            </a:r>
            <a:endParaRPr lang="ja-JP" altLang="ja-JP" sz="80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1111" name="正方形/長方形 13"/>
          <p:cNvSpPr/>
          <p:nvPr/>
        </p:nvSpPr>
        <p:spPr>
          <a:xfrm>
            <a:off x="338150" y="3252925"/>
            <a:ext cx="2039408" cy="1656743"/>
          </a:xfrm>
          <a:prstGeom prst="rect">
            <a:avLst/>
          </a:prstGeom>
          <a:ln w="6350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upright="1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1112" name="テキスト ボックス 15"/>
          <p:cNvSpPr txBox="1"/>
          <p:nvPr/>
        </p:nvSpPr>
        <p:spPr>
          <a:xfrm>
            <a:off x="2400661" y="3014486"/>
            <a:ext cx="1890183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ja-JP" altLang="ja-JP" sz="800" b="1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■</a:t>
            </a:r>
            <a:r>
              <a:rPr lang="ja-JP" altLang="en-US" sz="800" b="1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避難経路</a:t>
            </a:r>
            <a:r>
              <a:rPr lang="ja-JP" altLang="en-US" sz="800" b="1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（</a:t>
            </a:r>
            <a:r>
              <a:rPr lang="en-US" altLang="ja-JP" sz="800" b="1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MAP</a:t>
            </a:r>
            <a:r>
              <a:rPr lang="ja-JP" altLang="en-US" sz="800" b="1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貼付）</a:t>
            </a:r>
            <a:endParaRPr lang="ja-JP" altLang="ja-JP" sz="800" kern="100" dirty="0"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1113" name="テキスト ボックス 20"/>
          <p:cNvSpPr txBox="1"/>
          <p:nvPr/>
        </p:nvSpPr>
        <p:spPr>
          <a:xfrm>
            <a:off x="2438372" y="4918412"/>
            <a:ext cx="20955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altLang="ja-JP" sz="600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※</a:t>
            </a:r>
            <a:r>
              <a:rPr lang="ja-JP" altLang="ja-JP" sz="600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可能であれば、複数の避難経路を記載して</a:t>
            </a:r>
            <a:r>
              <a:rPr lang="ja-JP" altLang="en-US" sz="600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下さい</a:t>
            </a:r>
            <a:r>
              <a:rPr lang="ja-JP" altLang="ja-JP" sz="600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。</a:t>
            </a:r>
            <a:endParaRPr lang="ja-JP" altLang="ja-JP" sz="60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114300" indent="-114300" algn="l"/>
            <a:r>
              <a:rPr lang="ja-JP" altLang="ja-JP" sz="600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※避難経路を実際に歩いて</a:t>
            </a:r>
            <a:r>
              <a:rPr lang="ja-JP" altLang="en-US" sz="600" kern="100" dirty="0">
                <a:solidFill>
                  <a:srgbClr val="000000"/>
                </a:solidFill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下さい</a:t>
            </a:r>
            <a:r>
              <a:rPr lang="ja-JP" altLang="ja-JP" sz="600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。地震発生</a:t>
            </a:r>
            <a:r>
              <a:rPr lang="ja-JP" altLang="en-US" sz="600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時</a:t>
            </a:r>
            <a:r>
              <a:rPr lang="ja-JP" altLang="ja-JP" sz="600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は</a:t>
            </a:r>
            <a:r>
              <a:rPr lang="ja-JP" altLang="en-US" sz="600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電柱や</a:t>
            </a:r>
            <a:endParaRPr lang="en-US" altLang="ja-JP" sz="600" kern="100" dirty="0">
              <a:solidFill>
                <a:srgbClr val="000000"/>
              </a:solidFill>
              <a:effectLst/>
              <a:latin typeface="Century" panose="02040604050505020304" pitchFamily="18" charset="0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marL="114300" indent="-114300" algn="l"/>
            <a:r>
              <a:rPr lang="ja-JP" altLang="en-US" sz="600" kern="100" dirty="0">
                <a:solidFill>
                  <a:srgbClr val="000000"/>
                </a:solidFill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　</a:t>
            </a:r>
            <a:r>
              <a:rPr lang="ja-JP" altLang="ja-JP" sz="600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ブロックの倒壊など、障害物も多</a:t>
            </a:r>
            <a:r>
              <a:rPr lang="ja-JP" altLang="en-US" sz="600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いため</a:t>
            </a:r>
            <a:r>
              <a:rPr lang="ja-JP" altLang="ja-JP" sz="600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、</a:t>
            </a:r>
            <a:r>
              <a:rPr lang="ja-JP" altLang="en-US" sz="600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臨機応変に</a:t>
            </a:r>
            <a:endParaRPr lang="en-US" altLang="ja-JP" sz="600" kern="100" dirty="0">
              <a:solidFill>
                <a:srgbClr val="000000"/>
              </a:solidFill>
              <a:effectLst/>
              <a:latin typeface="Century" panose="02040604050505020304" pitchFamily="18" charset="0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marL="114300" indent="-114300" algn="l"/>
            <a:r>
              <a:rPr lang="ja-JP" altLang="en-US" sz="600" kern="100" dirty="0">
                <a:solidFill>
                  <a:srgbClr val="000000"/>
                </a:solidFill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　</a:t>
            </a:r>
            <a:r>
              <a:rPr lang="ja-JP" altLang="ja-JP" sz="600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たどりつけるよう、経路の状況を観察して</a:t>
            </a:r>
            <a:r>
              <a:rPr lang="ja-JP" altLang="en-US" sz="600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下さい</a:t>
            </a:r>
            <a:r>
              <a:rPr lang="ja-JP" altLang="ja-JP" sz="600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。</a:t>
            </a:r>
            <a:endParaRPr lang="ja-JP" altLang="ja-JP" sz="60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1114" name="正方形/長方形 21"/>
          <p:cNvSpPr/>
          <p:nvPr/>
        </p:nvSpPr>
        <p:spPr>
          <a:xfrm>
            <a:off x="2445944" y="3252925"/>
            <a:ext cx="2039409" cy="1665486"/>
          </a:xfrm>
          <a:prstGeom prst="rect">
            <a:avLst/>
          </a:prstGeom>
          <a:noFill/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rot="0" spcFirstLastPara="0" vert="horz" wrap="square" lIns="91440" tIns="45720" rIns="91440" bIns="45720" numCol="1" spcCol="0" rtlCol="0" fromWordArt="0" anchor="t" anchorCtr="0" forceAA="0" upright="1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1115" name="Rectangle 18"/>
          <p:cNvSpPr>
            <a:spLocks noChangeArrowheads="1"/>
          </p:cNvSpPr>
          <p:nvPr/>
        </p:nvSpPr>
        <p:spPr>
          <a:xfrm>
            <a:off x="1781828" y="-5014728"/>
            <a:ext cx="4740515" cy="55399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52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1200" b="1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■</a:t>
            </a:r>
            <a:r>
              <a:rPr kumimoji="0" lang="ja-JP" altLang="ja-JP" sz="1200" b="1" i="0" u="none" strike="noStrike" cap="none" normalizeH="0" baseline="0" bmk="">
                <a:ln>
                  <a:noFill/>
                </a:ln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施設見取り図とチェック箇所（防火対策用）</a:t>
            </a:r>
            <a:endParaRPr kumimoji="0" lang="ja-JP" altLang="ja-JP" sz="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1524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ja-JP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16" name="Rectangle 20"/>
          <p:cNvSpPr>
            <a:spLocks noChangeArrowheads="1"/>
          </p:cNvSpPr>
          <p:nvPr/>
        </p:nvSpPr>
        <p:spPr>
          <a:xfrm>
            <a:off x="1781828" y="-4509129"/>
            <a:ext cx="4740515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/>
          </a:p>
        </p:txBody>
      </p:sp>
      <p:sp>
        <p:nvSpPr>
          <p:cNvPr id="1117" name="テキスト ボックス 25"/>
          <p:cNvSpPr txBox="1"/>
          <p:nvPr/>
        </p:nvSpPr>
        <p:spPr>
          <a:xfrm>
            <a:off x="115159" y="3019041"/>
            <a:ext cx="2457539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153035"/>
            <a:r>
              <a:rPr lang="ja-JP" altLang="ja-JP" sz="800" b="1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■施設見取図とチェック箇所</a:t>
            </a:r>
            <a:r>
              <a:rPr lang="ja-JP" altLang="en-US" sz="800" b="1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（</a:t>
            </a:r>
            <a:r>
              <a:rPr lang="ja-JP" altLang="ja-JP" sz="800" b="1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貼付</a:t>
            </a:r>
            <a:r>
              <a:rPr lang="ja-JP" altLang="en-US" sz="800" b="1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・附番）</a:t>
            </a:r>
            <a:endParaRPr lang="ja-JP" altLang="ja-JP" sz="800" kern="100" dirty="0"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1118" name="テキスト ボックス 26"/>
          <p:cNvSpPr txBox="1"/>
          <p:nvPr/>
        </p:nvSpPr>
        <p:spPr>
          <a:xfrm>
            <a:off x="279332" y="4918412"/>
            <a:ext cx="2095500" cy="1846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altLang="ja-JP" sz="600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※</a:t>
            </a:r>
            <a:r>
              <a:rPr lang="ja-JP" altLang="en-US" sz="600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防火対策場所に番号を附番</a:t>
            </a:r>
            <a:r>
              <a:rPr lang="ja-JP" altLang="ja-JP" sz="600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。</a:t>
            </a:r>
            <a:endParaRPr lang="ja-JP" altLang="ja-JP" sz="60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1119" name="正方形/長方形 27"/>
          <p:cNvSpPr/>
          <p:nvPr/>
        </p:nvSpPr>
        <p:spPr>
          <a:xfrm>
            <a:off x="345751" y="5372100"/>
            <a:ext cx="4146020" cy="1341530"/>
          </a:xfrm>
          <a:prstGeom prst="rect">
            <a:avLst/>
          </a:prstGeom>
          <a:noFill/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rot="0" spcFirstLastPara="0" vert="horz" wrap="square" lIns="91440" tIns="45720" rIns="91440" bIns="45720" numCol="1" spcCol="0" rtlCol="0" fromWordArt="0" anchor="t" anchorCtr="0" forceAA="0" upright="1" compatLnSpc="1">
            <a:prstTxWarp prst="textNoShape">
              <a:avLst/>
            </a:prstTxWarp>
            <a:noAutofit/>
          </a:bodyPr>
          <a:lstStyle/>
          <a:p>
            <a:endParaRPr lang="ja-JP" altLang="en-US"/>
          </a:p>
        </p:txBody>
      </p:sp>
      <p:sp>
        <p:nvSpPr>
          <p:cNvPr id="1120" name="テキスト ボックス 29"/>
          <p:cNvSpPr txBox="1"/>
          <p:nvPr/>
        </p:nvSpPr>
        <p:spPr>
          <a:xfrm>
            <a:off x="299398" y="5156770"/>
            <a:ext cx="1458383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ja-JP" altLang="ja-JP" sz="800" b="1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■附番箇所の取扱手順</a:t>
            </a:r>
            <a:endParaRPr lang="ja-JP" altLang="ja-JP" sz="80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1121" name="矢印: 下 30"/>
          <p:cNvSpPr/>
          <p:nvPr/>
        </p:nvSpPr>
        <p:spPr>
          <a:xfrm>
            <a:off x="1722634" y="5111821"/>
            <a:ext cx="339072" cy="128290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2" name="テキスト ボックス 13"/>
          <p:cNvSpPr/>
          <p:nvPr/>
        </p:nvSpPr>
        <p:spPr>
          <a:xfrm>
            <a:off x="376433" y="817738"/>
            <a:ext cx="1652771" cy="353944"/>
          </a:xfrm>
          <a:prstGeom prst="flowChartAlternateProcess">
            <a:avLst/>
          </a:prstGeom>
          <a:solidFill>
            <a:schemeClr val="bg1">
              <a:lumMod val="75000"/>
            </a:schemeClr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r>
              <a:rPr lang="ja-JP" sz="8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震度</a:t>
            </a:r>
            <a:r>
              <a:rPr lang="en-US" sz="8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6</a:t>
            </a:r>
            <a:r>
              <a:rPr lang="ja-JP" sz="8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弱以上（</a:t>
            </a:r>
            <a:r>
              <a:rPr lang="en-US" sz="8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1</a:t>
            </a:r>
            <a:r>
              <a:rPr lang="ja-JP" sz="8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分半ゆれる）の地震発生・大津波警報の発令</a:t>
            </a:r>
          </a:p>
        </p:txBody>
      </p:sp>
      <p:sp>
        <p:nvSpPr>
          <p:cNvPr id="1123" name="テキスト ボックス 34"/>
          <p:cNvSpPr txBox="1"/>
          <p:nvPr/>
        </p:nvSpPr>
        <p:spPr>
          <a:xfrm>
            <a:off x="281181" y="1170146"/>
            <a:ext cx="187642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ja-JP" altLang="ja-JP" sz="700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落下物に気をつけつつ、大きな</a:t>
            </a:r>
            <a:endParaRPr lang="en-US" altLang="ja-JP" sz="700" kern="100" dirty="0">
              <a:solidFill>
                <a:srgbClr val="000000"/>
              </a:solidFill>
              <a:effectLst/>
              <a:latin typeface="Century" panose="02040604050505020304" pitchFamily="18" charset="0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ja-JP" sz="700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什器等から離れて机の下等に隠れる。</a:t>
            </a:r>
            <a:endParaRPr lang="ja-JP" altLang="ja-JP" sz="70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1124" name="テキスト ボックス 13"/>
          <p:cNvSpPr/>
          <p:nvPr/>
        </p:nvSpPr>
        <p:spPr>
          <a:xfrm>
            <a:off x="2140079" y="815725"/>
            <a:ext cx="1652771" cy="353944"/>
          </a:xfrm>
          <a:prstGeom prst="flowChartAlternateProcess">
            <a:avLst/>
          </a:prstGeom>
          <a:solidFill>
            <a:schemeClr val="bg1">
              <a:lumMod val="75000"/>
            </a:schemeClr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r>
              <a:rPr lang="ja-JP" altLang="en-US" sz="8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揺れが収まってから津波の到来まで</a:t>
            </a:r>
            <a:r>
              <a:rPr lang="en-US" altLang="ja-JP" sz="8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【</a:t>
            </a:r>
            <a:r>
              <a:rPr lang="ja-JP" altLang="en-US" sz="8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　　分</a:t>
            </a:r>
            <a:r>
              <a:rPr lang="en-US" altLang="ja-JP" sz="8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】</a:t>
            </a:r>
            <a:endParaRPr lang="ja-JP" sz="800" kern="100" dirty="0"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1125" name="テキスト ボックス 36"/>
          <p:cNvSpPr txBox="1"/>
          <p:nvPr/>
        </p:nvSpPr>
        <p:spPr>
          <a:xfrm>
            <a:off x="2054734" y="1173870"/>
            <a:ext cx="165277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ja-JP" altLang="en-US" sz="700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宿泊客の安否と倒壊危険性を確認し、基本方針に基づき宿泊客を避難。</a:t>
            </a:r>
            <a:endParaRPr lang="ja-JP" altLang="ja-JP" sz="70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1126" name="テキスト ボックス 13"/>
          <p:cNvSpPr/>
          <p:nvPr/>
        </p:nvSpPr>
        <p:spPr>
          <a:xfrm>
            <a:off x="3923700" y="828015"/>
            <a:ext cx="572558" cy="353944"/>
          </a:xfrm>
          <a:prstGeom prst="flowChartAlternateProcess">
            <a:avLst/>
          </a:prstGeom>
          <a:solidFill>
            <a:schemeClr val="bg1">
              <a:lumMod val="75000"/>
            </a:schemeClr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r>
              <a:rPr lang="ja-JP" altLang="en-US" sz="800" kern="100" dirty="0"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津波の到来後</a:t>
            </a:r>
            <a:endParaRPr lang="ja-JP" sz="800" kern="100" dirty="0"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1127" name="テキスト ボックス 38"/>
          <p:cNvSpPr txBox="1"/>
          <p:nvPr/>
        </p:nvSpPr>
        <p:spPr>
          <a:xfrm>
            <a:off x="3857052" y="1161403"/>
            <a:ext cx="65832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ja-JP" altLang="en-US" sz="700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情報伝達・</a:t>
            </a:r>
            <a:endParaRPr lang="en-US" altLang="ja-JP" sz="700" kern="100" dirty="0">
              <a:solidFill>
                <a:srgbClr val="000000"/>
              </a:solidFill>
              <a:effectLst/>
              <a:latin typeface="Century" panose="02040604050505020304" pitchFamily="18" charset="0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en-US" sz="700" kern="100" dirty="0">
                <a:solidFill>
                  <a:srgbClr val="000000"/>
                </a:solidFill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怪我の対応</a:t>
            </a:r>
            <a:r>
              <a:rPr lang="ja-JP" altLang="en-US" sz="700" kern="100" dirty="0">
                <a:solidFill>
                  <a:srgbClr val="000000"/>
                </a:solidFill>
                <a:effectLst/>
                <a:latin typeface="Century" panose="02040604050505020304" pitchFamily="18" charset="0"/>
                <a:ea typeface="ＭＳ ゴシック" panose="020B0609070205080204" pitchFamily="49" charset="-128"/>
                <a:cs typeface="Times New Roman" panose="02020603050405020304" pitchFamily="18" charset="0"/>
              </a:rPr>
              <a:t>。</a:t>
            </a:r>
            <a:endParaRPr lang="ja-JP" altLang="ja-JP" sz="70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1128" name="矢印: 下 39"/>
          <p:cNvSpPr/>
          <p:nvPr/>
        </p:nvSpPr>
        <p:spPr>
          <a:xfrm rot="16200000">
            <a:off x="1905776" y="947883"/>
            <a:ext cx="339072" cy="127000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29" name="矢印: 下 40"/>
          <p:cNvSpPr/>
          <p:nvPr/>
        </p:nvSpPr>
        <p:spPr>
          <a:xfrm rot="16200000">
            <a:off x="3677007" y="947883"/>
            <a:ext cx="339072" cy="127000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30" name="Rectangle 3"/>
          <p:cNvSpPr>
            <a:spLocks noChangeArrowheads="1"/>
          </p:cNvSpPr>
          <p:nvPr/>
        </p:nvSpPr>
        <p:spPr>
          <a:xfrm>
            <a:off x="254442" y="637962"/>
            <a:ext cx="4430185" cy="21544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■</a:t>
            </a:r>
            <a:r>
              <a:rPr kumimoji="0" lang="ja-JP" altLang="en-US" sz="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南海トラフ地震発生時の対応</a:t>
            </a:r>
            <a:endParaRPr kumimoji="0" lang="ja-JP" altLang="ja-JP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31" name="Rectangle 2"/>
          <p:cNvSpPr>
            <a:spLocks noChangeArrowheads="1"/>
          </p:cNvSpPr>
          <p:nvPr/>
        </p:nvSpPr>
        <p:spPr>
          <a:xfrm>
            <a:off x="4684627" y="434488"/>
            <a:ext cx="3057247" cy="21544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■従業員連絡リスト（電話以外の連絡方法まで記載すること）</a:t>
            </a:r>
            <a:endParaRPr kumimoji="0" lang="ja-JP" altLang="ja-JP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132" name="表 4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8350434"/>
              </p:ext>
            </p:extLst>
          </p:nvPr>
        </p:nvGraphicFramePr>
        <p:xfrm>
          <a:off x="4779880" y="618912"/>
          <a:ext cx="4185081" cy="74304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19988">
                  <a:extLst>
                    <a:ext uri="{9D8B030D-6E8A-4147-A177-3AD203B41FA5}"/>
                  </a:extLst>
                </a:gridCol>
                <a:gridCol w="713532">
                  <a:extLst>
                    <a:ext uri="{9D8B030D-6E8A-4147-A177-3AD203B41FA5}"/>
                  </a:extLst>
                </a:gridCol>
                <a:gridCol w="844550">
                  <a:extLst>
                    <a:ext uri="{9D8B030D-6E8A-4147-A177-3AD203B41FA5}"/>
                  </a:extLst>
                </a:gridCol>
                <a:gridCol w="1600200">
                  <a:extLst>
                    <a:ext uri="{9D8B030D-6E8A-4147-A177-3AD203B41FA5}"/>
                  </a:extLst>
                </a:gridCol>
                <a:gridCol w="906811">
                  <a:extLst>
                    <a:ext uri="{9D8B030D-6E8A-4147-A177-3AD203B41FA5}"/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氏名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電話番号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その他の連絡手段　</a:t>
                      </a:r>
                      <a:r>
                        <a:rPr lang="en-US" alt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LINE</a:t>
                      </a:r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・メール等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備考（家族電話等）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/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r>
                        <a:rPr lang="en-US" alt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1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/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r>
                        <a:rPr lang="en-US" alt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2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/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r>
                        <a:rPr lang="en-US" alt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3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/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r>
                        <a:rPr lang="en-US" alt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4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/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r>
                        <a:rPr lang="en-US" alt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5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/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r>
                        <a:rPr lang="en-US" alt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6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/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r>
                        <a:rPr lang="en-US" alt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7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/>
                </a:extLst>
              </a:tr>
            </a:tbl>
          </a:graphicData>
        </a:graphic>
      </p:graphicFrame>
      <p:sp>
        <p:nvSpPr>
          <p:cNvPr id="1133" name="Rectangle 3"/>
          <p:cNvSpPr>
            <a:spLocks noChangeArrowheads="1"/>
          </p:cNvSpPr>
          <p:nvPr/>
        </p:nvSpPr>
        <p:spPr>
          <a:xfrm>
            <a:off x="2357433" y="106823"/>
            <a:ext cx="3426407" cy="253916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1050" b="1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観光施設の簡易版</a:t>
            </a:r>
            <a:r>
              <a:rPr lang="en-US" altLang="ja-JP" sz="1050" b="1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BCP</a:t>
            </a:r>
            <a:r>
              <a:rPr lang="ja-JP" altLang="en-US" sz="1050" b="1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事前作成シート</a:t>
            </a:r>
            <a:endParaRPr kumimoji="0" lang="ja-JP" altLang="ja-JP" sz="10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34" name="Rectangle 3"/>
          <p:cNvSpPr>
            <a:spLocks noChangeArrowheads="1"/>
          </p:cNvSpPr>
          <p:nvPr/>
        </p:nvSpPr>
        <p:spPr>
          <a:xfrm>
            <a:off x="5717592" y="117575"/>
            <a:ext cx="3426408" cy="21544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初回作成日　　年　　月　　日　　　最終更新日　　年　　月　　日</a:t>
            </a:r>
            <a:endParaRPr kumimoji="0" lang="ja-JP" altLang="ja-JP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35" name="矢印: 下 48"/>
          <p:cNvSpPr/>
          <p:nvPr/>
        </p:nvSpPr>
        <p:spPr>
          <a:xfrm>
            <a:off x="3639267" y="2947450"/>
            <a:ext cx="339072" cy="215444"/>
          </a:xfrm>
          <a:prstGeom prst="down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1136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7072622"/>
              </p:ext>
            </p:extLst>
          </p:nvPr>
        </p:nvGraphicFramePr>
        <p:xfrm>
          <a:off x="340881" y="463296"/>
          <a:ext cx="4129422" cy="137877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667243">
                  <a:extLst>
                    <a:ext uri="{9D8B030D-6E8A-4147-A177-3AD203B41FA5}"/>
                  </a:extLst>
                </a:gridCol>
                <a:gridCol w="1401781">
                  <a:extLst>
                    <a:ext uri="{9D8B030D-6E8A-4147-A177-3AD203B41FA5}"/>
                  </a:extLst>
                </a:gridCol>
                <a:gridCol w="836833">
                  <a:extLst>
                    <a:ext uri="{9D8B030D-6E8A-4147-A177-3AD203B41FA5}"/>
                  </a:extLst>
                </a:gridCol>
                <a:gridCol w="1223565">
                  <a:extLst>
                    <a:ext uri="{9D8B030D-6E8A-4147-A177-3AD203B41FA5}"/>
                  </a:extLst>
                </a:gridCol>
              </a:tblGrid>
              <a:tr h="137877"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600" kern="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BCP</a:t>
                      </a:r>
                      <a:r>
                        <a:rPr lang="ja-JP" altLang="en-US" sz="600" kern="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責任者名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サブリーダー名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/>
                </a:extLst>
              </a:tr>
            </a:tbl>
          </a:graphicData>
        </a:graphic>
      </p:graphicFrame>
      <p:sp>
        <p:nvSpPr>
          <p:cNvPr id="1137" name="テキスト ボックス 7"/>
          <p:cNvSpPr txBox="1"/>
          <p:nvPr/>
        </p:nvSpPr>
        <p:spPr>
          <a:xfrm>
            <a:off x="4699798" y="1348110"/>
            <a:ext cx="427275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8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■保険　</a:t>
            </a:r>
            <a:endParaRPr kumimoji="1" lang="en-US" altLang="ja-JP" sz="8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graphicFrame>
        <p:nvGraphicFramePr>
          <p:cNvPr id="1138" name="表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5387800"/>
              </p:ext>
            </p:extLst>
          </p:nvPr>
        </p:nvGraphicFramePr>
        <p:xfrm>
          <a:off x="4779886" y="3382713"/>
          <a:ext cx="4192664" cy="129888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712159">
                  <a:extLst>
                    <a:ext uri="{9D8B030D-6E8A-4147-A177-3AD203B41FA5}"/>
                  </a:extLst>
                </a:gridCol>
                <a:gridCol w="2583219">
                  <a:extLst>
                    <a:ext uri="{9D8B030D-6E8A-4147-A177-3AD203B41FA5}"/>
                  </a:extLst>
                </a:gridCol>
                <a:gridCol w="435922">
                  <a:extLst>
                    <a:ext uri="{9D8B030D-6E8A-4147-A177-3AD203B41FA5}"/>
                  </a:extLst>
                </a:gridCol>
                <a:gridCol w="461364">
                  <a:extLst>
                    <a:ext uri="{9D8B030D-6E8A-4147-A177-3AD203B41FA5}"/>
                  </a:extLst>
                </a:gridCol>
              </a:tblGrid>
              <a:tr h="87057">
                <a:tc>
                  <a:txBody>
                    <a:bodyPr/>
                    <a:lstStyle/>
                    <a:p>
                      <a:pPr algn="ctr"/>
                      <a:r>
                        <a:rPr 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区分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9572" marR="49572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内容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9572" marR="49572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状況</a:t>
                      </a:r>
                    </a:p>
                    <a:p>
                      <a:pPr algn="ctr"/>
                      <a:r>
                        <a:rPr 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○×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9572" marR="49572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導入予定時期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9572" marR="49572" marT="0" marB="0" anchor="ctr"/>
                </a:tc>
                <a:extLst>
                  <a:ext uri="{0D108BD9-81ED-4DB2-BD59-A6C34878D82A}"/>
                </a:extLst>
              </a:tr>
              <a:tr h="90426">
                <a:tc rowSpan="3">
                  <a:txBody>
                    <a:bodyPr/>
                    <a:lstStyle/>
                    <a:p>
                      <a:pPr algn="just"/>
                      <a:r>
                        <a:rPr 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建物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9572" marR="49572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建物の耐震補強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9572" marR="49572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kern="10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 </a:t>
                      </a:r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9572" marR="49572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600" kern="10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 </a:t>
                      </a:r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9572" marR="49572" marT="0" marB="0" anchor="ctr"/>
                </a:tc>
                <a:extLst>
                  <a:ext uri="{0D108BD9-81ED-4DB2-BD59-A6C34878D82A}"/>
                </a:extLst>
              </a:tr>
              <a:tr h="90426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ガラスの飛散防止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9572" marR="49572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kern="10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 </a:t>
                      </a:r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9572" marR="49572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600" kern="10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 </a:t>
                      </a:r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9572" marR="49572" marT="0" marB="0" anchor="ctr"/>
                </a:tc>
                <a:extLst>
                  <a:ext uri="{0D108BD9-81ED-4DB2-BD59-A6C34878D82A}"/>
                </a:extLst>
              </a:tr>
              <a:tr h="8339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天井設備（空調・照明器具等）の落下防止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9572" marR="49572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kern="10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 </a:t>
                      </a:r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9572" marR="49572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600" kern="10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 </a:t>
                      </a:r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9572" marR="49572" marT="0" marB="0" anchor="ctr"/>
                </a:tc>
                <a:extLst>
                  <a:ext uri="{0D108BD9-81ED-4DB2-BD59-A6C34878D82A}"/>
                </a:extLst>
              </a:tr>
              <a:tr h="83399">
                <a:tc rowSpan="6">
                  <a:txBody>
                    <a:bodyPr/>
                    <a:lstStyle/>
                    <a:p>
                      <a:pPr algn="just"/>
                      <a:r>
                        <a:rPr 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備品</a:t>
                      </a:r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・物品固定</a:t>
                      </a:r>
                      <a:endParaRPr lang="en-US" alt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</a:endParaRPr>
                    </a:p>
                    <a:p>
                      <a:pPr algn="just"/>
                      <a:r>
                        <a:rPr 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（</a:t>
                      </a:r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展示室</a:t>
                      </a:r>
                      <a:r>
                        <a:rPr 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含む）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9572" marR="49572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事務所　ロッカー</a:t>
                      </a:r>
                      <a:r>
                        <a:rPr 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・書棚</a:t>
                      </a:r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・テレビ・ＯＡ機器</a:t>
                      </a:r>
                      <a:r>
                        <a:rPr 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等の転倒防止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9572" marR="49572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 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9572" marR="49572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 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9572" marR="49572" marT="0" marB="0" anchor="ctr"/>
                </a:tc>
                <a:extLst>
                  <a:ext uri="{0D108BD9-81ED-4DB2-BD59-A6C34878D82A}"/>
                </a:extLst>
              </a:tr>
              <a:tr h="3095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展示品の固定、転倒防止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9572" marR="49572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 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9572" marR="49572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600" kern="10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 </a:t>
                      </a:r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9572" marR="49572" marT="0" marB="0" anchor="ctr"/>
                </a:tc>
                <a:extLst>
                  <a:ext uri="{0D108BD9-81ED-4DB2-BD59-A6C34878D82A}"/>
                </a:extLst>
              </a:tr>
              <a:tr h="8339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避難経路（廊下、階段、非常口等）付近の物品撤去</a:t>
                      </a:r>
                      <a:endParaRPr lang="ja-JP" alt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9572" marR="49572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kern="10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 </a:t>
                      </a:r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9572" marR="49572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600" kern="10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 </a:t>
                      </a:r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9572" marR="49572" marT="0" marB="0" anchor="ctr"/>
                </a:tc>
                <a:extLst>
                  <a:ext uri="{0D108BD9-81ED-4DB2-BD59-A6C34878D82A}"/>
                </a:extLst>
              </a:tr>
              <a:tr h="83399">
                <a:tc vMerge="1"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9572" marR="49572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高所にある物品の落下防止、撤去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9572" marR="49572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kern="10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 </a:t>
                      </a:r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9572" marR="49572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600" kern="10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 </a:t>
                      </a:r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9572" marR="49572" marT="0" marB="0" anchor="ctr"/>
                </a:tc>
                <a:extLst>
                  <a:ext uri="{0D108BD9-81ED-4DB2-BD59-A6C34878D82A}"/>
                </a:extLst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自動販売機・展示物等の移動・転倒の防止</a:t>
                      </a:r>
                      <a:endParaRPr lang="ja-JP" alt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9572" marR="49572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kern="10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 </a:t>
                      </a:r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9572" marR="49572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600" kern="10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 </a:t>
                      </a:r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9572" marR="49572" marT="0" marB="0" anchor="ctr"/>
                </a:tc>
                <a:extLst>
                  <a:ext uri="{0D108BD9-81ED-4DB2-BD59-A6C34878D82A}"/>
                </a:extLst>
              </a:tr>
              <a:tr h="8339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9572" marR="49572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kern="10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 </a:t>
                      </a:r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9572" marR="49572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600" kern="10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 </a:t>
                      </a:r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9572" marR="49572" marT="0" marB="0" anchor="ctr"/>
                </a:tc>
                <a:extLst>
                  <a:ext uri="{0D108BD9-81ED-4DB2-BD59-A6C34878D82A}"/>
                </a:extLst>
              </a:tr>
              <a:tr h="83399">
                <a:tc rowSpan="3">
                  <a:txBody>
                    <a:bodyPr/>
                    <a:lstStyle/>
                    <a:p>
                      <a:pPr algn="just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その他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9572" marR="49572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（屋外型の場合）避難場所への誘導看板の設置（必須）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9572" marR="49572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 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9572" marR="49572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 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9572" marR="49572" marT="0" marB="0" anchor="ctr"/>
                </a:tc>
                <a:extLst>
                  <a:ext uri="{0D108BD9-81ED-4DB2-BD59-A6C34878D82A}"/>
                </a:extLst>
              </a:tr>
              <a:tr h="8339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（屋内型の場合）展示品の重要性に応じた展示場所を検討（必須）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9572" marR="49572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 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9572" marR="49572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 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9572" marR="49572" marT="0" marB="0" anchor="ctr"/>
                </a:tc>
                <a:extLst>
                  <a:ext uri="{0D108BD9-81ED-4DB2-BD59-A6C34878D82A}"/>
                </a:extLst>
              </a:tr>
              <a:tr h="8339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9572" marR="49572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 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9572" marR="49572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 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9572" marR="49572" marT="0" marB="0" anchor="ctr"/>
                </a:tc>
                <a:extLst>
                  <a:ext uri="{0D108BD9-81ED-4DB2-BD59-A6C34878D82A}"/>
                </a:extLst>
              </a:tr>
            </a:tbl>
          </a:graphicData>
        </a:graphic>
      </p:graphicFrame>
      <p:sp>
        <p:nvSpPr>
          <p:cNvPr id="1139" name="Rectangle 3"/>
          <p:cNvSpPr>
            <a:spLocks noChangeArrowheads="1"/>
          </p:cNvSpPr>
          <p:nvPr/>
        </p:nvSpPr>
        <p:spPr>
          <a:xfrm>
            <a:off x="4586972" y="3204773"/>
            <a:ext cx="4079080" cy="21544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333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800" b="1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■事前対策</a:t>
            </a:r>
            <a:r>
              <a:rPr lang="ja-JP" altLang="en-US" sz="8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（</a:t>
            </a:r>
            <a:r>
              <a:rPr kumimoji="0" lang="ja-JP" altLang="ja-JP" sz="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×の項目は必要性を検討し、必要と判断した際には導入時期を</a:t>
            </a:r>
            <a:r>
              <a:rPr kumimoji="0" lang="ja-JP" altLang="en-US" sz="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記載）</a:t>
            </a:r>
            <a:endParaRPr kumimoji="0" lang="ja-JP" altLang="ja-JP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graphicFrame>
        <p:nvGraphicFramePr>
          <p:cNvPr id="1140" name="表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8211753"/>
              </p:ext>
            </p:extLst>
          </p:nvPr>
        </p:nvGraphicFramePr>
        <p:xfrm>
          <a:off x="4779878" y="1538070"/>
          <a:ext cx="4177499" cy="586014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692564">
                  <a:extLst>
                    <a:ext uri="{9D8B030D-6E8A-4147-A177-3AD203B41FA5}"/>
                  </a:extLst>
                </a:gridCol>
                <a:gridCol w="688972">
                  <a:extLst>
                    <a:ext uri="{9D8B030D-6E8A-4147-A177-3AD203B41FA5}"/>
                  </a:extLst>
                </a:gridCol>
                <a:gridCol w="727797">
                  <a:extLst>
                    <a:ext uri="{9D8B030D-6E8A-4147-A177-3AD203B41FA5}"/>
                  </a:extLst>
                </a:gridCol>
                <a:gridCol w="584739">
                  <a:extLst>
                    <a:ext uri="{9D8B030D-6E8A-4147-A177-3AD203B41FA5}"/>
                  </a:extLst>
                </a:gridCol>
                <a:gridCol w="1056768">
                  <a:extLst>
                    <a:ext uri="{9D8B030D-6E8A-4147-A177-3AD203B41FA5}"/>
                  </a:extLst>
                </a:gridCol>
                <a:gridCol w="426659">
                  <a:extLst>
                    <a:ext uri="{9D8B030D-6E8A-4147-A177-3AD203B41FA5}"/>
                  </a:extLst>
                </a:gridCol>
              </a:tblGrid>
              <a:tr h="121614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保険のタイプ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証書番号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免責金額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補償限度額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補償範囲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代理店名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/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/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/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/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/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/>
                </a:extLst>
              </a:tr>
            </a:tbl>
          </a:graphicData>
        </a:graphic>
      </p:graphicFrame>
      <p:graphicFrame>
        <p:nvGraphicFramePr>
          <p:cNvPr id="1141" name="表 4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3810981"/>
              </p:ext>
            </p:extLst>
          </p:nvPr>
        </p:nvGraphicFramePr>
        <p:xfrm>
          <a:off x="4779879" y="2344901"/>
          <a:ext cx="4177499" cy="83448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695855">
                  <a:extLst>
                    <a:ext uri="{9D8B030D-6E8A-4147-A177-3AD203B41FA5}"/>
                  </a:extLst>
                </a:gridCol>
                <a:gridCol w="685681">
                  <a:extLst>
                    <a:ext uri="{9D8B030D-6E8A-4147-A177-3AD203B41FA5}"/>
                  </a:extLst>
                </a:gridCol>
                <a:gridCol w="727797">
                  <a:extLst>
                    <a:ext uri="{9D8B030D-6E8A-4147-A177-3AD203B41FA5}"/>
                  </a:extLst>
                </a:gridCol>
                <a:gridCol w="584170">
                  <a:extLst>
                    <a:ext uri="{9D8B030D-6E8A-4147-A177-3AD203B41FA5}"/>
                  </a:extLst>
                </a:gridCol>
                <a:gridCol w="1223329">
                  <a:extLst>
                    <a:ext uri="{9D8B030D-6E8A-4147-A177-3AD203B41FA5}"/>
                  </a:extLst>
                </a:gridCol>
                <a:gridCol w="260667">
                  <a:extLst>
                    <a:ext uri="{9D8B030D-6E8A-4147-A177-3AD203B41FA5}"/>
                  </a:extLst>
                </a:gridCol>
              </a:tblGrid>
              <a:tr h="121614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システム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記録媒体と</a:t>
                      </a:r>
                      <a:endParaRPr lang="en-US" alt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保管場所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バックアップ媒体と保管場所</a:t>
                      </a:r>
                      <a:endParaRPr lang="ja-JP" alt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バックアップ</a:t>
                      </a:r>
                      <a:endParaRPr lang="en-US" alt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頻度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情報使用不可時の対応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担当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/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料金清算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/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売掛・買掛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/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記帳・会計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/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給与・勤怠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/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/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/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/>
                </a:extLst>
              </a:tr>
            </a:tbl>
          </a:graphicData>
        </a:graphic>
      </p:graphicFrame>
      <p:sp>
        <p:nvSpPr>
          <p:cNvPr id="1142" name="Rectangle 3"/>
          <p:cNvSpPr>
            <a:spLocks noChangeArrowheads="1"/>
          </p:cNvSpPr>
          <p:nvPr/>
        </p:nvSpPr>
        <p:spPr>
          <a:xfrm>
            <a:off x="4571999" y="2150829"/>
            <a:ext cx="4079080" cy="21544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333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800" b="1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■情報のバックアップ</a:t>
            </a:r>
            <a:endParaRPr kumimoji="0" lang="ja-JP" altLang="ja-JP" sz="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graphicFrame>
        <p:nvGraphicFramePr>
          <p:cNvPr id="1143" name="表 5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2141525"/>
              </p:ext>
            </p:extLst>
          </p:nvPr>
        </p:nvGraphicFramePr>
        <p:xfrm>
          <a:off x="4779880" y="4879669"/>
          <a:ext cx="4200254" cy="1861321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066654">
                  <a:extLst>
                    <a:ext uri="{9D8B030D-6E8A-4147-A177-3AD203B41FA5}"/>
                  </a:extLst>
                </a:gridCol>
                <a:gridCol w="390525">
                  <a:extLst>
                    <a:ext uri="{9D8B030D-6E8A-4147-A177-3AD203B41FA5}"/>
                  </a:extLst>
                </a:gridCol>
                <a:gridCol w="1373541">
                  <a:extLst>
                    <a:ext uri="{9D8B030D-6E8A-4147-A177-3AD203B41FA5}"/>
                  </a:extLst>
                </a:gridCol>
                <a:gridCol w="369534">
                  <a:extLst>
                    <a:ext uri="{9D8B030D-6E8A-4147-A177-3AD203B41FA5}"/>
                  </a:extLst>
                </a:gridCol>
              </a:tblGrid>
              <a:tr h="66981">
                <a:tc>
                  <a:txBody>
                    <a:bodyPr/>
                    <a:lstStyle/>
                    <a:p>
                      <a:pPr algn="ctr"/>
                      <a:r>
                        <a:rPr 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内容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sz="600" kern="10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所有数</a:t>
                      </a:r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所有数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/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r>
                        <a:rPr 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ヘルメット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kern="10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 </a:t>
                      </a:r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軍手（推奨：</a:t>
                      </a:r>
                      <a:r>
                        <a:rPr 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100</a:t>
                      </a:r>
                      <a:r>
                        <a:rPr 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双以上）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/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r>
                        <a:rPr 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クリップボード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kern="10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 </a:t>
                      </a:r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ゴム付軍手（推奨：</a:t>
                      </a:r>
                      <a:r>
                        <a:rPr 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20</a:t>
                      </a:r>
                      <a:r>
                        <a:rPr 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双以上）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/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r>
                        <a:rPr 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筆記用具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 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電池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/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r>
                        <a:rPr 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マグネットまたはテープ（マグネットは部屋数以上）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 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備蓄用飲料水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/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r>
                        <a:rPr 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マスターキー（屋外非難の場合も持ち出し）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 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備蓄用食料</a:t>
                      </a:r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（缶切りなども）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/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r>
                        <a:rPr 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宿帳（屋外</a:t>
                      </a:r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避難</a:t>
                      </a:r>
                      <a:r>
                        <a:rPr 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の場合も持ち出し）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kern="10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 </a:t>
                      </a:r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ガムテープ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/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r>
                        <a:rPr 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拡声器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kern="10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 </a:t>
                      </a:r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ビニールテープ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/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r>
                        <a:rPr 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懐中電灯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kern="10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 </a:t>
                      </a:r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カセットコンロとガス</a:t>
                      </a:r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缶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/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毛布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 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折り畳み給水タンク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/>
                </a:extLst>
              </a:tr>
              <a:tr h="80213">
                <a:tc>
                  <a:txBody>
                    <a:bodyPr/>
                    <a:lstStyle/>
                    <a:p>
                      <a:pPr algn="just"/>
                      <a:r>
                        <a:rPr 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バール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kern="10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 </a:t>
                      </a:r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ブルーシート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/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r>
                        <a:rPr 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ベンダーに自動販売機の鍵を借りる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kern="10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 </a:t>
                      </a:r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非常用電源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/>
                </a:extLst>
              </a:tr>
              <a:tr h="96601">
                <a:tc>
                  <a:txBody>
                    <a:bodyPr/>
                    <a:lstStyle/>
                    <a:p>
                      <a:pPr algn="just"/>
                      <a:r>
                        <a:rPr 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翻訳機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kern="10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 </a:t>
                      </a:r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LED</a:t>
                      </a:r>
                      <a:r>
                        <a:rPr 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ランタン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/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ノートパソコン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kern="10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 </a:t>
                      </a:r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ハンマー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/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ハンディプリンター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 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シャベル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/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r>
                        <a:rPr 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簡易トイレ用ビニール袋または防災用トイレ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kern="10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 </a:t>
                      </a:r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タオル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/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r>
                        <a:rPr 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救急セット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kern="10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 </a:t>
                      </a:r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/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r>
                        <a:rPr 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ホワイトボード（推奨：階数分の枚数）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 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 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/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r>
                        <a:rPr 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市内マップと四国マップの拡大コピー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 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 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/>
                </a:extLst>
              </a:tr>
              <a:tr h="79278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防災ラジオ（推奨：</a:t>
                      </a:r>
                      <a:r>
                        <a:rPr lang="en-US" alt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2</a:t>
                      </a:r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</a:rPr>
                        <a:t>台以上）</a:t>
                      </a:r>
                      <a:endParaRPr lang="ja-JP" alt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/>
                </a:extLst>
              </a:tr>
            </a:tbl>
          </a:graphicData>
        </a:graphic>
      </p:graphicFrame>
      <p:sp>
        <p:nvSpPr>
          <p:cNvPr id="1144" name="Rectangle 3"/>
          <p:cNvSpPr>
            <a:spLocks noChangeArrowheads="1"/>
          </p:cNvSpPr>
          <p:nvPr/>
        </p:nvSpPr>
        <p:spPr>
          <a:xfrm>
            <a:off x="4586972" y="4686030"/>
            <a:ext cx="4079080" cy="21544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333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800" b="1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■備蓄品</a:t>
            </a:r>
            <a:endParaRPr kumimoji="0" lang="ja-JP" altLang="ja-JP" sz="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652830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0" name="テキスト ボックス 1"/>
          <p:cNvSpPr txBox="1"/>
          <p:nvPr/>
        </p:nvSpPr>
        <p:spPr>
          <a:xfrm>
            <a:off x="141815" y="1158580"/>
            <a:ext cx="4430185" cy="57083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altLang="ja-JP" sz="800" b="1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Ⅱ</a:t>
            </a:r>
            <a:r>
              <a:rPr lang="ja-JP" altLang="en-US" sz="800" b="1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．</a:t>
            </a:r>
            <a:r>
              <a:rPr lang="ja-JP" altLang="ja-JP" sz="800" b="1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時間ごとの対応</a:t>
            </a:r>
            <a:endParaRPr lang="ja-JP" altLang="ja-JP" sz="800" b="1" kern="100" dirty="0"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en-US" altLang="ja-JP" sz="700" b="1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(1)</a:t>
            </a:r>
            <a:r>
              <a:rPr lang="ja-JP" altLang="ja-JP" sz="700" b="1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地震発生から揺れの沈静まで（地震発生～</a:t>
            </a:r>
            <a:r>
              <a:rPr lang="en-US" altLang="ja-JP" sz="700" b="1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10</a:t>
            </a:r>
            <a:r>
              <a:rPr lang="ja-JP" altLang="ja-JP" sz="700" b="1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分目安）</a:t>
            </a:r>
            <a:r>
              <a:rPr lang="ja-JP" altLang="ja-JP" sz="700" b="1" kern="1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揺れが長い＝南海トラフ地震</a:t>
            </a:r>
            <a:endParaRPr lang="ja-JP" altLang="ja-JP" sz="700" kern="100" dirty="0"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①地震発生時（</a:t>
            </a:r>
            <a:r>
              <a:rPr lang="en-US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0</a:t>
            </a:r>
            <a:r>
              <a:rPr lang="ja-JP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～</a:t>
            </a:r>
            <a:r>
              <a:rPr lang="en-US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3</a:t>
            </a:r>
            <a:r>
              <a:rPr lang="ja-JP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分）</a:t>
            </a:r>
            <a:endParaRPr lang="ja-JP" altLang="ja-JP" sz="700" kern="100" dirty="0"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・地震警報が鳴ったら職員相互に声をかけあ</a:t>
            </a:r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い</a:t>
            </a:r>
            <a:r>
              <a:rPr lang="ja-JP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、ヘルメットを</a:t>
            </a:r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して</a:t>
            </a:r>
            <a:r>
              <a:rPr lang="ja-JP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机の下に</a:t>
            </a:r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逃</a:t>
            </a:r>
            <a:r>
              <a:rPr lang="ja-JP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げ込む。</a:t>
            </a:r>
            <a:endParaRPr lang="ja-JP" altLang="ja-JP" sz="700" kern="100" dirty="0"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・お客様は応対している人間がカウンターの下などに誘導する。</a:t>
            </a:r>
            <a:endParaRPr lang="en-US" altLang="ja-JP" sz="700" kern="100" dirty="0">
              <a:solidFill>
                <a:srgbClr val="000000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en-US" sz="700" kern="1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　</a:t>
            </a:r>
            <a:r>
              <a:rPr lang="ja-JP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※直下型でなければ警報から地震発生までに</a:t>
            </a:r>
            <a:r>
              <a:rPr lang="en-US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15</a:t>
            </a:r>
            <a:r>
              <a:rPr lang="ja-JP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秒～</a:t>
            </a:r>
            <a:r>
              <a:rPr lang="en-US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20</a:t>
            </a:r>
            <a:r>
              <a:rPr lang="ja-JP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秒かかる。</a:t>
            </a:r>
            <a:endParaRPr lang="ja-JP" altLang="ja-JP" sz="700" kern="100" dirty="0"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marL="304800" indent="-304800" algn="just"/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</a:t>
            </a:r>
            <a:r>
              <a:rPr lang="ja-JP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※南海トラフ地震の場合は、</a:t>
            </a:r>
            <a:r>
              <a:rPr lang="en-US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1</a:t>
            </a:r>
            <a:r>
              <a:rPr lang="ja-JP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分半以上にわたって揺れが続く。</a:t>
            </a:r>
            <a:endParaRPr lang="en-US" altLang="ja-JP" sz="700" b="1" kern="100" dirty="0"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marL="304800" indent="-304800" algn="just"/>
            <a:endParaRPr lang="en-US" altLang="ja-JP" sz="700" b="1" kern="1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marL="304800" indent="-304800" algn="just"/>
            <a:r>
              <a:rPr lang="ja-JP" altLang="en-US" sz="700" b="1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</a:t>
            </a:r>
            <a:r>
              <a:rPr lang="ja-JP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②地震沈静時（</a:t>
            </a:r>
            <a:r>
              <a:rPr lang="en-US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3</a:t>
            </a:r>
            <a:r>
              <a:rPr lang="ja-JP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～</a:t>
            </a:r>
            <a:r>
              <a:rPr lang="en-US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10</a:t>
            </a:r>
            <a:r>
              <a:rPr lang="ja-JP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分</a:t>
            </a:r>
            <a:r>
              <a:rPr lang="ja-JP" altLang="en-US" sz="700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程度　</a:t>
            </a:r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終了したら☑）</a:t>
            </a:r>
            <a:endParaRPr lang="en-US" altLang="ja-JP" sz="700" kern="100" dirty="0"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marL="304800" indent="-304800" algn="just"/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</a:t>
            </a:r>
            <a:r>
              <a:rPr lang="en-US" altLang="ja-JP" sz="700" b="1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A.</a:t>
            </a:r>
            <a:r>
              <a:rPr lang="ja-JP" altLang="en-US" sz="700" b="1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来館</a:t>
            </a:r>
            <a:r>
              <a:rPr lang="ja-JP" altLang="en-US" sz="700" b="1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客の参集</a:t>
            </a:r>
            <a:endParaRPr lang="en-US" altLang="ja-JP" sz="700" b="1" kern="100" dirty="0">
              <a:solidFill>
                <a:srgbClr val="000000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marL="304800" indent="-304800" algn="just"/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</a:t>
            </a:r>
            <a:r>
              <a:rPr lang="ja-JP" altLang="en-US" sz="700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□</a:t>
            </a:r>
            <a:r>
              <a:rPr lang="ja-JP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在館最上位者が初期対応責任者となる（最終的には経営者が責任者。）</a:t>
            </a:r>
            <a:endParaRPr lang="ja-JP" altLang="ja-JP" sz="700" kern="100" dirty="0"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</a:t>
            </a:r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□</a:t>
            </a:r>
            <a:r>
              <a:rPr lang="ja-JP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マスターキー、懐中電灯、ラジオ、マグネット</a:t>
            </a:r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か</a:t>
            </a:r>
            <a:r>
              <a:rPr lang="ja-JP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テープ、</a:t>
            </a:r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紙と</a:t>
            </a:r>
            <a:r>
              <a:rPr lang="ja-JP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筆記用具</a:t>
            </a:r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、</a:t>
            </a:r>
            <a:r>
              <a:rPr lang="ja-JP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バールを用意。</a:t>
            </a:r>
            <a:endParaRPr lang="en-US" altLang="ja-JP" sz="700" kern="100" dirty="0"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</a:t>
            </a:r>
            <a:r>
              <a:rPr lang="ja-JP" altLang="en-US" sz="700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□</a:t>
            </a:r>
            <a:r>
              <a:rPr lang="ja-JP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揺れが静まったら状況を見定め、</a:t>
            </a:r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（参集場所）へ</a:t>
            </a:r>
            <a:r>
              <a:rPr lang="ja-JP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スタッフを参集させる。</a:t>
            </a:r>
            <a:endParaRPr lang="en-US" altLang="ja-JP" sz="700" kern="100" dirty="0"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</a:t>
            </a:r>
            <a:r>
              <a:rPr lang="ja-JP" altLang="en-US" sz="700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□</a:t>
            </a:r>
            <a:r>
              <a:rPr lang="ja-JP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スタッフの誰がおり、誰が外出しているか</a:t>
            </a:r>
            <a:r>
              <a:rPr lang="ja-JP" altLang="en-US" sz="700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を確認</a:t>
            </a:r>
            <a:r>
              <a:rPr lang="ja-JP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する。</a:t>
            </a:r>
            <a:endParaRPr lang="ja-JP" altLang="ja-JP" sz="700" kern="100" dirty="0"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</a:t>
            </a:r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□</a:t>
            </a:r>
            <a:r>
              <a:rPr lang="ja-JP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可能な限り職員には本マニュアルを持参させ、ヘルメットを着用させる。</a:t>
            </a:r>
            <a:endParaRPr lang="en-US" altLang="ja-JP" sz="700" kern="100" dirty="0"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□従業員が展示室をすべて訪問し、来館客</a:t>
            </a:r>
            <a:r>
              <a:rPr lang="ja-JP" altLang="en-US" sz="700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を</a:t>
            </a:r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安否確認しながら指定場所（　　　）に参集させる。</a:t>
            </a:r>
          </a:p>
          <a:p>
            <a:pPr algn="just"/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□声掛けが終わった部屋はマグネットかテープで終了印をつける。</a:t>
            </a:r>
          </a:p>
          <a:p>
            <a:pPr algn="just"/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</a:t>
            </a:r>
            <a:endParaRPr lang="en-US" altLang="ja-JP" sz="700" kern="100" dirty="0">
              <a:solidFill>
                <a:srgbClr val="000000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en-US" sz="700" b="1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</a:t>
            </a:r>
            <a:r>
              <a:rPr lang="en-US" altLang="ja-JP" sz="700" b="1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B-1.</a:t>
            </a:r>
            <a:r>
              <a:rPr lang="ja-JP" altLang="en-US" sz="700" b="1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館内避難の場合の対応</a:t>
            </a:r>
            <a:endParaRPr lang="en-US" altLang="ja-JP" sz="700" b="1" kern="100" dirty="0">
              <a:solidFill>
                <a:srgbClr val="000000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en-US" sz="700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□施設見取り図の附番個所の火元対策を実施、</a:t>
            </a:r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出入口の安全確保（障害物の撤去）。</a:t>
            </a:r>
            <a:endParaRPr lang="en-US" altLang="ja-JP" sz="700" kern="100" dirty="0">
              <a:solidFill>
                <a:srgbClr val="000000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en-US" sz="700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□建物外観の損壊度確認（建物の傾斜、沈下、基礎の損壊、沈下など）。</a:t>
            </a:r>
          </a:p>
          <a:p>
            <a:pPr algn="just"/>
            <a:r>
              <a:rPr lang="ja-JP" altLang="en-US" sz="700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□建物内部の損壊度確認（柱や壁の歪み・ひび割れ、鉄筋の露出、ガラスの損傷など）。</a:t>
            </a:r>
          </a:p>
          <a:p>
            <a:pPr algn="just"/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□周辺確認（近隣の火災、ガス漏れの匂い、隣接建物の倒壊可能性、電線の切断など）。</a:t>
            </a:r>
          </a:p>
          <a:p>
            <a:pPr algn="just"/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□安全確認している間、責任者はラジオ等で状況確認を行う。</a:t>
            </a:r>
          </a:p>
          <a:p>
            <a:pPr algn="just"/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□判断は状況報告に基づき、責任者が建物に留まるか、避難所に逃げるか判断する。</a:t>
            </a:r>
          </a:p>
          <a:p>
            <a:pPr algn="just"/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　</a:t>
            </a:r>
            <a:r>
              <a:rPr lang="en-US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※</a:t>
            </a:r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倒壊や類焼の危険性がなければ館内避難とする。あれば避難場所へと避難誘導する。</a:t>
            </a:r>
          </a:p>
          <a:p>
            <a:pPr algn="just"/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□方針伝達（下記を説明し、待機場所に移動していただく）</a:t>
            </a:r>
            <a:endParaRPr lang="en-US" altLang="ja-JP" sz="700" kern="100" dirty="0">
              <a:solidFill>
                <a:srgbClr val="000000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en-US" sz="700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・（　　　　　）で待機。トイレは原則使用禁止。　</a:t>
            </a:r>
            <a:endParaRPr lang="en-US" altLang="ja-JP" sz="700" kern="1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en-US" sz="700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・地震当日は何度も余震が起こるので注意する。火気厳禁。喫煙室もタバコ不可。</a:t>
            </a:r>
          </a:p>
          <a:p>
            <a:pPr algn="just"/>
            <a:r>
              <a:rPr lang="ja-JP" altLang="en-US" sz="700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・各階の壁にホワイトボードを掲示する。情報は随時記載していく。</a:t>
            </a:r>
          </a:p>
          <a:p>
            <a:pPr algn="just"/>
            <a:r>
              <a:rPr lang="ja-JP" altLang="en-US" sz="700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・医療関係者がいるかどうか確認し、いればけが人・病人の措置への協力を依頼する。</a:t>
            </a:r>
          </a:p>
          <a:p>
            <a:pPr algn="just"/>
            <a:r>
              <a:rPr lang="ja-JP" altLang="en-US" sz="700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　</a:t>
            </a:r>
            <a:r>
              <a:rPr lang="en-US" altLang="ja-JP" sz="700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※</a:t>
            </a:r>
            <a:r>
              <a:rPr lang="ja-JP" altLang="ja-JP" sz="700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スタッフやお客様の「帰宅したい」申し出は制止する。</a:t>
            </a:r>
            <a:endParaRPr lang="en-US" altLang="ja-JP" sz="700" kern="1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en-US" sz="700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</a:t>
            </a:r>
            <a:endParaRPr lang="en-US" altLang="ja-JP" sz="700" kern="1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en-US" sz="700" b="1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</a:t>
            </a:r>
            <a:r>
              <a:rPr lang="en-US" altLang="ja-JP" sz="700" b="1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B-2.</a:t>
            </a:r>
            <a:r>
              <a:rPr lang="ja-JP" altLang="en-US" sz="700" b="1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避難所や高台等への避難、</a:t>
            </a:r>
            <a:r>
              <a:rPr lang="ja-JP" altLang="en-US" sz="700" b="1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屋外型施設</a:t>
            </a:r>
            <a:r>
              <a:rPr lang="ja-JP" altLang="en-US" sz="700" b="1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の場合</a:t>
            </a:r>
            <a:endParaRPr lang="en-US" altLang="ja-JP" sz="700" b="1" kern="100" dirty="0">
              <a:solidFill>
                <a:srgbClr val="000000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□（　　）分後に津波が到来するため、（　　時　　分）に避難所に出発する</a:t>
            </a:r>
            <a:r>
              <a:rPr lang="ja-JP" altLang="en-US" sz="700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と伝達</a:t>
            </a:r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。</a:t>
            </a:r>
            <a:endParaRPr lang="en-US" altLang="ja-JP" sz="700" kern="100" dirty="0">
              <a:solidFill>
                <a:srgbClr val="000000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en-US" sz="700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□屋外型の場合は、スタッフが避難場所に向かいながら観光客に促す。</a:t>
            </a:r>
            <a:endParaRPr lang="en-US" altLang="ja-JP" sz="700" kern="100" dirty="0">
              <a:solidFill>
                <a:srgbClr val="000000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endParaRPr lang="en-US" altLang="ja-JP" sz="700" kern="100" dirty="0">
              <a:solidFill>
                <a:srgbClr val="000000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en-US" altLang="ja-JP" sz="700" b="1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(2)</a:t>
            </a:r>
            <a:r>
              <a:rPr lang="ja-JP" altLang="en-US" sz="700" b="1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 （建物内外問わず）避難後（＝津波到来後）■（地震発生から　　　分後）</a:t>
            </a:r>
            <a:endParaRPr lang="en-US" altLang="ja-JP" sz="700" b="1" kern="100" dirty="0">
              <a:solidFill>
                <a:srgbClr val="000000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</a:t>
            </a:r>
            <a:r>
              <a:rPr lang="en-US" altLang="ja-JP" sz="700" b="1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A</a:t>
            </a:r>
            <a:r>
              <a:rPr lang="ja-JP" altLang="en-US" sz="700" b="1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．館内避難の場合</a:t>
            </a:r>
          </a:p>
          <a:p>
            <a:pPr algn="just"/>
            <a:r>
              <a:rPr lang="ja-JP" altLang="en-US" sz="700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□災害対策本部（スタッフ待機場所）の場所を定める。</a:t>
            </a:r>
            <a:endParaRPr lang="en-US" altLang="ja-JP" sz="700" kern="1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en-US" sz="700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</a:t>
            </a:r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□待機場所で来館客の状況をヒアリングする。</a:t>
            </a:r>
          </a:p>
          <a:p>
            <a:pPr algn="just"/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□電気、水を再確認し、使用トイレの方針決定。漏水等あれば、給水バルブを閉める。</a:t>
            </a:r>
          </a:p>
          <a:p>
            <a:pPr algn="just"/>
            <a:r>
              <a:rPr lang="ja-JP" altLang="en-US" sz="700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□けが人に応急処置をとる。</a:t>
            </a:r>
            <a:endParaRPr lang="en-US" altLang="ja-JP" sz="700" kern="1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en-US" sz="700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□備蓄品の確認（水、食料、ガスコンロなど）</a:t>
            </a:r>
            <a:endParaRPr lang="en-US" altLang="ja-JP" sz="700" kern="1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en-US" sz="700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□</a:t>
            </a:r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余裕が</a:t>
            </a:r>
            <a:r>
              <a:rPr lang="ja-JP" altLang="en-US" sz="700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出れば、宴会用ガスコンロなどでお茶や</a:t>
            </a:r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おにぎりなどを準備。</a:t>
            </a:r>
            <a:endParaRPr lang="en-US" altLang="ja-JP" sz="700" kern="100" dirty="0">
              <a:solidFill>
                <a:srgbClr val="000000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　</a:t>
            </a:r>
            <a:r>
              <a:rPr lang="en-US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※</a:t>
            </a:r>
            <a:r>
              <a:rPr lang="ja-JP" altLang="ja-JP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原則、そこにいるメンバーで対応する。無理な参集はしない。</a:t>
            </a:r>
            <a:endParaRPr lang="en-US" altLang="ja-JP" sz="700" kern="100" dirty="0">
              <a:solidFill>
                <a:srgbClr val="000000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en-US" sz="700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</a:t>
            </a:r>
            <a:r>
              <a:rPr lang="en-US" altLang="ja-JP" sz="700" b="1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B.</a:t>
            </a:r>
            <a:r>
              <a:rPr lang="ja-JP" altLang="en-US" sz="700" b="1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 避難所や高台等への避難の場合</a:t>
            </a:r>
          </a:p>
          <a:p>
            <a:pPr algn="just"/>
            <a:r>
              <a:rPr lang="ja-JP" altLang="en-US" sz="700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□来館者に個々に、状況をヒアリングする。</a:t>
            </a:r>
            <a:endParaRPr lang="en-US" altLang="ja-JP" sz="700" kern="1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endParaRPr lang="en-US" altLang="ja-JP" sz="700" kern="1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en-US" altLang="ja-JP" sz="700" b="1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(3)</a:t>
            </a:r>
            <a:r>
              <a:rPr lang="ja-JP" altLang="en-US" sz="700" b="1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翌日以降～帰宅待機指示が解除されるまでの対応</a:t>
            </a:r>
            <a:endParaRPr lang="en-US" altLang="ja-JP" sz="700" b="1" kern="1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en-US" sz="700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□従業員の安否確認</a:t>
            </a:r>
            <a:endParaRPr lang="en-US" altLang="ja-JP" sz="700" kern="1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algn="just"/>
            <a:r>
              <a:rPr lang="ja-JP" altLang="en-US" sz="7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□ラジオなどで情報収集と周辺情報の収集を行い、随時、来館客に提供する。</a:t>
            </a:r>
            <a:endParaRPr lang="en-US" altLang="ja-JP" sz="700" kern="100" dirty="0">
              <a:solidFill>
                <a:srgbClr val="000000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1161" name="Rectangle 1"/>
          <p:cNvSpPr>
            <a:spLocks noChangeArrowheads="1"/>
          </p:cNvSpPr>
          <p:nvPr/>
        </p:nvSpPr>
        <p:spPr>
          <a:xfrm>
            <a:off x="141815" y="347833"/>
            <a:ext cx="4449761" cy="754053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altLang="ja-JP" sz="8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Ⅰ</a:t>
            </a:r>
            <a:r>
              <a:rPr lang="ja-JP" altLang="en-US" sz="800" b="1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．</a:t>
            </a:r>
            <a:r>
              <a:rPr kumimoji="0" lang="en-US" altLang="ja-JP" sz="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BCP</a:t>
            </a:r>
            <a:r>
              <a:rPr kumimoji="0" lang="ja-JP" altLang="en-US" sz="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の策定・運用体制</a:t>
            </a:r>
            <a:endParaRPr kumimoji="0" lang="ja-JP" altLang="en-US" sz="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平常時の</a:t>
            </a:r>
            <a:r>
              <a:rPr kumimoji="0" lang="en-US" altLang="ja-JP" sz="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BCP</a:t>
            </a:r>
            <a:r>
              <a:rPr kumimoji="0" lang="ja-JP" altLang="en-US" sz="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運用を推進する責任者は経営者自らがあたる。経営者不在時に備え、サブリーダーも設ける。</a:t>
            </a:r>
            <a:r>
              <a:rPr kumimoji="0" lang="en-US" altLang="ja-JP" sz="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1 BCP</a:t>
            </a:r>
            <a:r>
              <a:rPr kumimoji="0" lang="ja-JP" altLang="en-US" sz="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の発動基準＝「南海トラフ地震の発生」「河川氾濫・土砂災害の避難指示発令」</a:t>
            </a:r>
            <a:endParaRPr kumimoji="0" lang="ja-JP" altLang="en-US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2 BCP</a:t>
            </a:r>
            <a:r>
              <a:rPr kumimoji="0" lang="ja-JP" altLang="en-US" sz="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の策定及び平常時における</a:t>
            </a:r>
            <a:r>
              <a:rPr kumimoji="0" lang="en-US" altLang="ja-JP" sz="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BCP</a:t>
            </a:r>
            <a:r>
              <a:rPr kumimoji="0" lang="ja-JP" altLang="en-US" sz="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の運用推進体制はリーダーとサブリーダーで共有する。</a:t>
            </a:r>
            <a:endParaRPr kumimoji="0" lang="en-US" altLang="ja-JP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3 </a:t>
            </a:r>
            <a:r>
              <a:rPr kumimoji="0" lang="ja-JP" altLang="en-US" sz="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緊急時（経営者不在時等）における</a:t>
            </a:r>
            <a:r>
              <a:rPr kumimoji="0" lang="en-US" altLang="ja-JP" sz="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BCP</a:t>
            </a:r>
            <a:r>
              <a:rPr kumimoji="0" lang="ja-JP" altLang="en-US" sz="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の発動体制　</a:t>
            </a:r>
            <a:endParaRPr kumimoji="0" lang="en-US" altLang="ja-JP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経営者が出勤可能な状況下であれば出勤して指示。不可能な場合はサブリーダーや現場責任者が指示。</a:t>
            </a:r>
            <a:endParaRPr kumimoji="0" lang="en-US" altLang="ja-JP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1162" name="テキスト ボックス 2"/>
          <p:cNvSpPr txBox="1"/>
          <p:nvPr/>
        </p:nvSpPr>
        <p:spPr>
          <a:xfrm>
            <a:off x="4729433" y="94062"/>
            <a:ext cx="427275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Ⅲ</a:t>
            </a:r>
            <a:r>
              <a:rPr kumimoji="1" lang="ja-JP" altLang="en-US" sz="8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．沈静後、把握・行動すべき内容　</a:t>
            </a:r>
            <a:r>
              <a:rPr lang="ja-JP" altLang="en-US" sz="800" kern="100" dirty="0"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終了したら☑</a:t>
            </a:r>
            <a:endParaRPr kumimoji="1" lang="en-US" altLang="ja-JP" sz="8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□従業員とその家族の安否と被害状況</a:t>
            </a:r>
            <a:r>
              <a:rPr kumimoji="1" lang="en-US" altLang="ja-JP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…</a:t>
            </a:r>
            <a:r>
              <a:rPr kumimoji="1"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被害状況や出勤可能状況を把握</a:t>
            </a:r>
            <a:endParaRPr kumimoji="1" lang="en-US" altLang="ja-JP" sz="7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□建物・設備、情報システム、ライフラインの被害状況確認</a:t>
            </a:r>
            <a:endParaRPr kumimoji="1" lang="en-US" altLang="ja-JP" sz="7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</a:t>
            </a:r>
            <a:r>
              <a:rPr kumimoji="1" lang="en-US" altLang="ja-JP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…</a:t>
            </a:r>
            <a:r>
              <a:rPr kumimoji="1"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全館を目視で確認。使用可能室と不可能室も把握。被害個所は罹災証明用に写真撮影。</a:t>
            </a:r>
            <a:endParaRPr lang="ja-JP" altLang="ja-JP" sz="1800" b="0" i="0" u="none" strike="noStrike" dirty="0">
              <a:effectLst/>
              <a:latin typeface="Arial" panose="020B0604020202020204" pitchFamily="34" charset="0"/>
            </a:endParaRPr>
          </a:p>
          <a:p>
            <a:r>
              <a:rPr kumimoji="1"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□取引業者（清掃等の日常運営に必要な業務）の被害状況</a:t>
            </a:r>
            <a:r>
              <a:rPr kumimoji="1" lang="en-US" altLang="ja-JP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…</a:t>
            </a:r>
            <a:r>
              <a:rPr kumimoji="1"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取引再開可能な業者を把握。</a:t>
            </a:r>
          </a:p>
          <a:p>
            <a:r>
              <a:rPr kumimoji="1"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□予約顧客ならびにエージェントへの連絡</a:t>
            </a:r>
            <a:r>
              <a:rPr kumimoji="1" lang="en-US" altLang="ja-JP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…</a:t>
            </a:r>
            <a:r>
              <a:rPr kumimoji="1"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状況確認と再開めど。</a:t>
            </a:r>
          </a:p>
          <a:p>
            <a:r>
              <a:rPr kumimoji="1"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□行政（受託元など）、観光協会等</a:t>
            </a:r>
            <a:r>
              <a:rPr kumimoji="1" lang="en-US" altLang="ja-JP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…</a:t>
            </a:r>
            <a:r>
              <a:rPr kumimoji="1"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状況を報告し、方針や指示、周辺観光施設の状況を確認。</a:t>
            </a:r>
            <a:endParaRPr kumimoji="1" lang="en-US" altLang="ja-JP" sz="7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□ライフラインの復旧状況</a:t>
            </a:r>
            <a:r>
              <a:rPr kumimoji="1" lang="en-US" altLang="ja-JP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…</a:t>
            </a:r>
            <a:r>
              <a:rPr kumimoji="1"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電力、ガス、水道の復旧見込みを随時確認</a:t>
            </a:r>
          </a:p>
          <a:p>
            <a:r>
              <a:rPr kumimoji="1"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□保険補償内容の確認</a:t>
            </a:r>
            <a:r>
              <a:rPr kumimoji="1" lang="en-US" altLang="ja-JP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…</a:t>
            </a:r>
            <a:r>
              <a:rPr kumimoji="1"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質問項目を整理して保険代理店に連絡</a:t>
            </a:r>
          </a:p>
        </p:txBody>
      </p:sp>
      <p:sp>
        <p:nvSpPr>
          <p:cNvPr id="1163" name="テキスト ボックス 3"/>
          <p:cNvSpPr txBox="1"/>
          <p:nvPr/>
        </p:nvSpPr>
        <p:spPr>
          <a:xfrm>
            <a:off x="4771466" y="1152723"/>
            <a:ext cx="4272752" cy="22313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Ⅳ</a:t>
            </a:r>
            <a:r>
              <a:rPr kumimoji="1" lang="ja-JP" altLang="en-US" sz="8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．被害と資金繰り　</a:t>
            </a:r>
            <a:endParaRPr kumimoji="1" lang="en-US" altLang="ja-JP" sz="8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kumimoji="1" lang="ja-JP" altLang="en-US" sz="800" b="1" u="sng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□目標復旧時間＝災害発生日の　　　日後</a:t>
            </a:r>
            <a:endParaRPr kumimoji="1" lang="en-US" altLang="ja-JP" sz="800" b="1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 ・周辺道路の土砂災害　有（約　 日）・ 無     長期浸水　有（約</a:t>
            </a:r>
            <a:r>
              <a:rPr kumimoji="1" lang="en-US" altLang="ja-JP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30</a:t>
            </a:r>
            <a:r>
              <a:rPr kumimoji="1"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日） ・  無</a:t>
            </a:r>
          </a:p>
          <a:p>
            <a:r>
              <a:rPr kumimoji="1"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・電気復旧　約</a:t>
            </a:r>
            <a:r>
              <a:rPr kumimoji="1" lang="en-US" altLang="ja-JP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</a:t>
            </a:r>
            <a:r>
              <a:rPr kumimoji="1"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週間　 ガスの復旧　約</a:t>
            </a:r>
            <a:r>
              <a:rPr kumimoji="1" lang="en-US" altLang="ja-JP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</a:t>
            </a:r>
            <a:r>
              <a:rPr kumimoji="1"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週間　　上水道　約</a:t>
            </a:r>
            <a:r>
              <a:rPr kumimoji="1" lang="en-US" altLang="ja-JP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6</a:t>
            </a:r>
            <a:r>
              <a:rPr kumimoji="1"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週間　　下水道　約</a:t>
            </a:r>
            <a:r>
              <a:rPr kumimoji="1" lang="en-US" altLang="ja-JP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3</a:t>
            </a:r>
            <a:r>
              <a:rPr kumimoji="1"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週間</a:t>
            </a:r>
          </a:p>
          <a:p>
            <a:r>
              <a:rPr kumimoji="1"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・携帯電話　数日間　　固定電話　　約</a:t>
            </a:r>
            <a:r>
              <a:rPr kumimoji="1" lang="en-US" altLang="ja-JP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kumimoji="1"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週間　　その他（　　　　　　　　　　　　　　　）</a:t>
            </a:r>
            <a:endParaRPr kumimoji="1" lang="en-US" altLang="ja-JP" sz="7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7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7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7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7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7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8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8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                                          　　■必要資金</a:t>
            </a:r>
            <a:endParaRPr kumimoji="1" lang="en-US" altLang="ja-JP" sz="8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8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　　　　　　　　　　　　　　　　　　　</a:t>
            </a:r>
            <a:r>
              <a:rPr kumimoji="1"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kumimoji="1" lang="en-US" altLang="ja-JP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(A)+(B)=</a:t>
            </a:r>
            <a:r>
              <a:rPr kumimoji="1"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　　　　千円</a:t>
            </a:r>
            <a:endParaRPr kumimoji="1" lang="en-US" altLang="ja-JP" sz="7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　　　　　　　　　　　　　　　　　　　　　　　</a:t>
            </a:r>
            <a:r>
              <a:rPr kumimoji="1" lang="en-US" altLang="ja-JP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※</a:t>
            </a:r>
            <a:r>
              <a:rPr kumimoji="1"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必要改修資金と、</a:t>
            </a:r>
            <a:r>
              <a:rPr kumimoji="1" lang="en-US" altLang="ja-JP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3</a:t>
            </a:r>
            <a:r>
              <a:rPr kumimoji="1"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ヶ月後までの必要</a:t>
            </a:r>
            <a:endParaRPr kumimoji="1" lang="en-US" altLang="ja-JP" sz="7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　　　　　　　　　　　　　　　　　　　　　　　　運転資金をもとに借入額を算出。　　　　　　　　　　　　　　　　　　　　　　　　　　　　</a:t>
            </a:r>
            <a:endParaRPr kumimoji="1" lang="en-US" altLang="ja-JP" sz="7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7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7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en-US" altLang="ja-JP" sz="7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■</a:t>
            </a:r>
            <a:r>
              <a:rPr kumimoji="1" lang="ja-JP" altLang="en-US" sz="8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資金調達方法　　　　　　　　　　　　　</a:t>
            </a:r>
          </a:p>
        </p:txBody>
      </p:sp>
      <p:graphicFrame>
        <p:nvGraphicFramePr>
          <p:cNvPr id="1164" name="表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9999661"/>
              </p:ext>
            </p:extLst>
          </p:nvPr>
        </p:nvGraphicFramePr>
        <p:xfrm>
          <a:off x="4880056" y="1786810"/>
          <a:ext cx="4086903" cy="582793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733344">
                  <a:extLst>
                    <a:ext uri="{9D8B030D-6E8A-4147-A177-3AD203B41FA5}"/>
                  </a:extLst>
                </a:gridCol>
                <a:gridCol w="825500">
                  <a:extLst>
                    <a:ext uri="{9D8B030D-6E8A-4147-A177-3AD203B41FA5}"/>
                  </a:extLst>
                </a:gridCol>
                <a:gridCol w="2528059">
                  <a:extLst>
                    <a:ext uri="{9D8B030D-6E8A-4147-A177-3AD203B41FA5}"/>
                  </a:extLst>
                </a:gridCol>
              </a:tblGrid>
              <a:tr h="118393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設備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被害額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説明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/>
                </a:extLst>
              </a:tr>
              <a:tr h="75401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建物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/>
                </a:extLst>
              </a:tr>
              <a:tr h="75401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設備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/>
                </a:extLst>
              </a:tr>
              <a:tr h="75401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什器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/>
                </a:extLst>
              </a:tr>
              <a:tr h="75401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その他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/>
                </a:extLst>
              </a:tr>
              <a:tr h="75401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合計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lang="en-US" alt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）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  <p:graphicFrame>
        <p:nvGraphicFramePr>
          <p:cNvPr id="1165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3271702"/>
              </p:ext>
            </p:extLst>
          </p:nvPr>
        </p:nvGraphicFramePr>
        <p:xfrm>
          <a:off x="4880056" y="2445125"/>
          <a:ext cx="2096291" cy="678894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532381">
                  <a:extLst>
                    <a:ext uri="{9D8B030D-6E8A-4147-A177-3AD203B41FA5}"/>
                  </a:extLst>
                </a:gridCol>
                <a:gridCol w="396191">
                  <a:extLst>
                    <a:ext uri="{9D8B030D-6E8A-4147-A177-3AD203B41FA5}"/>
                  </a:extLst>
                </a:gridCol>
                <a:gridCol w="417043">
                  <a:extLst>
                    <a:ext uri="{9D8B030D-6E8A-4147-A177-3AD203B41FA5}"/>
                  </a:extLst>
                </a:gridCol>
                <a:gridCol w="375338">
                  <a:extLst>
                    <a:ext uri="{9D8B030D-6E8A-4147-A177-3AD203B41FA5}"/>
                  </a:extLst>
                </a:gridCol>
                <a:gridCol w="375338">
                  <a:extLst>
                    <a:ext uri="{9D8B030D-6E8A-4147-A177-3AD203B41FA5}"/>
                  </a:extLst>
                </a:gridCol>
              </a:tblGrid>
              <a:tr h="121614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収支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当月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か月後</a:t>
                      </a:r>
                      <a:endParaRPr lang="ja-JP" alt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か月後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か月後</a:t>
                      </a:r>
                      <a:endParaRPr lang="ja-JP" alt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/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収入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>
                    <a:lnB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/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平時割合</a:t>
                      </a:r>
                      <a:r>
                        <a:rPr lang="en-US" alt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(%)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>
                    <a:lnT w="6350" cap="flat" cmpd="sng" algn="ctr">
                      <a:solidFill>
                        <a:schemeClr val="tx1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/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経費支出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/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借入返済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/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違約金ほか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/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収支（</a:t>
                      </a:r>
                      <a:r>
                        <a:rPr lang="en-US" altLang="ja-JP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B</a:t>
                      </a:r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）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  <p:graphicFrame>
        <p:nvGraphicFramePr>
          <p:cNvPr id="1166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1243116"/>
              </p:ext>
            </p:extLst>
          </p:nvPr>
        </p:nvGraphicFramePr>
        <p:xfrm>
          <a:off x="4880056" y="3346092"/>
          <a:ext cx="2104944" cy="678894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785576">
                  <a:extLst>
                    <a:ext uri="{9D8B030D-6E8A-4147-A177-3AD203B41FA5}"/>
                  </a:extLst>
                </a:gridCol>
                <a:gridCol w="481904">
                  <a:extLst>
                    <a:ext uri="{9D8B030D-6E8A-4147-A177-3AD203B41FA5}"/>
                  </a:extLst>
                </a:gridCol>
                <a:gridCol w="837464">
                  <a:extLst>
                    <a:ext uri="{9D8B030D-6E8A-4147-A177-3AD203B41FA5}"/>
                  </a:extLst>
                </a:gridCol>
              </a:tblGrid>
              <a:tr h="121614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調達方法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金額</a:t>
                      </a:r>
                      <a:endParaRPr lang="en-US" alt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説明</a:t>
                      </a:r>
                      <a:endParaRPr lang="ja-JP" alt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/>
                </a:extLst>
              </a:tr>
              <a:tr h="79278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手元資金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/>
                </a:extLst>
              </a:tr>
              <a:tr h="79278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売掛回収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/>
                </a:extLst>
              </a:tr>
              <a:tr h="79278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保険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/>
                </a:extLst>
              </a:tr>
              <a:tr h="79278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その他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/>
                </a:extLst>
              </a:tr>
              <a:tr h="79278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必要融資額・補填額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/>
                </a:extLst>
              </a:tr>
              <a:tr h="79278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合計</a:t>
                      </a:r>
                      <a:endParaRPr lang="en-US" alt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  <p:sp>
        <p:nvSpPr>
          <p:cNvPr id="1167" name="正方形/長方形 8"/>
          <p:cNvSpPr/>
          <p:nvPr/>
        </p:nvSpPr>
        <p:spPr>
          <a:xfrm>
            <a:off x="7143750" y="2977934"/>
            <a:ext cx="1823208" cy="104505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1" lang="ja-JP" altLang="en-US" sz="700" b="1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■資金計画に関する特記事項</a:t>
            </a:r>
            <a:endParaRPr kumimoji="1" lang="en-US" altLang="ja-JP" sz="700" b="1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ja-JP" altLang="en-US" sz="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graphicFrame>
        <p:nvGraphicFramePr>
          <p:cNvPr id="1168" name="表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0949643"/>
              </p:ext>
            </p:extLst>
          </p:nvPr>
        </p:nvGraphicFramePr>
        <p:xfrm>
          <a:off x="4880056" y="4271792"/>
          <a:ext cx="4086902" cy="1342513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260066">
                  <a:extLst>
                    <a:ext uri="{9D8B030D-6E8A-4147-A177-3AD203B41FA5}"/>
                  </a:extLst>
                </a:gridCol>
                <a:gridCol w="849993">
                  <a:extLst>
                    <a:ext uri="{9D8B030D-6E8A-4147-A177-3AD203B41FA5}"/>
                  </a:extLst>
                </a:gridCol>
                <a:gridCol w="388893">
                  <a:extLst>
                    <a:ext uri="{9D8B030D-6E8A-4147-A177-3AD203B41FA5}"/>
                  </a:extLst>
                </a:gridCol>
                <a:gridCol w="1082483">
                  <a:extLst>
                    <a:ext uri="{9D8B030D-6E8A-4147-A177-3AD203B41FA5}"/>
                  </a:extLst>
                </a:gridCol>
                <a:gridCol w="505467">
                  <a:extLst>
                    <a:ext uri="{9D8B030D-6E8A-4147-A177-3AD203B41FA5}"/>
                  </a:extLst>
                </a:gridCol>
              </a:tblGrid>
              <a:tr h="121614"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取引先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状況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担当者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代替先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電話番号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/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/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/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/>
                </a:extLst>
              </a:tr>
              <a:tr h="102618"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/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/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/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/>
                </a:extLst>
              </a:tr>
              <a:tr h="96601"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/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工務店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/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税理士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/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取引銀行①（返済猶予・借入）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/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取引銀行②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/>
                </a:extLst>
              </a:tr>
              <a:tr h="79278">
                <a:tc>
                  <a:txBody>
                    <a:bodyPr/>
                    <a:lstStyle/>
                    <a:p>
                      <a:pPr algn="just"/>
                      <a:r>
                        <a:rPr lang="ja-JP" altLang="en-US" sz="600" kern="100" dirty="0">
                          <a:effectLst/>
                          <a:latin typeface="ＭＳ ゴシック" panose="020B0609070205080204" pitchFamily="49" charset="-128"/>
                          <a:ea typeface="ＭＳ ゴシック" panose="020B0609070205080204" pitchFamily="49" charset="-128"/>
                          <a:cs typeface="Times New Roman" panose="02020603050405020304" pitchFamily="18" charset="0"/>
                        </a:rPr>
                        <a:t>保険代理店</a:t>
                      </a:r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ctr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600" kern="100" dirty="0">
                        <a:effectLst/>
                        <a:latin typeface="ＭＳ ゴシック" panose="020B0609070205080204" pitchFamily="49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42276" marR="42276" marT="0" marB="0" anchor="ctr"/>
                </a:tc>
                <a:extLst>
                  <a:ext uri="{0D108BD9-81ED-4DB2-BD59-A6C34878D82A}"/>
                </a:extLst>
              </a:tr>
            </a:tbl>
          </a:graphicData>
        </a:graphic>
      </p:graphicFrame>
      <p:sp>
        <p:nvSpPr>
          <p:cNvPr id="1169" name="Rectangle 2"/>
          <p:cNvSpPr>
            <a:spLocks noChangeArrowheads="1"/>
          </p:cNvSpPr>
          <p:nvPr/>
        </p:nvSpPr>
        <p:spPr>
          <a:xfrm>
            <a:off x="4771466" y="4070450"/>
            <a:ext cx="4108817" cy="21544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ja-JP" sz="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■</a:t>
            </a:r>
            <a:r>
              <a:rPr kumimoji="0" lang="ja-JP" altLang="en-US" sz="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取引先・代替先</a:t>
            </a:r>
            <a:r>
              <a:rPr kumimoji="0" lang="ja-JP" altLang="ja-JP" sz="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リスト</a:t>
            </a:r>
            <a:r>
              <a:rPr kumimoji="0" lang="ja-JP" altLang="en-US" sz="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</a:t>
            </a:r>
            <a:r>
              <a:rPr kumimoji="0" lang="en-US" altLang="ja-JP" sz="7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※</a:t>
            </a:r>
            <a:r>
              <a:rPr lang="ja-JP" altLang="en-US" sz="7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取引先の状況を確認し、営業困難であれば</a:t>
            </a:r>
            <a:r>
              <a:rPr kumimoji="0" lang="ja-JP" altLang="en-US" sz="7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代替先</a:t>
            </a:r>
            <a:r>
              <a:rPr lang="ja-JP" altLang="en-US" sz="7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を探して</a:t>
            </a:r>
            <a:r>
              <a:rPr kumimoji="0" lang="ja-JP" altLang="en-US" sz="7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記</a:t>
            </a:r>
            <a:r>
              <a:rPr kumimoji="0" lang="ja-JP" altLang="ja-JP" sz="70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載</a:t>
            </a:r>
            <a:endParaRPr kumimoji="0" lang="ja-JP" altLang="ja-JP" sz="70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70" name="テキスト ボックス 11"/>
          <p:cNvSpPr txBox="1"/>
          <p:nvPr/>
        </p:nvSpPr>
        <p:spPr>
          <a:xfrm>
            <a:off x="4771466" y="5647660"/>
            <a:ext cx="4195492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800" b="1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Ⅴ</a:t>
            </a:r>
            <a:r>
              <a:rPr lang="ja-JP" altLang="en-US" sz="800" b="1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．被災企業への支援</a:t>
            </a:r>
            <a:endParaRPr kumimoji="1" lang="en-US" altLang="ja-JP" sz="8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震災後</a:t>
            </a:r>
            <a:r>
              <a:rPr kumimoji="1" lang="en-US" altLang="ja-JP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</a:t>
            </a:r>
            <a:r>
              <a:rPr kumimoji="1"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～</a:t>
            </a:r>
            <a:r>
              <a:rPr kumimoji="1" lang="en-US" altLang="ja-JP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</a:t>
            </a:r>
            <a:r>
              <a:rPr kumimoji="1"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か月程度の比較的早い段階から被災企業の支援制度が開始される。支援を受けるには</a:t>
            </a:r>
            <a:endParaRPr kumimoji="1" lang="en-US" altLang="ja-JP" sz="7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罹災証明が必要。罹災箇所の写真を撮影し、被害を整理し、市役所で罹災証明を取る。</a:t>
            </a:r>
            <a:endParaRPr kumimoji="1" lang="en-US" altLang="ja-JP" sz="7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endParaRPr kumimoji="1" lang="ja-JP" altLang="en-US" sz="7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○支援制度</a:t>
            </a:r>
          </a:p>
          <a:p>
            <a:r>
              <a:rPr kumimoji="1"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</a:t>
            </a:r>
            <a:r>
              <a:rPr kumimoji="1" lang="en-US" altLang="ja-JP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(1</a:t>
            </a:r>
            <a:r>
              <a:rPr kumimoji="1"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）融資＝信用保証協会のセーフティネット保証融資制度や日本政策金融公庫の融資等</a:t>
            </a:r>
          </a:p>
          <a:p>
            <a:r>
              <a:rPr kumimoji="1"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</a:t>
            </a:r>
            <a:r>
              <a:rPr kumimoji="1" lang="en-US" altLang="ja-JP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(2)</a:t>
            </a:r>
            <a:r>
              <a:rPr kumimoji="1"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小規模事業者の被災者向けに「持続化補助金（</a:t>
            </a:r>
            <a:r>
              <a:rPr kumimoji="1" lang="en-US" altLang="ja-JP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2/3</a:t>
            </a:r>
            <a:r>
              <a:rPr kumimoji="1"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補助　直接被害の場合の上限</a:t>
            </a:r>
            <a:r>
              <a:rPr kumimoji="1" lang="en-US" altLang="ja-JP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200</a:t>
            </a:r>
            <a:r>
              <a:rPr kumimoji="1"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万円</a:t>
            </a:r>
            <a:r>
              <a:rPr kumimoji="1" lang="en-US" altLang="ja-JP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)</a:t>
            </a:r>
            <a:r>
              <a:rPr kumimoji="1"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等</a:t>
            </a:r>
            <a:endParaRPr kumimoji="1" lang="en-US" altLang="ja-JP" sz="7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○役員や従業員の家庭に対する支援</a:t>
            </a:r>
          </a:p>
          <a:p>
            <a:r>
              <a:rPr kumimoji="1"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従業員等の被災者遺族支援や住居確保支援、二重ローン問題支援などの国策も講じられている。　　</a:t>
            </a:r>
            <a:endParaRPr kumimoji="1" lang="en-US" altLang="ja-JP" sz="7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支援制度は内閣府「被災者支援に関する 各種制度の概要（</a:t>
            </a:r>
            <a:r>
              <a:rPr kumimoji="1" lang="en-US" altLang="ja-JP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R6.6/1</a:t>
            </a:r>
            <a:r>
              <a:rPr kumimoji="1" lang="ja-JP" altLang="en-US" sz="7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）」としてまとめられている。</a:t>
            </a:r>
          </a:p>
        </p:txBody>
      </p:sp>
      <p:sp>
        <p:nvSpPr>
          <p:cNvPr id="1171" name="Rectangle 2"/>
          <p:cNvSpPr>
            <a:spLocks noChangeArrowheads="1"/>
          </p:cNvSpPr>
          <p:nvPr/>
        </p:nvSpPr>
        <p:spPr>
          <a:xfrm>
            <a:off x="1805515" y="85187"/>
            <a:ext cx="1299636" cy="253916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ja-JP" altLang="en-US" sz="1050" b="1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災害発生時の手順</a:t>
            </a:r>
            <a:endParaRPr kumimoji="0" lang="ja-JP" altLang="ja-JP" sz="10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7040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:vt="http://schemas.openxmlformats.org/officeDocument/2006/docPropsVTypes" xmlns="http://schemas.openxmlformats.org/officeDocument/2006/extended-properties">
  <Template>Office Theme 2013 - 2022</Template>
  <TotalTime>592</TotalTime>
  <Words>2234</Words>
  <Application>JUST Focus</Application>
  <Paragraphs>310</Paragraph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ＭＳ ゴシック</vt:lpstr>
      <vt:lpstr>Arial</vt:lpstr>
      <vt:lpstr>Calibri</vt:lpstr>
      <vt:lpstr>Calibri Light</vt:lpstr>
      <vt:lpstr>Century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5.0.4</AppVersion>
  <PresentationFormat>ユーザー設定</PresentationFormat>
  <Slides>2</Slides>
  <Notes>0</Notes>
  <HiddenSlides>0</HiddenSlides>
  <MMClips>0</MMClips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PowerPoint プレゼンテーション</dc:title>
  <dc:creator>平島 輝之</dc:creator>
  <cp:lastModifiedBy>483548</cp:lastModifiedBy>
  <cp:lastPrinted>2024-08-16T06:25:20Z</cp:lastPrinted>
  <dcterms:created xsi:type="dcterms:W3CDTF">2023-08-20T02:27:28Z</dcterms:created>
  <dcterms:modified xsi:type="dcterms:W3CDTF">2026-03-26T11:20:14Z</dcterms:modified>
  <cp:revision>12</cp:revision>
</cp:coreProperties>
</file>

<file path=docProps/custom.xml><?xml version="1.0" encoding="utf-8"?>
<Properties xmlns:vt="http://schemas.openxmlformats.org/officeDocument/2006/docPropsVTypes" xmlns="http://schemas.openxmlformats.org/officeDocument/2006/custom-properties"/>
</file>