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png" ContentType="image/png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</Types>
</file>

<file path=_rels/.rels>&#65279;<?xml version="1.0" encoding="utf-8"?>
<Relationships xmlns="http://schemas.openxmlformats.org/package/2006/relationships">
  <Relationship Type="http://schemas.openxmlformats.org/package/2006/relationships/metadata/thumbnail" Target="docProps/thumbnail.jpeg" Id="rId2" />
  <Relationship Type="http://schemas.openxmlformats.org/package/2006/relationships/metadata/core-properties" Target="docProps/core.xml" Id="rId3" />
  <Relationship Type="http://schemas.openxmlformats.org/officeDocument/2006/relationships/extended-properties" Target="docProps/app.xml" Id="rId4" />
  <Relationship Type="http://schemas.openxmlformats.org/officeDocument/2006/relationships/custom-properties" Target="docProps/custom.xml" Id="rId5" />
  <Relationship Type="http://schemas.openxmlformats.org/officeDocument/2006/relationships/officeDocument" Target="ppt/presentation.xml" Id="rId1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3"/>
  </p:notesMasterIdLst>
  <p:handoutMasterIdLst>
    <p:handoutMasterId r:id="rId4"/>
  </p:handoutMasterIdLst>
  <p:sldIdLst>
    <p:sldId id="654" r:id="rId5"/>
    <p:sldId id="644" r:id="rId6"/>
    <p:sldId id="645" r:id="rId7"/>
    <p:sldId id="646" r:id="rId8"/>
    <p:sldId id="647" r:id="rId9"/>
    <p:sldId id="648" r:id="rId10"/>
    <p:sldId id="658" r:id="rId11"/>
    <p:sldId id="657" r:id="rId12"/>
    <p:sldId id="655" r:id="rId13"/>
    <p:sldId id="650" r:id="rId14"/>
    <p:sldId id="649" r:id="rId15"/>
    <p:sldId id="653" r:id="rId16"/>
    <p:sldId id="651" r:id="rId17"/>
  </p:sldIdLst>
  <p:sldSz cx="9144000" cy="5143500" type="screen16x9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8"/>
    <p:restoredTop sz="66606"/>
  </p:normalViewPr>
  <p:slideViewPr>
    <p:cSldViewPr>
      <p:cViewPr varScale="1">
        <p:scale>
          <a:sx n="37" d="100"/>
          <a:sy n="37" d="100"/>
        </p:scale>
        <p:origin x="-141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1080" y="-84"/>
      </p:cViewPr>
      <p:guideLst>
        <p:guide orient="horz" pos="2160"/>
        <p:guide pos="2880"/>
      </p:guideLst>
    </p:cSldViewPr>
  </p:notesViewPr>
  <p:gridSpacing cx="36004" cy="36004"/>
</p:viewPr>
</file>

<file path=ppt/_rels/presentation.xml.rels>&#65279;<?xml version="1.0" encoding="utf-8"?>
<Relationships xmlns="http://schemas.openxmlformats.org/package/2006/relationships">
  <Relationship Type="http://schemas.openxmlformats.org/officeDocument/2006/relationships/theme" Target="theme/theme1.xml" Id="rId1" />
  <Relationship Type="http://schemas.openxmlformats.org/officeDocument/2006/relationships/slideMaster" Target="slideMasters/slideMaster1.xml" Id="rId2" />
  <Relationship Type="http://schemas.openxmlformats.org/officeDocument/2006/relationships/notesMaster" Target="notesMasters/notesMaster1.xml" Id="rId3" />
  <Relationship Type="http://schemas.openxmlformats.org/officeDocument/2006/relationships/handoutMaster" Target="handoutMasters/handoutMaster1.xml" Id="rId4" />
  <Relationship Type="http://schemas.openxmlformats.org/officeDocument/2006/relationships/slide" Target="slides/slide1.xml" Id="rId5" />
  <Relationship Type="http://schemas.openxmlformats.org/officeDocument/2006/relationships/slide" Target="slides/slide2.xml" Id="rId6" />
  <Relationship Type="http://schemas.openxmlformats.org/officeDocument/2006/relationships/slide" Target="slides/slide3.xml" Id="rId7" />
  <Relationship Type="http://schemas.openxmlformats.org/officeDocument/2006/relationships/slide" Target="slides/slide4.xml" Id="rId8" />
  <Relationship Type="http://schemas.openxmlformats.org/officeDocument/2006/relationships/slide" Target="slides/slide5.xml" Id="rId9" />
  <Relationship Type="http://schemas.openxmlformats.org/officeDocument/2006/relationships/slide" Target="slides/slide6.xml" Id="rId10" />
  <Relationship Type="http://schemas.openxmlformats.org/officeDocument/2006/relationships/slide" Target="slides/slide7.xml" Id="rId11" />
  <Relationship Type="http://schemas.openxmlformats.org/officeDocument/2006/relationships/slide" Target="slides/slide8.xml" Id="rId12" />
  <Relationship Type="http://schemas.openxmlformats.org/officeDocument/2006/relationships/slide" Target="slides/slide9.xml" Id="rId13" />
  <Relationship Type="http://schemas.openxmlformats.org/officeDocument/2006/relationships/slide" Target="slides/slide10.xml" Id="rId14" />
  <Relationship Type="http://schemas.openxmlformats.org/officeDocument/2006/relationships/slide" Target="slides/slide11.xml" Id="rId15" />
  <Relationship Type="http://schemas.openxmlformats.org/officeDocument/2006/relationships/slide" Target="slides/slide12.xml" Id="rId16" />
  <Relationship Type="http://schemas.openxmlformats.org/officeDocument/2006/relationships/slide" Target="slides/slide13.xml" Id="rId17" />
  <Relationship Type="http://schemas.openxmlformats.org/officeDocument/2006/relationships/presProps" Target="presProps.xml" Id="rId18" />
  <Relationship Type="http://schemas.openxmlformats.org/officeDocument/2006/relationships/viewProps" Target="viewProps.xml" Id="rId19" />
  <Relationship Type="http://schemas.openxmlformats.org/officeDocument/2006/relationships/tableStyles" Target="tableStyles.xml" Id="rId20" />
</Relationships>
</file>

<file path=ppt/handoutMasters/_rels/handoutMaster1.xml.rels>&#65279;<?xml version="1.0" encoding="utf-8"?>
<Relationships xmlns="http://schemas.openxmlformats.org/package/2006/relationships">
  <Relationship Type="http://schemas.openxmlformats.org/officeDocument/2006/relationships/theme" Target="../theme/theme3.xml" Id="rId1" />
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19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EFFF0-29BD-4FE4-AA32-41D1110306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949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?>
<Relationships xmlns="http://schemas.openxmlformats.org/package/2006/relationships">
  <Relationship Type="http://schemas.openxmlformats.org/officeDocument/2006/relationships/theme" Target="../theme/theme2.xml" Id="rId1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12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2019/2/3</a:t>
            </a:fld>
            <a:endParaRPr kumimoji="1" lang="ja-JP" altLang="en-US"/>
          </a:p>
        </p:txBody>
      </p:sp>
      <p:sp>
        <p:nvSpPr>
          <p:cNvPr id="1113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14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15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16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858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?>
<Relationships xmlns="http://schemas.openxmlformats.org/package/2006/relationships">
  <Relationship Type="http://schemas.openxmlformats.org/officeDocument/2006/relationships/slide" Target="../slides/slide1.xml" Id="rId1" />
  <Relationship Type="http://schemas.openxmlformats.org/officeDocument/2006/relationships/notesMaster" Target="../notesMasters/notesMaster1.xml" Id="rId2" />
</Relationships>
</file>

<file path=ppt/notesSlides/_rels/notesSlide10.xml.rels>&#65279;<?xml version="1.0" encoding="utf-8"?>
<Relationships xmlns="http://schemas.openxmlformats.org/package/2006/relationships">
  <Relationship Type="http://schemas.openxmlformats.org/officeDocument/2006/relationships/slide" Target="../slides/slide10.xml" Id="rId1" />
  <Relationship Type="http://schemas.openxmlformats.org/officeDocument/2006/relationships/notesMaster" Target="../notesMasters/notesMaster1.xml" Id="rId2" />
</Relationships>
</file>

<file path=ppt/notesSlides/_rels/notesSlide11.xml.rels>&#65279;<?xml version="1.0" encoding="utf-8"?>
<Relationships xmlns="http://schemas.openxmlformats.org/package/2006/relationships">
  <Relationship Type="http://schemas.openxmlformats.org/officeDocument/2006/relationships/slide" Target="../slides/slide11.xml" Id="rId1" />
  <Relationship Type="http://schemas.openxmlformats.org/officeDocument/2006/relationships/notesMaster" Target="../notesMasters/notesMaster1.xml" Id="rId2" />
</Relationships>
</file>

<file path=ppt/notesSlides/_rels/notesSlide12.xml.rels>&#65279;<?xml version="1.0" encoding="utf-8"?>
<Relationships xmlns="http://schemas.openxmlformats.org/package/2006/relationships">
  <Relationship Type="http://schemas.openxmlformats.org/officeDocument/2006/relationships/slide" Target="../slides/slide12.xml" Id="rId1" />
  <Relationship Type="http://schemas.openxmlformats.org/officeDocument/2006/relationships/notesMaster" Target="../notesMasters/notesMaster1.xml" Id="rId2" />
</Relationships>
</file>

<file path=ppt/notesSlides/_rels/notesSlide13.xml.rels>&#65279;<?xml version="1.0" encoding="utf-8"?>
<Relationships xmlns="http://schemas.openxmlformats.org/package/2006/relationships">
  <Relationship Type="http://schemas.openxmlformats.org/officeDocument/2006/relationships/slide" Target="../slides/slide13.xml" Id="rId1" />
  <Relationship Type="http://schemas.openxmlformats.org/officeDocument/2006/relationships/notesMaster" Target="../notesMasters/notesMaster1.xml" Id="rId2" />
</Relationships>
</file>

<file path=ppt/notesSlides/_rels/notesSlide2.xml.rels>&#65279;<?xml version="1.0" encoding="utf-8"?>
<Relationships xmlns="http://schemas.openxmlformats.org/package/2006/relationships">
  <Relationship Type="http://schemas.openxmlformats.org/officeDocument/2006/relationships/slide" Target="../slides/slide2.xml" Id="rId1" />
  <Relationship Type="http://schemas.openxmlformats.org/officeDocument/2006/relationships/notesMaster" Target="../notesMasters/notesMaster1.xml" Id="rId2" />
</Relationships>
</file>

<file path=ppt/notesSlides/_rels/notesSlide3.xml.rels>&#65279;<?xml version="1.0" encoding="utf-8"?>
<Relationships xmlns="http://schemas.openxmlformats.org/package/2006/relationships">
  <Relationship Type="http://schemas.openxmlformats.org/officeDocument/2006/relationships/slide" Target="../slides/slide3.xml" Id="rId1" />
  <Relationship Type="http://schemas.openxmlformats.org/officeDocument/2006/relationships/notesMaster" Target="../notesMasters/notesMaster1.xml" Id="rId2" />
</Relationships>
</file>

<file path=ppt/notesSlides/_rels/notesSlide4.xml.rels>&#65279;<?xml version="1.0" encoding="utf-8"?>
<Relationships xmlns="http://schemas.openxmlformats.org/package/2006/relationships">
  <Relationship Type="http://schemas.openxmlformats.org/officeDocument/2006/relationships/slide" Target="../slides/slide4.xml" Id="rId1" />
  <Relationship Type="http://schemas.openxmlformats.org/officeDocument/2006/relationships/notesMaster" Target="../notesMasters/notesMaster1.xml" Id="rId2" />
</Relationships>
</file>

<file path=ppt/notesSlides/_rels/notesSlide5.xml.rels>&#65279;<?xml version="1.0" encoding="utf-8"?>
<Relationships xmlns="http://schemas.openxmlformats.org/package/2006/relationships">
  <Relationship Type="http://schemas.openxmlformats.org/officeDocument/2006/relationships/slide" Target="../slides/slide5.xml" Id="rId1" />
  <Relationship Type="http://schemas.openxmlformats.org/officeDocument/2006/relationships/notesMaster" Target="../notesMasters/notesMaster1.xml" Id="rId2" />
</Relationships>
</file>

<file path=ppt/notesSlides/_rels/notesSlide6.xml.rels>&#65279;<?xml version="1.0" encoding="utf-8"?>
<Relationships xmlns="http://schemas.openxmlformats.org/package/2006/relationships">
  <Relationship Type="http://schemas.openxmlformats.org/officeDocument/2006/relationships/slide" Target="../slides/slide6.xml" Id="rId1" />
  <Relationship Type="http://schemas.openxmlformats.org/officeDocument/2006/relationships/notesMaster" Target="../notesMasters/notesMaster1.xml" Id="rId2" />
</Relationships>
</file>

<file path=ppt/notesSlides/_rels/notesSlide7.xml.rels>&#65279;<?xml version="1.0" encoding="utf-8"?>
<Relationships xmlns="http://schemas.openxmlformats.org/package/2006/relationships">
  <Relationship Type="http://schemas.openxmlformats.org/officeDocument/2006/relationships/slide" Target="../slides/slide7.xml" Id="rId1" />
  <Relationship Type="http://schemas.openxmlformats.org/officeDocument/2006/relationships/notesMaster" Target="../notesMasters/notesMaster1.xml" Id="rId2" />
</Relationships>
</file>

<file path=ppt/notesSlides/_rels/notesSlide8.xml.rels>&#65279;<?xml version="1.0" encoding="utf-8"?>
<Relationships xmlns="http://schemas.openxmlformats.org/package/2006/relationships">
  <Relationship Type="http://schemas.openxmlformats.org/officeDocument/2006/relationships/slide" Target="../slides/slide8.xml" Id="rId1" />
  <Relationship Type="http://schemas.openxmlformats.org/officeDocument/2006/relationships/notesMaster" Target="../notesMasters/notesMaster1.xml" Id="rId2" />
</Relationships>
</file>

<file path=ppt/notesSlides/_rels/notesSlide9.xml.rels>&#65279;<?xml version="1.0" encoding="utf-8"?>
<Relationships xmlns="http://schemas.openxmlformats.org/package/2006/relationships">
  <Relationship Type="http://schemas.openxmlformats.org/officeDocument/2006/relationships/slide" Target="../slides/slide9.xml" Id="rId1" />
  <Relationship Type="http://schemas.openxmlformats.org/officeDocument/2006/relationships/notesMaster" Target="../notesMasters/notesMaster1.xml" Id="rId2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25" name="四角形 25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26" name="四角形 26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  <a:p>
            <a:r>
              <a:rPr kumimoji="1" lang="ja-JP" altLang="en-US"/>
              <a:t>（今日、学習するめあてや内容を説明する）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1127" name="四角形 27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2B43D-CDA7-5944-9E63-004B885F55C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四角形 633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261" name="四角形 634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『今回の出来事は、だまされた人たちに（お金をとられるなどの）直接的な被害はありませんでした。</a:t>
            </a:r>
            <a:endParaRPr kumimoji="1" lang="ja-JP" altLang="en-US"/>
          </a:p>
          <a:p>
            <a:r>
              <a:rPr kumimoji="1" lang="ja-JP" altLang="en-US"/>
              <a:t>　しかし、嘘の情報を信じて書き込みをすると、（名誉毀損で訴えられるなど）直接的な被害を受けることもあります。』</a:t>
            </a:r>
            <a:endParaRPr kumimoji="1" lang="ja-JP" altLang="en-US"/>
          </a:p>
        </p:txBody>
      </p:sp>
      <p:sp>
        <p:nvSpPr>
          <p:cNvPr id="1262" name="四角形 635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1794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四角形 611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273" name="四角形 612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（読む）</a:t>
            </a:r>
            <a:endParaRPr kumimoji="1" lang="ja-JP" altLang="en-US"/>
          </a:p>
          <a:p>
            <a:endParaRPr kumimoji="1" lang="ja-JP" altLang="en-US"/>
          </a:p>
          <a:p>
            <a:r>
              <a:rPr kumimoji="1" lang="ja-JP" altLang="en-US"/>
              <a:t>※児童生徒の発達段階に応じて、「例：工科大のWebサイト～」は省略してもよい。</a:t>
            </a:r>
            <a:endParaRPr kumimoji="1" lang="ja-JP" altLang="en-US"/>
          </a:p>
          <a:p>
            <a:r>
              <a:rPr kumimoji="1" lang="ja-JP" altLang="en-US"/>
              <a:t>その場合、例以下のパワポ資料も削除。</a:t>
            </a:r>
            <a:endParaRPr kumimoji="1" lang="ja-JP" altLang="en-US"/>
          </a:p>
          <a:p>
            <a:endParaRPr kumimoji="1" lang="ja-JP" altLang="en-US"/>
          </a:p>
          <a:p>
            <a:r>
              <a:rPr kumimoji="1" lang="ja-JP" altLang="en-US"/>
              <a:t>（例以下の説明）</a:t>
            </a:r>
            <a:endParaRPr kumimoji="1" lang="ja-JP" altLang="en-US"/>
          </a:p>
          <a:p>
            <a:r>
              <a:rPr kumimoji="1" lang="ja-JP" altLang="en-US"/>
              <a:t>ac.jp　ＪＰはジャパンの略ですね。　acはアカデミックの（大学の、学術的な）の略で、株式会社日本レジストリサービスが登録受付や管理を行っている。</a:t>
            </a:r>
          </a:p>
          <a:p>
            <a:r>
              <a:rPr kumimoji="1" lang="ja-JP" altLang="en-US"/>
              <a:t>１８歳以上が通う学校として規定されていることが必要（１８歳未満はed）</a:t>
            </a:r>
          </a:p>
        </p:txBody>
      </p:sp>
      <p:sp>
        <p:nvSpPr>
          <p:cNvPr id="1274" name="四角形 613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7136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四角形 611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282" name="四角形 612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ja-JP" altLang="en-US"/>
              <a:t>『ほとんどの大学のドメインにacが含まれていますが、特に私立大学では、acがついてない大学もあります。</a:t>
            </a:r>
          </a:p>
          <a:p>
            <a:r>
              <a:rPr lang="ja-JP" altLang="en-US"/>
              <a:t>acがついていない＝偽物の大学　ではないということです。</a:t>
            </a:r>
            <a:endParaRPr lang="ja-JP" altLang="en-US"/>
          </a:p>
          <a:p>
            <a:r>
              <a:rPr kumimoji="1" lang="ja-JP" altLang="en-US"/>
              <a:t>こういう知識も判断材料の一つとなりますが、絶対ではないということです。』</a:t>
            </a:r>
            <a:endParaRPr kumimoji="1" lang="ja-JP" altLang="en-US"/>
          </a:p>
          <a:p>
            <a:endParaRPr kumimoji="1" lang="ja-JP" altLang="en-US"/>
          </a:p>
          <a:p>
            <a:r>
              <a:rPr kumimoji="1" lang="ja-JP" altLang="en-US"/>
              <a:t>※児童生徒の発達段階に応じて、「上記の箇所」は省略してもよい。</a:t>
            </a:r>
            <a:endParaRPr kumimoji="1" lang="ja-JP" altLang="en-US"/>
          </a:p>
          <a:p>
            <a:r>
              <a:rPr kumimoji="1" lang="ja-JP" altLang="en-US"/>
              <a:t>その場合、パワポ資料も削除。</a:t>
            </a:r>
            <a:endParaRPr kumimoji="1" lang="ja-JP" altLang="en-US"/>
          </a:p>
          <a:p>
            <a:endParaRPr kumimoji="1" lang="ja-JP" altLang="en-US"/>
          </a:p>
          <a:p>
            <a:endParaRPr kumimoji="1" lang="ja-JP" altLang="en-US"/>
          </a:p>
          <a:p>
            <a:r>
              <a:rPr kumimoji="1" lang="ja-JP" altLang="en-US"/>
              <a:t>『インターネットやSNS上の一つの情報をすぐに信じるのではなく、様々な情報を多角的に見て判断しましょう。』</a:t>
            </a:r>
            <a:endParaRPr kumimoji="1" lang="ja-JP" altLang="en-US"/>
          </a:p>
        </p:txBody>
      </p:sp>
      <p:sp>
        <p:nvSpPr>
          <p:cNvPr id="1283" name="四角形 613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0499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四角形 63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291" name="四角形 63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（３つのPOINTSを説明する）</a:t>
            </a:r>
            <a:endParaRPr kumimoji="1" lang="ja-JP" altLang="en-US"/>
          </a:p>
        </p:txBody>
      </p:sp>
      <p:sp>
        <p:nvSpPr>
          <p:cNvPr id="1292" name="四角形 63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952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四角形 621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134" name="四角形 622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（ＳＮＳの利用の仕方についてきいてみる）</a:t>
            </a:r>
          </a:p>
          <a:p>
            <a:endParaRPr kumimoji="1" lang="ja-JP" altLang="en-US"/>
          </a:p>
          <a:p>
            <a:r>
              <a:rPr kumimoji="1" lang="ja-JP" altLang="en-US"/>
              <a:t>『今は、パソコンやスマホ等から、誰もが情報を発信できるようになっていますね。</a:t>
            </a:r>
            <a:endParaRPr kumimoji="1" lang="ja-JP" altLang="en-US"/>
          </a:p>
          <a:p>
            <a:r>
              <a:rPr kumimoji="1" lang="ja-JP" altLang="en-US"/>
              <a:t>　みんなは、どんな情報をホームページやSNS上に発信しているかな？』</a:t>
            </a:r>
            <a:endParaRPr kumimoji="1" lang="ja-JP" altLang="en-US"/>
          </a:p>
        </p:txBody>
      </p:sp>
      <p:sp>
        <p:nvSpPr>
          <p:cNvPr id="1135" name="四角形 623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3131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四角形 59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147" name="四角形 59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（ある飲食店がドタキャンされた投稿の内容を読む）</a:t>
            </a:r>
          </a:p>
          <a:p>
            <a:endParaRPr kumimoji="1" lang="ja-JP" altLang="en-US"/>
          </a:p>
          <a:p>
            <a:r>
              <a:rPr kumimoji="1" lang="ja-JP" altLang="en-US"/>
              <a:t>『予約された分の料理・・・・・・・・</a:t>
            </a:r>
            <a:endParaRPr kumimoji="1" lang="ja-JP" altLang="en-US"/>
          </a:p>
          <a:p>
            <a:r>
              <a:rPr kumimoji="1" lang="ja-JP" altLang="en-US"/>
              <a:t>　・・・・・・・・・・二度と来ないで！』</a:t>
            </a:r>
            <a:endParaRPr kumimoji="1" lang="ja-JP" altLang="en-US"/>
          </a:p>
          <a:p>
            <a:endParaRPr kumimoji="1" lang="ja-JP" altLang="en-US"/>
          </a:p>
          <a:p>
            <a:r>
              <a:rPr kumimoji="1" lang="ja-JP" altLang="en-US"/>
              <a:t>『みんなは、この出来事をどう思いますか？』</a:t>
            </a:r>
            <a:endParaRPr kumimoji="1" lang="ja-JP" altLang="en-US"/>
          </a:p>
          <a:p>
            <a:r>
              <a:rPr kumimoji="1" lang="ja-JP" altLang="en-US"/>
              <a:t>（問いかける）</a:t>
            </a:r>
            <a:endParaRPr kumimoji="1" lang="ja-JP" altLang="en-US"/>
          </a:p>
        </p:txBody>
      </p:sp>
      <p:sp>
        <p:nvSpPr>
          <p:cNvPr id="1148" name="四角形 59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1730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四角形 624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164" name="四角形 625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『この投稿を見た人がＳＮＳ上で書き込み投稿して拡散し、日本中で批判が殺到しました。</a:t>
            </a:r>
            <a:endParaRPr kumimoji="1" lang="ja-JP" altLang="en-US"/>
          </a:p>
          <a:p>
            <a:endParaRPr kumimoji="1" lang="ja-JP" altLang="en-US"/>
          </a:p>
          <a:p>
            <a:r>
              <a:rPr kumimoji="1" lang="ja-JP" altLang="en-US"/>
              <a:t>　（読む）</a:t>
            </a:r>
            <a:endParaRPr kumimoji="1" lang="ja-JP" altLang="en-US"/>
          </a:p>
          <a:p>
            <a:endParaRPr kumimoji="1" lang="ja-JP" altLang="en-US"/>
          </a:p>
          <a:p>
            <a:r>
              <a:rPr kumimoji="1" lang="ja-JP" altLang="en-US"/>
              <a:t>『中には、学内の人の投稿もありました。』</a:t>
            </a:r>
            <a:endParaRPr kumimoji="1" lang="ja-JP" altLang="en-US"/>
          </a:p>
          <a:p>
            <a:endParaRPr kumimoji="1" lang="ja-JP" altLang="en-US"/>
          </a:p>
          <a:p>
            <a:r>
              <a:rPr kumimoji="1" lang="ja-JP" altLang="en-US"/>
              <a:t>　（読む）</a:t>
            </a:r>
            <a:endParaRPr kumimoji="1" lang="ja-JP" altLang="en-US"/>
          </a:p>
          <a:p>
            <a:endParaRPr kumimoji="1" lang="ja-JP" altLang="en-US"/>
          </a:p>
          <a:p>
            <a:r>
              <a:rPr kumimoji="1" lang="ja-JP" altLang="en-US"/>
              <a:t>（前のスライドででた児童生徒の意見をあらためて取り上げる）</a:t>
            </a:r>
            <a:endParaRPr kumimoji="1" lang="ja-JP" altLang="en-US"/>
          </a:p>
        </p:txBody>
      </p:sp>
      <p:sp>
        <p:nvSpPr>
          <p:cNvPr id="1165" name="四角形 626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275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四角形 630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180" name="四角形 631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『この大学のホームページにも、この出来事を批判する書き込みが殺到することになりました。』</a:t>
            </a:r>
            <a:endParaRPr kumimoji="1" lang="ja-JP" altLang="en-US"/>
          </a:p>
        </p:txBody>
      </p:sp>
      <p:sp>
        <p:nvSpPr>
          <p:cNvPr id="1181" name="四角形 632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5404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四角形 605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204" name="四角形 606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『しかし、実際には・・・（時間をとって）</a:t>
            </a:r>
            <a:endParaRPr kumimoji="1" lang="ja-JP" altLang="en-US"/>
          </a:p>
          <a:p>
            <a:endParaRPr kumimoji="1" lang="ja-JP" altLang="en-US"/>
          </a:p>
          <a:p>
            <a:r>
              <a:rPr kumimoji="1" lang="ja-JP" altLang="en-US"/>
              <a:t>　このドタキャンをされたという飲食店も、したという大学も、この出来事自体が全てうそだったのです。</a:t>
            </a:r>
            <a:endParaRPr kumimoji="1" lang="ja-JP" altLang="en-US"/>
          </a:p>
          <a:p>
            <a:endParaRPr kumimoji="1" lang="ja-JP" altLang="en-US"/>
          </a:p>
          <a:p>
            <a:r>
              <a:rPr kumimoji="1" lang="ja-JP" altLang="en-US"/>
              <a:t>　存在しない大学のうそのホームページが、インターネット上にあり、存在しない飲食店がうその投稿を行いました。</a:t>
            </a:r>
            <a:r>
              <a:rPr kumimoji="1" lang="ja-JP" altLang="en-US"/>
              <a:t>』</a:t>
            </a:r>
            <a:endParaRPr kumimoji="1" lang="ja-JP" altLang="en-US"/>
          </a:p>
        </p:txBody>
      </p:sp>
      <p:sp>
        <p:nvSpPr>
          <p:cNvPr id="1205" name="四角形 607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641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四角形 624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223" name="四角形 625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『全部、うその情報を信じた人たちが</a:t>
            </a:r>
            <a:r>
              <a:rPr kumimoji="1" lang="ja-JP" altLang="en-US"/>
              <a:t>ＳＮＳ上に書き込み投稿して拡散し、日本中で批判が殺到しました。</a:t>
            </a:r>
          </a:p>
          <a:p>
            <a:endParaRPr kumimoji="1" lang="ja-JP" altLang="en-US"/>
          </a:p>
          <a:p>
            <a:r>
              <a:rPr kumimoji="1" lang="ja-JP" altLang="en-US"/>
              <a:t>　みんなだまされてしまったのです。</a:t>
            </a:r>
            <a:endParaRPr kumimoji="1" lang="ja-JP" altLang="en-US"/>
          </a:p>
          <a:p>
            <a:endParaRPr kumimoji="1" lang="ja-JP" altLang="en-US"/>
          </a:p>
          <a:p>
            <a:r>
              <a:rPr kumimoji="1" lang="ja-JP" altLang="en-US"/>
              <a:t>　学内の人の書き込み投稿は、みんなをだまそうとした人の投稿だった可能性が高いです。』</a:t>
            </a:r>
            <a:endParaRPr kumimoji="1" lang="ja-JP" altLang="en-US"/>
          </a:p>
        </p:txBody>
      </p:sp>
      <p:sp>
        <p:nvSpPr>
          <p:cNvPr id="1224" name="四角形 626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275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四角形 630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240" name="四角形 631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『みんなが批判の意見を書き込み投稿した大学のホームページも嘘だったのです。』</a:t>
            </a:r>
            <a:endParaRPr kumimoji="1" lang="ja-JP" altLang="en-US"/>
          </a:p>
        </p:txBody>
      </p:sp>
      <p:sp>
        <p:nvSpPr>
          <p:cNvPr id="1241" name="四角形 632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5404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四角形 611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252" name="四角形 612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ja-JP" altLang="en-US"/>
              <a:t>（読む）</a:t>
            </a:r>
          </a:p>
          <a:p/>
        </p:txBody>
      </p:sp>
      <p:sp>
        <p:nvSpPr>
          <p:cNvPr id="1253" name="四角形 613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7136863"/>
      </p:ext>
    </p:extLst>
  </p:cSld>
  <p:clrMapOvr>
    <a:masterClrMapping/>
  </p:clrMapOvr>
</p:notes>
</file>

<file path=ppt/slideLayouts/_rels/slideLayout1.xml.rels>&#65279;<?xml version="1.0" encoding="utf-8"?>
<Relationships xmlns="http://schemas.openxmlformats.org/package/2006/relationships">
  <Relationship Type="http://schemas.openxmlformats.org/officeDocument/2006/relationships/slideMaster" Target="../slideMasters/slideMaster1.xml" Id="rId1" />
</Relationships>
</file>

<file path=ppt/slideLayouts/_rels/slideLayout10.xml.rels>&#65279;<?xml version="1.0" encoding="utf-8"?>
<Relationships xmlns="http://schemas.openxmlformats.org/package/2006/relationships">
  <Relationship Type="http://schemas.openxmlformats.org/officeDocument/2006/relationships/slideMaster" Target="../slideMasters/slideMaster1.xml" Id="rId1" />
</Relationships>
</file>

<file path=ppt/slideLayouts/_rels/slideLayout11.xml.rels>&#65279;<?xml version="1.0" encoding="utf-8"?>
<Relationships xmlns="http://schemas.openxmlformats.org/package/2006/relationships">
  <Relationship Type="http://schemas.openxmlformats.org/officeDocument/2006/relationships/slideMaster" Target="../slideMasters/slideMaster1.xml" Id="rId1" />
</Relationships>
</file>

<file path=ppt/slideLayouts/_rels/slideLayout12.xml.rels>&#65279;<?xml version="1.0" encoding="utf-8"?>
<Relationships xmlns="http://schemas.openxmlformats.org/package/2006/relationships">
  <Relationship Type="http://schemas.openxmlformats.org/officeDocument/2006/relationships/slideMaster" Target="../slideMasters/slideMaster1.xml" Id="rId1" />
</Relationships>
</file>

<file path=ppt/slideLayouts/_rels/slideLayout13.xml.rels>&#65279;<?xml version="1.0" encoding="utf-8"?>
<Relationships xmlns="http://schemas.openxmlformats.org/package/2006/relationships">
  <Relationship Type="http://schemas.openxmlformats.org/officeDocument/2006/relationships/slideMaster" Target="../slideMasters/slideMaster1.xml" Id="rId1" />
</Relationships>
</file>

<file path=ppt/slideLayouts/_rels/slideLayout14.xml.rels>&#65279;<?xml version="1.0" encoding="utf-8"?>
<Relationships xmlns="http://schemas.openxmlformats.org/package/2006/relationships">
  <Relationship Type="http://schemas.openxmlformats.org/officeDocument/2006/relationships/slideMaster" Target="../slideMasters/slideMaster1.xml" Id="rId1" />
</Relationships>
</file>

<file path=ppt/slideLayouts/_rels/slideLayout15.xml.rels>&#65279;<?xml version="1.0" encoding="utf-8"?>
<Relationships xmlns="http://schemas.openxmlformats.org/package/2006/relationships">
  <Relationship Type="http://schemas.openxmlformats.org/officeDocument/2006/relationships/slideMaster" Target="../slideMasters/slideMaster1.xml" Id="rId1" />
</Relationships>
</file>

<file path=ppt/slideLayouts/_rels/slideLayout16.xml.rels>&#65279;<?xml version="1.0" encoding="utf-8"?>
<Relationships xmlns="http://schemas.openxmlformats.org/package/2006/relationships">
  <Relationship Type="http://schemas.openxmlformats.org/officeDocument/2006/relationships/slideMaster" Target="../slideMasters/slideMaster1.xml" Id="rId1" />
</Relationships>
</file>

<file path=ppt/slideLayouts/_rels/slideLayout17.xml.rels>&#65279;<?xml version="1.0" encoding="utf-8"?>
<Relationships xmlns="http://schemas.openxmlformats.org/package/2006/relationships">
  <Relationship Type="http://schemas.openxmlformats.org/officeDocument/2006/relationships/slideMaster" Target="../slideMasters/slideMaster1.xml" Id="rId1" />
</Relationships>
</file>

<file path=ppt/slideLayouts/_rels/slideLayout2.xml.rels>&#65279;<?xml version="1.0" encoding="utf-8"?>
<Relationships xmlns="http://schemas.openxmlformats.org/package/2006/relationships">
  <Relationship Type="http://schemas.openxmlformats.org/officeDocument/2006/relationships/slideMaster" Target="../slideMasters/slideMaster1.xml" Id="rId1" />
</Relationships>
</file>

<file path=ppt/slideLayouts/_rels/slideLayout3.xml.rels>&#65279;<?xml version="1.0" encoding="utf-8"?>
<Relationships xmlns="http://schemas.openxmlformats.org/package/2006/relationships">
  <Relationship Type="http://schemas.openxmlformats.org/officeDocument/2006/relationships/slideMaster" Target="../slideMasters/slideMaster1.xml" Id="rId1" />
</Relationships>
</file>

<file path=ppt/slideLayouts/_rels/slideLayout4.xml.rels>&#65279;<?xml version="1.0" encoding="utf-8"?>
<Relationships xmlns="http://schemas.openxmlformats.org/package/2006/relationships">
  <Relationship Type="http://schemas.openxmlformats.org/officeDocument/2006/relationships/slideMaster" Target="../slideMasters/slideMaster1.xml" Id="rId1" />
</Relationships>
</file>

<file path=ppt/slideLayouts/_rels/slideLayout5.xml.rels>&#65279;<?xml version="1.0" encoding="utf-8"?>
<Relationships xmlns="http://schemas.openxmlformats.org/package/2006/relationships">
  <Relationship Type="http://schemas.openxmlformats.org/officeDocument/2006/relationships/slideMaster" Target="../slideMasters/slideMaster1.xml" Id="rId1" />
</Relationships>
</file>

<file path=ppt/slideLayouts/_rels/slideLayout6.xml.rels>&#65279;<?xml version="1.0" encoding="utf-8"?>
<Relationships xmlns="http://schemas.openxmlformats.org/package/2006/relationships">
  <Relationship Type="http://schemas.openxmlformats.org/officeDocument/2006/relationships/slideMaster" Target="../slideMasters/slideMaster1.xml" Id="rId1" />
</Relationships>
</file>

<file path=ppt/slideLayouts/_rels/slideLayout7.xml.rels>&#65279;<?xml version="1.0" encoding="utf-8"?>
<Relationships xmlns="http://schemas.openxmlformats.org/package/2006/relationships">
  <Relationship Type="http://schemas.openxmlformats.org/officeDocument/2006/relationships/slideMaster" Target="../slideMasters/slideMaster1.xml" Id="rId1" />
</Relationships>
</file>

<file path=ppt/slideLayouts/_rels/slideLayout8.xml.rels>&#65279;<?xml version="1.0" encoding="utf-8"?>
<Relationships xmlns="http://schemas.openxmlformats.org/package/2006/relationships">
  <Relationship Type="http://schemas.openxmlformats.org/officeDocument/2006/relationships/slideMaster" Target="../slideMasters/slideMaster1.xml" Id="rId1" />
</Relationships>
</file>

<file path=ppt/slideLayouts/_rels/slideLayout9.xml.rels>&#65279;<?xml version="1.0" encoding="utf-8"?>
<Relationships xmlns="http://schemas.openxmlformats.org/package/2006/relationships">
  <Relationship Type="http://schemas.openxmlformats.org/officeDocument/2006/relationships/slideMaster" Target="../slideMasters/slideMaster1.xml" Id="rId1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457200" y="1239602"/>
            <a:ext cx="8229600" cy="1008112"/>
          </a:xfrm>
        </p:spPr>
        <p:txBody>
          <a:bodyPr/>
          <a:lstStyle>
            <a:lvl1pPr>
              <a:defRPr b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457200" y="2319722"/>
            <a:ext cx="8229600" cy="17281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2019/2/3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302610"/>
            <a:ext cx="8229600" cy="3177352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2019/2/3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27398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27398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2019/2/3</a:t>
            </a:fld>
            <a:endParaRPr kumimoji="1" lang="ja-JP" altLang="en-US" dirty="0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タイトルと、図表または組織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タイトル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8572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106" name="SmartArt プレースホルダ 2"/>
          <p:cNvSpPr>
            <a:spLocks noGrp="1"/>
          </p:cNvSpPr>
          <p:nvPr>
            <p:ph type="dgm" idx="1"/>
          </p:nvPr>
        </p:nvSpPr>
        <p:spPr>
          <a:xfrm>
            <a:off x="838200" y="1428750"/>
            <a:ext cx="7772400" cy="3086100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1107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7C029E2-C4EB-4148-A040-CC953FB2385B}" type="datetime1">
              <a:rPr lang="ja-JP" altLang="en-US"/>
              <a:pPr>
                <a:defRPr/>
              </a:pPr>
              <a:t>2019/2/3</a:t>
            </a:fld>
            <a:endParaRPr lang="en-US" altLang="ja-JP"/>
          </a:p>
        </p:txBody>
      </p:sp>
      <p:sp>
        <p:nvSpPr>
          <p:cNvPr id="1108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09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91954-D1E8-48B8-B7EA-3080D14B1EE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02610"/>
            <a:ext cx="8229600" cy="3211004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2019/2/3</a:t>
            </a:fld>
            <a:endParaRPr lang="ja-JP" altLang="en-US" dirty="0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457200" y="2211710"/>
            <a:ext cx="8229600" cy="792088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888562"/>
            <a:ext cx="8229600" cy="1323148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2019/2/3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302611"/>
            <a:ext cx="3970784" cy="31773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80012" y="1302611"/>
            <a:ext cx="4006788" cy="31773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2019/2/3</a:t>
            </a:fld>
            <a:endParaRPr kumimoji="1" lang="ja-JP" altLang="en-US" dirty="0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97078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970784" cy="284880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716016" y="1151335"/>
            <a:ext cx="397078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716016" y="1631156"/>
            <a:ext cx="3970784" cy="284880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2019/2/3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2019/2/3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2019/2/3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35896" y="204789"/>
            <a:ext cx="4727438" cy="4231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275606"/>
            <a:ext cx="3008312" cy="32043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2019/2/3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1792288" y="3516855"/>
            <a:ext cx="5486400" cy="425054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159482"/>
            <a:ext cx="5486400" cy="32841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3975907"/>
            <a:ext cx="5486400" cy="5040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2019/2/3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&#65279;<?xml version="1.0" encoding="utf-8"?>
<Relationships xmlns="http://schemas.openxmlformats.org/package/2006/relationships">
  <Relationship Type="http://schemas.openxmlformats.org/officeDocument/2006/relationships/slideLayout" Target="../slideLayouts/slideLayout1.xml" Id="rId1" />
  <Relationship Type="http://schemas.openxmlformats.org/officeDocument/2006/relationships/slideLayout" Target="../slideLayouts/slideLayout2.xml" Id="rId2" />
  <Relationship Type="http://schemas.openxmlformats.org/officeDocument/2006/relationships/slideLayout" Target="../slideLayouts/slideLayout3.xml" Id="rId3" />
  <Relationship Type="http://schemas.openxmlformats.org/officeDocument/2006/relationships/slideLayout" Target="../slideLayouts/slideLayout4.xml" Id="rId4" />
  <Relationship Type="http://schemas.openxmlformats.org/officeDocument/2006/relationships/slideLayout" Target="../slideLayouts/slideLayout5.xml" Id="rId5" />
  <Relationship Type="http://schemas.openxmlformats.org/officeDocument/2006/relationships/slideLayout" Target="../slideLayouts/slideLayout6.xml" Id="rId6" />
  <Relationship Type="http://schemas.openxmlformats.org/officeDocument/2006/relationships/slideLayout" Target="../slideLayouts/slideLayout7.xml" Id="rId7" />
  <Relationship Type="http://schemas.openxmlformats.org/officeDocument/2006/relationships/slideLayout" Target="../slideLayouts/slideLayout8.xml" Id="rId8" />
  <Relationship Type="http://schemas.openxmlformats.org/officeDocument/2006/relationships/slideLayout" Target="../slideLayouts/slideLayout9.xml" Id="rId9" />
  <Relationship Type="http://schemas.openxmlformats.org/officeDocument/2006/relationships/slideLayout" Target="../slideLayouts/slideLayout10.xml" Id="rId10" />
  <Relationship Type="http://schemas.openxmlformats.org/officeDocument/2006/relationships/slideLayout" Target="../slideLayouts/slideLayout11.xml" Id="rId11" />
  <Relationship Type="http://schemas.openxmlformats.org/officeDocument/2006/relationships/slideLayout" Target="../slideLayouts/slideLayout12.xml" Id="rId12" />
  <Relationship Type="http://schemas.openxmlformats.org/officeDocument/2006/relationships/slideLayout" Target="../slideLayouts/slideLayout13.xml" Id="rId13" />
  <Relationship Type="http://schemas.openxmlformats.org/officeDocument/2006/relationships/slideLayout" Target="../slideLayouts/slideLayout14.xml" Id="rId14" />
  <Relationship Type="http://schemas.openxmlformats.org/officeDocument/2006/relationships/slideLayout" Target="../slideLayouts/slideLayout15.xml" Id="rId15" />
  <Relationship Type="http://schemas.openxmlformats.org/officeDocument/2006/relationships/slideLayout" Target="../slideLayouts/slideLayout16.xml" Id="rId16" />
  <Relationship Type="http://schemas.openxmlformats.org/officeDocument/2006/relationships/slideLayout" Target="../slideLayouts/slideLayout17.xml" Id="rId17" />
  <Relationship Type="http://schemas.openxmlformats.org/officeDocument/2006/relationships/theme" Target="../theme/theme1.xml" Id="rId18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19772" y="4677984"/>
            <a:ext cx="41044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endParaRPr lang="ja-JP" altLang="en-US" dirty="0"/>
          </a:p>
        </p:txBody>
      </p:sp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313990"/>
            <a:ext cx="8229600" cy="745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302610"/>
            <a:ext cx="8229600" cy="3211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en-US" altLang="ja-JP" dirty="0" smtClean="0"/>
          </a:p>
          <a:p>
            <a:pPr lvl="5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6 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7 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8 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9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1028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677984"/>
            <a:ext cx="18825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2019/2/3</a:t>
            </a:fld>
            <a:endParaRPr lang="ja-JP" altLang="en-US" dirty="0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768244" y="4677984"/>
            <a:ext cx="19185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b="0" kern="1200">
          <a:solidFill>
            <a:schemeClr val="tx1"/>
          </a:solidFill>
          <a:latin typeface="+mj-ea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ea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SzPct val="100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7pPr>
      <a:lvl8pPr marL="34861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8pPr>
      <a:lvl9pPr marL="39433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
<Relationships xmlns="http://schemas.openxmlformats.org/package/2006/relationships">
  <Relationship Type="http://schemas.openxmlformats.org/officeDocument/2006/relationships/slideLayout" Target="../slideLayouts/slideLayout1.xml" Id="rId1" />
  <Relationship Type="http://schemas.openxmlformats.org/officeDocument/2006/relationships/notesSlide" Target="../notesSlides/notesSlide1.xml" Id="rId2" />
</Relationships>
</file>

<file path=ppt/slides/_rels/slide10.xml.rels>&#65279;<?xml version="1.0" encoding="utf-8"?>
<Relationships xmlns="http://schemas.openxmlformats.org/package/2006/relationships">
  <Relationship Type="http://schemas.openxmlformats.org/officeDocument/2006/relationships/image" Target="../media/image11.png" Id="rId1" />
  <Relationship Type="http://schemas.openxmlformats.org/officeDocument/2006/relationships/slideLayout" Target="../slideLayouts/slideLayout2.xml" Id="rId2" />
  <Relationship Type="http://schemas.openxmlformats.org/officeDocument/2006/relationships/notesSlide" Target="../notesSlides/notesSlide10.xml" Id="rId3" />
</Relationships>
</file>

<file path=ppt/slides/_rels/slide11.xml.rels>&#65279;<?xml version="1.0" encoding="utf-8"?>
<Relationships xmlns="http://schemas.openxmlformats.org/package/2006/relationships">
  <Relationship Type="http://schemas.openxmlformats.org/officeDocument/2006/relationships/image" Target="../media/image12.png" Id="rId1" />
  <Relationship Type="http://schemas.openxmlformats.org/officeDocument/2006/relationships/slideLayout" Target="../slideLayouts/slideLayout2.xml" Id="rId2" />
  <Relationship Type="http://schemas.openxmlformats.org/officeDocument/2006/relationships/notesSlide" Target="../notesSlides/notesSlide11.xml" Id="rId3" />
</Relationships>
</file>

<file path=ppt/slides/_rels/slide12.xml.rels>&#65279;<?xml version="1.0" encoding="utf-8"?>
<Relationships xmlns="http://schemas.openxmlformats.org/package/2006/relationships">
  <Relationship Type="http://schemas.openxmlformats.org/officeDocument/2006/relationships/slideLayout" Target="../slideLayouts/slideLayout2.xml" Id="rId1" />
  <Relationship Type="http://schemas.openxmlformats.org/officeDocument/2006/relationships/notesSlide" Target="../notesSlides/notesSlide12.xml" Id="rId2" />
</Relationships>
</file>

<file path=ppt/slides/_rels/slide13.xml.rels>&#65279;<?xml version="1.0" encoding="utf-8"?>
<Relationships xmlns="http://schemas.openxmlformats.org/package/2006/relationships">
  <Relationship Type="http://schemas.openxmlformats.org/officeDocument/2006/relationships/slideLayout" Target="../slideLayouts/slideLayout2.xml" Id="rId1" />
  <Relationship Type="http://schemas.openxmlformats.org/officeDocument/2006/relationships/notesSlide" Target="../notesSlides/notesSlide13.xml" Id="rId2" />
</Relationships>
</file>

<file path=ppt/slides/_rels/slide2.xml.rels>&#65279;<?xml version="1.0" encoding="utf-8"?>
<Relationships xmlns="http://schemas.openxmlformats.org/package/2006/relationships">
  <Relationship Type="http://schemas.openxmlformats.org/officeDocument/2006/relationships/image" Target="../media/image1.png" Id="rId1" />
  <Relationship Type="http://schemas.openxmlformats.org/officeDocument/2006/relationships/image" Target="../media/image2.png" Id="rId2" />
  <Relationship Type="http://schemas.openxmlformats.org/officeDocument/2006/relationships/slideLayout" Target="../slideLayouts/slideLayout2.xml" Id="rId3" />
  <Relationship Type="http://schemas.openxmlformats.org/officeDocument/2006/relationships/notesSlide" Target="../notesSlides/notesSlide2.xml" Id="rId4" />
</Relationships>
</file>

<file path=ppt/slides/_rels/slide3.xml.rels>&#65279;<?xml version="1.0" encoding="utf-8"?>
<Relationships xmlns="http://schemas.openxmlformats.org/package/2006/relationships">
  <Relationship Type="http://schemas.openxmlformats.org/officeDocument/2006/relationships/image" Target="../media/image3.png" Id="rId1" />
  <Relationship Type="http://schemas.openxmlformats.org/officeDocument/2006/relationships/image" Target="../media/image4.png" Id="rId2" />
  <Relationship Type="http://schemas.openxmlformats.org/officeDocument/2006/relationships/image" Target="../media/image5.png" Id="rId3" />
  <Relationship Type="http://schemas.openxmlformats.org/officeDocument/2006/relationships/image" Target="../media/image6.png" Id="rId4" />
  <Relationship Type="http://schemas.openxmlformats.org/officeDocument/2006/relationships/slideLayout" Target="../slideLayouts/slideLayout2.xml" Id="rId5" />
  <Relationship Type="http://schemas.openxmlformats.org/officeDocument/2006/relationships/notesSlide" Target="../notesSlides/notesSlide3.xml" Id="rId6" />
</Relationships>
</file>

<file path=ppt/slides/_rels/slide4.xml.rels>&#65279;<?xml version="1.0" encoding="utf-8"?>
<Relationships xmlns="http://schemas.openxmlformats.org/package/2006/relationships">
  <Relationship Type="http://schemas.openxmlformats.org/officeDocument/2006/relationships/image" Target="../media/image7.png" Id="rId1" />
  <Relationship Type="http://schemas.openxmlformats.org/officeDocument/2006/relationships/image" Target="../media/image8.png" Id="rId2" />
  <Relationship Type="http://schemas.openxmlformats.org/officeDocument/2006/relationships/slideLayout" Target="../slideLayouts/slideLayout2.xml" Id="rId3" />
  <Relationship Type="http://schemas.openxmlformats.org/officeDocument/2006/relationships/notesSlide" Target="../notesSlides/notesSlide4.xml" Id="rId4" />
</Relationships>
</file>

<file path=ppt/slides/_rels/slide5.xml.rels>&#65279;<?xml version="1.0" encoding="utf-8"?>
<Relationships xmlns="http://schemas.openxmlformats.org/package/2006/relationships">
  <Relationship Type="http://schemas.openxmlformats.org/officeDocument/2006/relationships/image" Target="../media/image9.png" Id="rId1" />
  <Relationship Type="http://schemas.openxmlformats.org/officeDocument/2006/relationships/image" Target="../media/image8.png" Id="rId2" />
  <Relationship Type="http://schemas.openxmlformats.org/officeDocument/2006/relationships/image" Target="../media/image10.jpeg" Id="rId3" />
  <Relationship Type="http://schemas.openxmlformats.org/officeDocument/2006/relationships/slideLayout" Target="../slideLayouts/slideLayout2.xml" Id="rId4" />
  <Relationship Type="http://schemas.openxmlformats.org/officeDocument/2006/relationships/notesSlide" Target="../notesSlides/notesSlide5.xml" Id="rId5" />
</Relationships>
</file>

<file path=ppt/slides/_rels/slide6.xml.rels>&#65279;<?xml version="1.0" encoding="utf-8"?>
<Relationships xmlns="http://schemas.openxmlformats.org/package/2006/relationships">
  <Relationship Type="http://schemas.openxmlformats.org/officeDocument/2006/relationships/image" Target="../media/image3.png" Id="rId1" />
  <Relationship Type="http://schemas.openxmlformats.org/officeDocument/2006/relationships/image" Target="../media/image4.png" Id="rId2" />
  <Relationship Type="http://schemas.openxmlformats.org/officeDocument/2006/relationships/image" Target="../media/image5.png" Id="rId3" />
  <Relationship Type="http://schemas.openxmlformats.org/officeDocument/2006/relationships/image" Target="../media/image6.png" Id="rId4" />
  <Relationship Type="http://schemas.openxmlformats.org/officeDocument/2006/relationships/image" Target="../media/image10.jpeg" Id="rId5" />
  <Relationship Type="http://schemas.openxmlformats.org/officeDocument/2006/relationships/image" Target="../media/image9.png" Id="rId6" />
  <Relationship Type="http://schemas.openxmlformats.org/officeDocument/2006/relationships/slideLayout" Target="../slideLayouts/slideLayout2.xml" Id="rId7" />
  <Relationship Type="http://schemas.openxmlformats.org/officeDocument/2006/relationships/notesSlide" Target="../notesSlides/notesSlide6.xml" Id="rId8" />
</Relationships>
</file>

<file path=ppt/slides/_rels/slide7.xml.rels>&#65279;<?xml version="1.0" encoding="utf-8"?>
<Relationships xmlns="http://schemas.openxmlformats.org/package/2006/relationships">
  <Relationship Type="http://schemas.openxmlformats.org/officeDocument/2006/relationships/image" Target="../media/image7.png" Id="rId1" />
  <Relationship Type="http://schemas.openxmlformats.org/officeDocument/2006/relationships/image" Target="../media/image8.png" Id="rId2" />
  <Relationship Type="http://schemas.openxmlformats.org/officeDocument/2006/relationships/slideLayout" Target="../slideLayouts/slideLayout2.xml" Id="rId3" />
  <Relationship Type="http://schemas.openxmlformats.org/officeDocument/2006/relationships/notesSlide" Target="../notesSlides/notesSlide7.xml" Id="rId4" />
</Relationships>
</file>

<file path=ppt/slides/_rels/slide8.xml.rels>&#65279;<?xml version="1.0" encoding="utf-8"?>
<Relationships xmlns="http://schemas.openxmlformats.org/package/2006/relationships">
  <Relationship Type="http://schemas.openxmlformats.org/officeDocument/2006/relationships/image" Target="../media/image9.png" Id="rId1" />
  <Relationship Type="http://schemas.openxmlformats.org/officeDocument/2006/relationships/image" Target="../media/image8.png" Id="rId2" />
  <Relationship Type="http://schemas.openxmlformats.org/officeDocument/2006/relationships/image" Target="../media/image10.jpeg" Id="rId3" />
  <Relationship Type="http://schemas.openxmlformats.org/officeDocument/2006/relationships/slideLayout" Target="../slideLayouts/slideLayout2.xml" Id="rId4" />
  <Relationship Type="http://schemas.openxmlformats.org/officeDocument/2006/relationships/notesSlide" Target="../notesSlides/notesSlide8.xml" Id="rId5" />
</Relationships>
</file>

<file path=ppt/slides/_rels/slide9.xml.rels>&#65279;<?xml version="1.0" encoding="utf-8"?>
<Relationships xmlns="http://schemas.openxmlformats.org/package/2006/relationships">
  <Relationship Type="http://schemas.openxmlformats.org/officeDocument/2006/relationships/slideLayout" Target="../slideLayouts/slideLayout2.xml" Id="rId1" />
  <Relationship Type="http://schemas.openxmlformats.org/officeDocument/2006/relationships/notesSlide" Target="../notesSlides/notesSlide9.xml" Id="rId2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テキスト ボックス 4"/>
          <p:cNvSpPr txBox="1"/>
          <p:nvPr/>
        </p:nvSpPr>
        <p:spPr>
          <a:xfrm>
            <a:off x="1908000" y="1347750"/>
            <a:ext cx="4826549" cy="9919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ja-JP" altLang="en-US" sz="6000" b="1" dirty="0" smtClean="0">
                <a:latin typeface="HG丸ｺﾞｼｯｸM-PRO"/>
                <a:ea typeface="HG丸ｺﾞｼｯｸM-PRO"/>
                <a:cs typeface="MS PGothic" charset="-128"/>
              </a:rPr>
              <a:t>情報の</a:t>
            </a:r>
            <a:r>
              <a:rPr lang="ja-JP" altLang="en-US" sz="6000" b="1" dirty="0" smtClean="0">
                <a:solidFill>
                  <a:srgbClr val="FF0000"/>
                </a:solidFill>
                <a:latin typeface="HG丸ｺﾞｼｯｸM-PRO"/>
                <a:ea typeface="HG丸ｺﾞｼｯｸM-PRO"/>
                <a:cs typeface="MS PGothic" charset="-128"/>
              </a:rPr>
              <a:t>信頼性</a:t>
            </a:r>
            <a:endParaRPr kumimoji="1" lang="ja-JP" altLang="en-US" sz="6000" b="1" dirty="0">
              <a:solidFill>
                <a:srgbClr val="FF0000"/>
              </a:solidFill>
              <a:latin typeface="HG丸ｺﾞｼｯｸM-PRO"/>
              <a:ea typeface="HG丸ｺﾞｼｯｸM-PRO"/>
              <a:cs typeface="MS PGothic" charset="-128"/>
            </a:endParaRPr>
          </a:p>
        </p:txBody>
      </p:sp>
      <p:sp>
        <p:nvSpPr>
          <p:cNvPr id="1122" name="テキスト ボックス 5"/>
          <p:cNvSpPr txBox="1"/>
          <p:nvPr/>
        </p:nvSpPr>
        <p:spPr>
          <a:xfrm>
            <a:off x="443753" y="177654"/>
            <a:ext cx="4636790" cy="57641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kumimoji="1" lang="ja-JP" altLang="en-US" sz="3300" b="1" dirty="0" smtClean="0">
                <a:solidFill>
                  <a:srgbClr val="0070C0"/>
                </a:solidFill>
                <a:latin typeface="HG丸ｺﾞｼｯｸM-PRO"/>
                <a:ea typeface="HG丸ｺﾞｼｯｸM-PRO"/>
                <a:cs typeface="MS PGothic" charset="-128"/>
              </a:rPr>
              <a:t>SNSの落とし穴</a:t>
            </a:r>
            <a:r>
              <a:rPr kumimoji="1" lang="en-US" altLang="ja-JP" sz="3300" b="1" dirty="0" smtClean="0">
                <a:solidFill>
                  <a:srgbClr val="0070C0"/>
                </a:solidFill>
                <a:latin typeface="HG丸ｺﾞｼｯｸM-PRO"/>
                <a:ea typeface="HG丸ｺﾞｼｯｸM-PRO"/>
                <a:cs typeface="MS PGothic" charset="-128"/>
              </a:rPr>
              <a:t> </a:t>
            </a:r>
            <a:r>
              <a:rPr kumimoji="1" lang="ja-JP" altLang="en-US" sz="3300" b="1" dirty="0" smtClean="0">
                <a:solidFill>
                  <a:srgbClr val="0070C0"/>
                </a:solidFill>
                <a:latin typeface="HG丸ｺﾞｼｯｸM-PRO"/>
                <a:ea typeface="HG丸ｺﾞｼｯｸM-PRO"/>
                <a:cs typeface="MS PGothic" charset="-128"/>
              </a:rPr>
              <a:t>その４</a:t>
            </a:r>
            <a:endParaRPr kumimoji="1" lang="ja-JP" altLang="en-US" sz="3300" b="1" dirty="0">
              <a:solidFill>
                <a:srgbClr val="0070C0"/>
              </a:solidFill>
              <a:latin typeface="HG丸ｺﾞｼｯｸM-PRO"/>
              <a:ea typeface="HG丸ｺﾞｼｯｸM-PRO"/>
              <a:cs typeface="MS PGothic" charset="-128"/>
            </a:endParaRPr>
          </a:p>
        </p:txBody>
      </p:sp>
      <p:sp>
        <p:nvSpPr>
          <p:cNvPr id="1123" name="サブタイトル 213"/>
          <p:cNvSpPr>
            <a:spLocks noGrp="1"/>
          </p:cNvSpPr>
          <p:nvPr>
            <p:ph type="subTitle" idx="1"/>
          </p:nvPr>
        </p:nvSpPr>
        <p:spPr>
          <a:xfrm>
            <a:off x="3753512" y="3361133"/>
            <a:ext cx="5238091" cy="1650689"/>
          </a:xfrm>
          <a:ln>
            <a:solidFill>
              <a:schemeClr val="tx2"/>
            </a:solidFill>
          </a:ln>
        </p:spPr>
        <p:txBody>
          <a:bodyPr lIns="68580" tIns="34290" rIns="68580" bIns="34290" anchor="ctr">
            <a:normAutofit/>
          </a:bodyPr>
          <a:lstStyle/>
          <a:p>
            <a:r>
              <a:rPr kumimoji="1" lang="ja-JP" altLang="en-US" sz="2700" b="1" dirty="0">
                <a:solidFill>
                  <a:schemeClr val="tx1"/>
                </a:solidFill>
                <a:latin typeface="HG丸ｺﾞｼｯｸM-PRO"/>
                <a:ea typeface="HG丸ｺﾞｼｯｸM-PRO"/>
              </a:rPr>
              <a:t>高知県ネット教材作成委員会</a:t>
            </a:r>
            <a:endParaRPr sz="2700" b="1">
              <a:latin typeface="HG丸ｺﾞｼｯｸM-PRO"/>
              <a:ea typeface="HG丸ｺﾞｼｯｸM-PRO"/>
            </a:endParaRPr>
          </a:p>
          <a:p>
            <a:r>
              <a:rPr kumimoji="1" lang="ja-JP" altLang="en-US" sz="2100" dirty="0">
                <a:solidFill>
                  <a:schemeClr val="tx1"/>
                </a:solidFill>
                <a:latin typeface="HG丸ｺﾞｼｯｸM-PRO"/>
                <a:ea typeface="HG丸ｺﾞｼｯｸM-PRO"/>
              </a:rPr>
              <a:t>高知工科大学ボランティアCy</a:t>
            </a:r>
            <a:r>
              <a:rPr kumimoji="1" lang="en-US" altLang="ja-JP" sz="2100" dirty="0" err="1">
                <a:solidFill>
                  <a:schemeClr val="tx1"/>
                </a:solidFill>
                <a:latin typeface="HG丸ｺﾞｼｯｸM-PRO"/>
                <a:ea typeface="HG丸ｺﾞｼｯｸM-PRO"/>
              </a:rPr>
              <a:t>kut</a:t>
            </a:r>
            <a:endParaRPr kumimoji="1" lang="ja-JP" altLang="en-US" sz="2100" dirty="0">
              <a:solidFill>
                <a:schemeClr val="tx1"/>
              </a:solidFill>
              <a:latin typeface="HG丸ｺﾞｼｯｸM-PRO"/>
              <a:ea typeface="HG丸ｺﾞｼｯｸM-PRO"/>
            </a:endParaRPr>
          </a:p>
          <a:p>
            <a:r>
              <a:rPr kumimoji="1" lang="ja-JP" altLang="en-US" sz="2100" dirty="0">
                <a:solidFill>
                  <a:schemeClr val="tx1"/>
                </a:solidFill>
                <a:latin typeface="HG丸ｺﾞｼｯｸM-PRO"/>
                <a:ea typeface="HG丸ｺﾞｼｯｸM-PRO"/>
              </a:rPr>
              <a:t>高知県警察少年サポートセンター</a:t>
            </a:r>
            <a:endParaRPr sz="2100">
              <a:latin typeface="HG丸ｺﾞｼｯｸM-PRO"/>
              <a:ea typeface="HG丸ｺﾞｼｯｸM-PRO"/>
            </a:endParaRPr>
          </a:p>
          <a:p>
            <a:r>
              <a:rPr kumimoji="1" lang="ja-JP" altLang="en-US" sz="2100" dirty="0">
                <a:solidFill>
                  <a:schemeClr val="tx1"/>
                </a:solidFill>
                <a:latin typeface="HG丸ｺﾞｼｯｸM-PRO"/>
                <a:ea typeface="HG丸ｺﾞｼｯｸM-PRO"/>
              </a:rPr>
              <a:t>高知県教育委員会人権教育課</a:t>
            </a:r>
            <a:endParaRPr sz="2100">
              <a:latin typeface="HG丸ｺﾞｼｯｸM-PRO"/>
              <a:ea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1412309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2000" y="252200"/>
            <a:ext cx="8668631" cy="1483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400" dirty="0">
                <a:latin typeface="AR P丸ゴシック体E"/>
                <a:ea typeface="AR P丸ゴシック体E"/>
              </a:rPr>
              <a:t>今回はだまされた人に直接被害が無かった</a:t>
            </a:r>
            <a:endParaRPr kumimoji="1" lang="en-US" altLang="ja-JP" dirty="0"/>
          </a:p>
        </p:txBody>
      </p:sp>
      <p:pic>
        <p:nvPicPr>
          <p:cNvPr id="1256" name="図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000" y="1438312"/>
            <a:ext cx="2857500" cy="2671763"/>
          </a:xfrm>
          <a:prstGeom prst="rect">
            <a:avLst/>
          </a:prstGeom>
        </p:spPr>
      </p:pic>
      <p:sp>
        <p:nvSpPr>
          <p:cNvPr id="1257" name="テキスト 622"/>
          <p:cNvSpPr txBox="1"/>
          <p:nvPr/>
        </p:nvSpPr>
        <p:spPr>
          <a:xfrm>
            <a:off x="252000" y="2170368"/>
            <a:ext cx="2593451" cy="768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4400" dirty="0">
                <a:latin typeface="AR P丸ゴシック体E"/>
                <a:ea typeface="AR P丸ゴシック体E"/>
              </a:rPr>
              <a:t>しかし！</a:t>
            </a:r>
          </a:p>
        </p:txBody>
      </p:sp>
      <p:sp>
        <p:nvSpPr>
          <p:cNvPr id="1258" name="テキスト 623"/>
          <p:cNvSpPr txBox="1"/>
          <p:nvPr/>
        </p:nvSpPr>
        <p:spPr>
          <a:xfrm>
            <a:off x="1548728" y="4110074"/>
            <a:ext cx="7200853" cy="768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ja-JP" altLang="en-US" sz="4400" dirty="0">
                <a:solidFill>
                  <a:srgbClr val="FF0000"/>
                </a:solidFill>
                <a:latin typeface="AR P丸ゴシック体E"/>
                <a:ea typeface="AR P丸ゴシック体E"/>
              </a:rPr>
              <a:t>直接被害を受けることも！！</a:t>
            </a:r>
            <a:endParaRPr lang="ja-JP" altLang="en-US" sz="4400" dirty="0">
              <a:latin typeface="AR P丸ゴシック体E"/>
              <a:ea typeface="AR P丸ゴシック体E"/>
            </a:endParaRPr>
          </a:p>
        </p:txBody>
      </p:sp>
    </p:spTree>
    <p:extLst>
      <p:ext uri="{BB962C8B-B14F-4D97-AF65-F5344CB8AC3E}">
        <p14:creationId xmlns:p14="http://schemas.microsoft.com/office/powerpoint/2010/main" val="327059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" dur="1000"/>
                                        <p:tgtEl>
                                          <p:spTgt spid="1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" dur="1000" fill="hold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7" grpId="0" animBg="1" autoUpdateAnimBg="0"/>
      <p:bldP spid="125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4102" y="1849064"/>
            <a:ext cx="9155622" cy="2665074"/>
          </a:xfrm>
        </p:spPr>
        <p:txBody>
          <a:bodyPr anchor="ctr">
            <a:normAutofit/>
          </a:bodyPr>
          <a:lstStyle/>
          <a:p>
            <a:pPr marL="720090" lvl="2" indent="0">
              <a:buNone/>
            </a:pPr>
            <a:r>
              <a:rPr lang="ja-JP" altLang="en-US" dirty="0">
                <a:latin typeface="AR P丸ゴシック体E"/>
                <a:ea typeface="AR P丸ゴシック体E"/>
                <a:cs typeface="+mn-lt"/>
              </a:rPr>
              <a:t>例</a:t>
            </a:r>
            <a:r>
              <a:rPr lang="en-US" altLang="ja-JP" dirty="0">
                <a:latin typeface="AR P丸ゴシック体E"/>
                <a:ea typeface="AR P丸ゴシック体E"/>
                <a:cs typeface="+mn-lt"/>
              </a:rPr>
              <a:t>:</a:t>
            </a:r>
            <a:r>
              <a:rPr lang="ja-JP" altLang="en-US" dirty="0">
                <a:latin typeface="AR P丸ゴシック体E"/>
                <a:ea typeface="AR P丸ゴシック体E"/>
                <a:cs typeface="+mn-lt"/>
              </a:rPr>
              <a:t>工科大の</a:t>
            </a:r>
            <a:r>
              <a:rPr lang="en-US" altLang="ja-JP" dirty="0">
                <a:latin typeface="AR P丸ゴシック体E"/>
                <a:ea typeface="AR P丸ゴシック体E"/>
                <a:cs typeface="+mn-lt"/>
              </a:rPr>
              <a:t>Web</a:t>
            </a:r>
            <a:r>
              <a:rPr lang="ja-JP" altLang="en-US" dirty="0">
                <a:latin typeface="AR P丸ゴシック体E"/>
                <a:ea typeface="AR P丸ゴシック体E"/>
                <a:cs typeface="+mn-lt"/>
              </a:rPr>
              <a:t>サイト　</a:t>
            </a:r>
            <a:r>
              <a:rPr lang="ja-JP" altLang="en-US" sz="2400" u="sng">
                <a:solidFill>
                  <a:srgbClr val="0070C0"/>
                </a:solidFill>
                <a:latin typeface="AR P丸ゴシック体E"/>
                <a:ea typeface="AR P丸ゴシック体E"/>
              </a:rPr>
              <a:t>https://www.kochi-tech.</a:t>
            </a:r>
            <a:r>
              <a:rPr lang="ja-JP" altLang="en-US" sz="2400" u="sng">
                <a:solidFill>
                  <a:srgbClr val="FF0000"/>
                </a:solidFill>
                <a:latin typeface="AR P丸ゴシック体E"/>
                <a:ea typeface="AR P丸ゴシック体E"/>
              </a:rPr>
              <a:t>ac</a:t>
            </a:r>
            <a:r>
              <a:rPr lang="ja-JP" altLang="en-US" sz="2400" u="sng">
                <a:solidFill>
                  <a:srgbClr val="0070C0"/>
                </a:solidFill>
                <a:latin typeface="AR P丸ゴシック体E"/>
                <a:ea typeface="AR P丸ゴシック体E"/>
              </a:rPr>
              <a:t>.jp/</a:t>
            </a:r>
            <a:endParaRPr lang="ja-JP" altLang="en-US" sz="2400" u="sng" dirty="0">
              <a:solidFill>
                <a:srgbClr val="0070C0"/>
              </a:solidFill>
            </a:endParaRPr>
          </a:p>
          <a:p>
            <a:pPr marL="720090" lvl="2" indent="0">
              <a:buNone/>
            </a:pPr>
            <a:r>
              <a:rPr lang="ja-JP" altLang="en-US" dirty="0">
                <a:latin typeface="AR P丸ゴシック体E"/>
                <a:ea typeface="AR P丸ゴシック体E"/>
                <a:cs typeface="+mn-lt"/>
              </a:rPr>
              <a:t>　</a:t>
            </a:r>
            <a:r>
              <a:rPr lang="ja-JP" altLang="en-US" sz="2000" dirty="0">
                <a:latin typeface="AR P丸ゴシック体E"/>
                <a:ea typeface="AR P丸ゴシック体E"/>
                <a:cs typeface="+mn-lt"/>
              </a:rPr>
              <a:t>　</a:t>
            </a:r>
            <a:r>
              <a:rPr lang="ja-JP" altLang="en-US" sz="2000" dirty="0">
                <a:latin typeface="AR P丸ゴシック体E"/>
                <a:ea typeface="AR P丸ゴシック体E"/>
              </a:rPr>
              <a:t>学校の</a:t>
            </a:r>
            <a:r>
              <a:rPr lang="en-US" altLang="ja-JP" sz="2000" dirty="0">
                <a:latin typeface="AR P丸ゴシック体E"/>
                <a:ea typeface="AR P丸ゴシック体E"/>
              </a:rPr>
              <a:t>Web</a:t>
            </a:r>
            <a:r>
              <a:rPr lang="ja-JP" altLang="en-US" sz="2000" dirty="0">
                <a:latin typeface="AR P丸ゴシック体E"/>
                <a:ea typeface="AR P丸ゴシック体E"/>
              </a:rPr>
              <a:t>ページの</a:t>
            </a:r>
            <a:r>
              <a:rPr lang="en-US" altLang="ja-JP" sz="2000" dirty="0">
                <a:latin typeface="AR P丸ゴシック体E"/>
                <a:ea typeface="AR P丸ゴシック体E"/>
              </a:rPr>
              <a:t>URL</a:t>
            </a:r>
            <a:r>
              <a:rPr lang="ja-JP" altLang="en-US" sz="2000" dirty="0">
                <a:latin typeface="AR P丸ゴシック体E"/>
                <a:ea typeface="AR P丸ゴシック体E"/>
              </a:rPr>
              <a:t>に</a:t>
            </a:r>
            <a:r>
              <a:rPr lang="en-US" altLang="ja-JP" sz="2000" dirty="0">
                <a:latin typeface="AR P丸ゴシック体E"/>
                <a:ea typeface="AR P丸ゴシック体E"/>
              </a:rPr>
              <a:t>ac</a:t>
            </a:r>
            <a:r>
              <a:rPr lang="ja-JP" altLang="en-US" sz="2000" dirty="0">
                <a:latin typeface="AR P丸ゴシック体E"/>
                <a:ea typeface="AR P丸ゴシック体E"/>
              </a:rPr>
              <a:t>が含まれているか</a:t>
            </a:r>
            <a:r>
              <a:rPr lang="ja-JP" altLang="en-US" dirty="0">
                <a:latin typeface="AR P丸ゴシック体E"/>
                <a:ea typeface="AR P丸ゴシック体E"/>
                <a:cs typeface="+mn-lt"/>
              </a:rPr>
              <a:t>　　　　　　 </a:t>
            </a:r>
          </a:p>
          <a:p>
            <a:pPr marL="377190" lvl="1" indent="0">
              <a:buNone/>
            </a:pPr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</p:txBody>
      </p:sp>
      <p:sp>
        <p:nvSpPr>
          <p:cNvPr id="1265" name="吹き出し: 四角形 5"/>
          <p:cNvSpPr/>
          <p:nvPr/>
        </p:nvSpPr>
        <p:spPr>
          <a:xfrm>
            <a:off x="2556000" y="3071510"/>
            <a:ext cx="3319157" cy="899336"/>
          </a:xfrm>
          <a:prstGeom prst="wedgeRectCallout">
            <a:avLst>
              <a:gd name="adj1" fmla="val -59653"/>
              <a:gd name="adj2" fmla="val 8599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kumimoji="1" lang="en-US" altLang="ja-JP" sz="2800" dirty="0">
                <a:solidFill>
                  <a:schemeClr val="tx1"/>
                </a:solidFill>
              </a:rPr>
              <a:t>ac</a:t>
            </a:r>
            <a:r>
              <a:rPr kumimoji="1" lang="ja-JP" altLang="en-US" sz="2800" dirty="0">
                <a:solidFill>
                  <a:schemeClr val="tx1"/>
                </a:solidFill>
              </a:rPr>
              <a:t>が含まれてない</a:t>
            </a:r>
            <a:r>
              <a:rPr kumimoji="1" lang="en-US" altLang="ja-JP" sz="2800" dirty="0">
                <a:solidFill>
                  <a:schemeClr val="tx1"/>
                </a:solidFill>
              </a:rPr>
              <a:t>!</a:t>
            </a:r>
            <a:endParaRPr sz="2800"/>
          </a:p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偽物や</a:t>
            </a:r>
            <a:r>
              <a:rPr kumimoji="1" lang="en-US" altLang="ja-JP" sz="2800" dirty="0">
                <a:solidFill>
                  <a:schemeClr val="tx1"/>
                </a:solidFill>
              </a:rPr>
              <a:t>!!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grpSp>
        <p:nvGrpSpPr>
          <p:cNvPr id="1266" name="グループ 147"/>
          <p:cNvGrpSpPr/>
          <p:nvPr/>
        </p:nvGrpSpPr>
        <p:grpSpPr>
          <a:xfrm>
            <a:off x="484778" y="3071510"/>
            <a:ext cx="1932683" cy="1787683"/>
            <a:chOff x="484778" y="3071510"/>
            <a:chExt cx="1932683" cy="1787683"/>
          </a:xfrm>
        </p:grpSpPr>
        <p:pic>
          <p:nvPicPr>
            <p:cNvPr id="1267" name="図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40000" y="3071510"/>
              <a:ext cx="1822239" cy="1554977"/>
            </a:xfrm>
            <a:prstGeom prst="rect">
              <a:avLst/>
            </a:prstGeom>
          </p:spPr>
        </p:pic>
        <p:sp>
          <p:nvSpPr>
            <p:cNvPr id="1268" name="テキスト ボックス 6"/>
            <p:cNvSpPr txBox="1"/>
            <p:nvPr/>
          </p:nvSpPr>
          <p:spPr>
            <a:xfrm>
              <a:off x="484778" y="4513614"/>
              <a:ext cx="1932683" cy="34557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kumimoji="1" lang="ja-JP" altLang="en-US" dirty="0">
                  <a:latin typeface="+mn-ea"/>
                </a:rPr>
                <a:t>知識のある人</a:t>
              </a:r>
              <a:endParaRPr>
                <a:latin typeface="+mn-ea"/>
              </a:endParaRPr>
            </a:p>
          </p:txBody>
        </p:sp>
      </p:grpSp>
      <p:sp>
        <p:nvSpPr>
          <p:cNvPr id="1269" name="コンテンツ プレースホルダー 624"/>
          <p:cNvSpPr/>
          <p:nvPr/>
        </p:nvSpPr>
        <p:spPr>
          <a:xfrm>
            <a:off x="475411" y="184969"/>
            <a:ext cx="8275524" cy="74509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8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j-ea"/>
                <a:cs typeface="+mn-cs"/>
              </a:defRPr>
            </a:lvl7pPr>
            <a:lvl8pPr marL="34861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j-ea"/>
                <a:cs typeface="+mn-cs"/>
              </a:defRPr>
            </a:lvl8pPr>
            <a:lvl9pPr marL="39433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ja-JP" altLang="en-US" sz="4400" dirty="0">
                <a:latin typeface="AR P丸ゴシック体E"/>
                <a:ea typeface="AR P丸ゴシック体E"/>
              </a:rPr>
              <a:t>なぜ多くの人がだまされたのか？</a:t>
            </a:r>
            <a:endParaRPr kumimoji="1" lang="en-US" altLang="ja-JP" sz="4400" dirty="0">
              <a:latin typeface="AR P丸ゴシック体E"/>
              <a:ea typeface="AR P丸ゴシック体E"/>
            </a:endParaRPr>
          </a:p>
        </p:txBody>
      </p:sp>
      <p:sp>
        <p:nvSpPr>
          <p:cNvPr id="1270" name="コンテンツ プレースホルダー 631"/>
          <p:cNvSpPr/>
          <p:nvPr/>
        </p:nvSpPr>
        <p:spPr>
          <a:xfrm>
            <a:off x="627812" y="1103970"/>
            <a:ext cx="8275524" cy="745094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8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j-ea"/>
                <a:cs typeface="+mn-cs"/>
              </a:defRPr>
            </a:lvl7pPr>
            <a:lvl8pPr marL="34861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j-ea"/>
                <a:cs typeface="+mn-cs"/>
              </a:defRPr>
            </a:lvl8pPr>
            <a:lvl9pPr marL="39433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ja-JP" altLang="en-US" sz="3200" dirty="0">
                <a:solidFill>
                  <a:srgbClr val="FF0000"/>
                </a:solidFill>
                <a:latin typeface="AR P丸ゴシック体E"/>
                <a:ea typeface="AR P丸ゴシック体E"/>
              </a:rPr>
              <a:t>→情報の正しさを確かめていなかった</a:t>
            </a:r>
            <a:endParaRPr kumimoji="1" lang="en-US" altLang="ja-JP" sz="3200" dirty="0">
              <a:solidFill>
                <a:srgbClr val="FF0000"/>
              </a:solidFill>
              <a:latin typeface="AR P丸ゴシック体E"/>
              <a:ea typeface="AR P丸ゴシック体E"/>
            </a:endParaRPr>
          </a:p>
        </p:txBody>
      </p:sp>
    </p:spTree>
    <p:extLst>
      <p:ext uri="{BB962C8B-B14F-4D97-AF65-F5344CB8AC3E}">
        <p14:creationId xmlns:p14="http://schemas.microsoft.com/office/powerpoint/2010/main" val="268924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" dur="500"/>
                                        <p:tgtEl>
                                          <p:spTgt spid="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" grpId="0" animBg="1" autoUpdateAnimBg="0"/>
      <p:bldP spid="1264" grpId="0" animBg="1" autoUpdateAnimBg="0"/>
      <p:bldP spid="126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2001" y="3867750"/>
            <a:ext cx="8132593" cy="1587394"/>
          </a:xfrm>
        </p:spPr>
        <p:txBody>
          <a:bodyPr anchor="ctr">
            <a:normAutofit/>
          </a:bodyPr>
          <a:lstStyle/>
          <a:p>
            <a:pPr marL="720090" lvl="2" indent="0">
              <a:buNone/>
            </a:pPr>
            <a:r>
              <a:rPr lang="ja-JP" altLang="en-US" sz="4000" dirty="0">
                <a:solidFill>
                  <a:srgbClr val="FF0000"/>
                </a:solidFill>
                <a:latin typeface="AR P丸ゴシック体E"/>
                <a:ea typeface="AR P丸ゴシック体E"/>
                <a:cs typeface="+mn-lt"/>
              </a:rPr>
              <a:t>情報が正しいがどうかは多角的に見て判断しましょう！</a:t>
            </a:r>
            <a:r>
              <a:rPr lang="ja-JP" altLang="en-US" dirty="0">
                <a:solidFill>
                  <a:srgbClr val="FF0000"/>
                </a:solidFill>
                <a:latin typeface="AR P丸ゴシック体E"/>
                <a:ea typeface="AR P丸ゴシック体E"/>
                <a:cs typeface="+mn-lt"/>
              </a:rPr>
              <a:t>　　</a:t>
            </a:r>
            <a:r>
              <a:rPr lang="ja-JP" altLang="en-US" dirty="0">
                <a:latin typeface="AR P丸ゴシック体E"/>
                <a:ea typeface="AR P丸ゴシック体E"/>
                <a:cs typeface="+mn-lt"/>
              </a:rPr>
              <a:t>　　 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</p:txBody>
      </p:sp>
      <p:sp>
        <p:nvSpPr>
          <p:cNvPr id="1277" name="コンテンツ プレースホルダー 624"/>
          <p:cNvSpPr/>
          <p:nvPr/>
        </p:nvSpPr>
        <p:spPr>
          <a:xfrm>
            <a:off x="475411" y="184969"/>
            <a:ext cx="8275524" cy="74509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8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j-ea"/>
                <a:cs typeface="+mn-cs"/>
              </a:defRPr>
            </a:lvl7pPr>
            <a:lvl8pPr marL="34861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j-ea"/>
                <a:cs typeface="+mn-cs"/>
              </a:defRPr>
            </a:lvl8pPr>
            <a:lvl9pPr marL="39433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ja-JP" altLang="en-US" sz="4400" dirty="0">
                <a:latin typeface="AR P丸ゴシック体E"/>
                <a:ea typeface="AR P丸ゴシック体E"/>
              </a:rPr>
              <a:t>ちょっと待った！</a:t>
            </a:r>
            <a:endParaRPr kumimoji="1" lang="en-US" altLang="ja-JP" sz="4400" dirty="0">
              <a:latin typeface="AR P丸ゴシック体E"/>
              <a:ea typeface="AR P丸ゴシック体E"/>
            </a:endParaRPr>
          </a:p>
        </p:txBody>
      </p:sp>
      <p:sp>
        <p:nvSpPr>
          <p:cNvPr id="1278" name="コンテンツ プレースホルダー 631"/>
          <p:cNvSpPr/>
          <p:nvPr/>
        </p:nvSpPr>
        <p:spPr>
          <a:xfrm>
            <a:off x="627812" y="1476517"/>
            <a:ext cx="8275524" cy="745094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8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j-ea"/>
                <a:cs typeface="+mn-cs"/>
              </a:defRPr>
            </a:lvl7pPr>
            <a:lvl8pPr marL="34861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j-ea"/>
                <a:cs typeface="+mn-cs"/>
              </a:defRPr>
            </a:lvl8pPr>
            <a:lvl9pPr marL="39433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ja-JP" altLang="en-US" sz="3200" dirty="0">
                <a:solidFill>
                  <a:schemeClr val="tx1"/>
                </a:solidFill>
                <a:latin typeface="AR P丸ゴシック体E"/>
                <a:ea typeface="AR P丸ゴシック体E"/>
              </a:rPr>
              <a:t>ＵＲＬにacが含まれていない大学もあります！</a:t>
            </a:r>
            <a:endParaRPr kumimoji="1" lang="en-US" altLang="ja-JP" sz="3200" dirty="0">
              <a:solidFill>
                <a:schemeClr val="tx1"/>
              </a:solidFill>
              <a:latin typeface="AR P丸ゴシック体E"/>
              <a:ea typeface="AR P丸ゴシック体E"/>
            </a:endParaRPr>
          </a:p>
        </p:txBody>
      </p:sp>
      <p:sp>
        <p:nvSpPr>
          <p:cNvPr id="1279" name="吹き出し: 四角形 617"/>
          <p:cNvSpPr/>
          <p:nvPr/>
        </p:nvSpPr>
        <p:spPr>
          <a:xfrm>
            <a:off x="2124000" y="2427750"/>
            <a:ext cx="3960000" cy="899336"/>
          </a:xfrm>
          <a:prstGeom prst="wedgeRectCallout">
            <a:avLst>
              <a:gd name="adj1" fmla="val -39527"/>
              <a:gd name="adj2" fmla="val -9291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判断材料の一つである。</a:t>
            </a:r>
          </a:p>
        </p:txBody>
      </p:sp>
    </p:spTree>
    <p:extLst>
      <p:ext uri="{BB962C8B-B14F-4D97-AF65-F5344CB8AC3E}">
        <p14:creationId xmlns:p14="http://schemas.microsoft.com/office/powerpoint/2010/main" val="268924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" grpId="0" animBg="1" autoUpdateAnimBg="0"/>
      <p:bldP spid="1279" grpId="0" animBg="1" autoUpdateAnimBg="0"/>
      <p:bldP spid="1276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5862" y="1203750"/>
            <a:ext cx="8489449" cy="1655709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latin typeface="AR P丸ゴシック体E"/>
                <a:ea typeface="AR P丸ゴシック体E"/>
              </a:rPr>
              <a:t>インターネット上では</a:t>
            </a:r>
            <a:r>
              <a:rPr lang="ja-JP" altLang="en-US" sz="3600" dirty="0">
                <a:solidFill>
                  <a:srgbClr val="FF0000"/>
                </a:solidFill>
                <a:latin typeface="AR P丸ゴシック体E"/>
                <a:ea typeface="AR P丸ゴシック体E"/>
              </a:rPr>
              <a:t>正しい情報が流れていると限らない！！</a:t>
            </a:r>
            <a:endParaRPr kumimoji="1" lang="en-US" altLang="ja-JP" sz="3600" dirty="0">
              <a:solidFill>
                <a:srgbClr val="FF0000"/>
              </a:solidFill>
              <a:latin typeface="AR P丸ゴシック体E"/>
              <a:ea typeface="AR P丸ゴシック体E"/>
            </a:endParaRPr>
          </a:p>
        </p:txBody>
      </p:sp>
      <p:sp>
        <p:nvSpPr>
          <p:cNvPr id="1286" name="コンテンツ プレースホルダー 633"/>
          <p:cNvSpPr/>
          <p:nvPr/>
        </p:nvSpPr>
        <p:spPr>
          <a:xfrm>
            <a:off x="252201" y="2571750"/>
            <a:ext cx="8483108" cy="1248511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8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j-ea"/>
                <a:cs typeface="+mn-cs"/>
              </a:defRPr>
            </a:lvl7pPr>
            <a:lvl8pPr marL="34861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j-ea"/>
                <a:cs typeface="+mn-cs"/>
              </a:defRPr>
            </a:lvl8pPr>
            <a:lvl9pPr marL="39433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600" dirty="0">
                <a:latin typeface="AR P丸ゴシック体E"/>
                <a:ea typeface="AR P丸ゴシック体E"/>
              </a:rPr>
              <a:t>信頼できない情報源からの情報は</a:t>
            </a:r>
            <a:r>
              <a:rPr lang="ja-JP" altLang="en-US" sz="3600" dirty="0">
                <a:solidFill>
                  <a:srgbClr val="FF0000"/>
                </a:solidFill>
                <a:latin typeface="AR P丸ゴシック体E"/>
                <a:ea typeface="AR P丸ゴシック体E"/>
              </a:rPr>
              <a:t>過信しない！！</a:t>
            </a:r>
            <a:endParaRPr kumimoji="1" lang="en-US" altLang="ja-JP" sz="3600" dirty="0">
              <a:solidFill>
                <a:srgbClr val="FF0000"/>
              </a:solidFill>
              <a:latin typeface="AR P丸ゴシック体E"/>
              <a:ea typeface="AR P丸ゴシック体E"/>
            </a:endParaRPr>
          </a:p>
        </p:txBody>
      </p:sp>
      <p:sp>
        <p:nvSpPr>
          <p:cNvPr id="1287" name="コンテンツ プレースホルダー 634"/>
          <p:cNvSpPr/>
          <p:nvPr/>
        </p:nvSpPr>
        <p:spPr>
          <a:xfrm>
            <a:off x="252420" y="4129254"/>
            <a:ext cx="8777017" cy="101424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8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j-ea"/>
                <a:cs typeface="+mn-cs"/>
              </a:defRPr>
            </a:lvl7pPr>
            <a:lvl8pPr marL="34861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j-ea"/>
                <a:cs typeface="+mn-cs"/>
              </a:defRPr>
            </a:lvl8pPr>
            <a:lvl9pPr marL="39433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4235" dirty="0">
                <a:latin typeface="AR P丸ゴシック体E"/>
                <a:ea typeface="AR P丸ゴシック体E"/>
              </a:rPr>
              <a:t>だまされない為には</a:t>
            </a:r>
            <a:r>
              <a:rPr kumimoji="1" lang="ja-JP" altLang="en-US" sz="4235" dirty="0">
                <a:solidFill>
                  <a:srgbClr val="FF0000"/>
                </a:solidFill>
                <a:latin typeface="AR P丸ゴシック体E"/>
                <a:ea typeface="AR P丸ゴシック体E"/>
              </a:rPr>
              <a:t>疑うことも大切！！</a:t>
            </a:r>
            <a:endParaRPr kumimoji="1" lang="en-US" altLang="ja-JP" sz="4235" dirty="0">
              <a:solidFill>
                <a:srgbClr val="FF0000"/>
              </a:solidFill>
              <a:latin typeface="AR P丸ゴシック体E"/>
              <a:ea typeface="AR P丸ゴシック体E"/>
            </a:endParaRPr>
          </a:p>
        </p:txBody>
      </p:sp>
      <p:sp>
        <p:nvSpPr>
          <p:cNvPr id="1288" name="タイトル 635"/>
          <p:cNvSpPr>
            <a:spLocks noGrp="1"/>
          </p:cNvSpPr>
          <p:nvPr>
            <p:ph type="title"/>
          </p:nvPr>
        </p:nvSpPr>
        <p:spPr>
          <a:xfrm>
            <a:off x="245862" y="370559"/>
            <a:ext cx="2195655" cy="559499"/>
          </a:xfrm>
        </p:spPr>
        <p:txBody>
          <a:bodyPr lIns="68580" tIns="34290" rIns="68580" bIns="34290">
            <a:noAutofit/>
          </a:bodyPr>
          <a:lstStyle/>
          <a:p>
            <a:r>
              <a:rPr kumimoji="1" lang="en-US" altLang="ja-JP" sz="3600" b="1" dirty="0">
                <a:solidFill>
                  <a:schemeClr val="accent1"/>
                </a:solidFill>
                <a:latin typeface="HG丸ｺﾞｼｯｸM-PRO"/>
                <a:ea typeface="HG丸ｺﾞｼｯｸM-PRO"/>
                <a:cs typeface="MS PGothic" charset="-128"/>
              </a:rPr>
              <a:t>POINTS</a:t>
            </a:r>
            <a:endParaRPr kumimoji="1" lang="ja-JP" altLang="en-US" sz="3600" b="1" dirty="0">
              <a:solidFill>
                <a:schemeClr val="accent1"/>
              </a:solidFill>
              <a:latin typeface="HG丸ｺﾞｼｯｸM-PRO"/>
              <a:ea typeface="HG丸ｺﾞｼｯｸM-PRO"/>
              <a:cs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222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" dur="500" fill="hold"/>
                                        <p:tgtEl>
                                          <p:spTgt spid="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5" grpId="0" animBg="1" autoUpdateAnimBg="0"/>
      <p:bldP spid="1286" grpId="0" animBg="1" autoUpdateAnimBg="0"/>
      <p:bldP spid="1287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" name="図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0" y="1439148"/>
            <a:ext cx="3172927" cy="2996655"/>
          </a:xfrm>
          <a:prstGeom prst="rect">
            <a:avLst/>
          </a:prstGeom>
        </p:spPr>
      </p:pic>
      <p:pic>
        <p:nvPicPr>
          <p:cNvPr id="1130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00" y="1396341"/>
            <a:ext cx="3082269" cy="3082269"/>
          </a:xfrm>
          <a:prstGeom prst="rect">
            <a:avLst/>
          </a:prstGeom>
        </p:spPr>
      </p:pic>
      <p:sp>
        <p:nvSpPr>
          <p:cNvPr id="1131" name="四角形 611"/>
          <p:cNvSpPr>
            <a:spLocks noGrp="1"/>
          </p:cNvSpPr>
          <p:nvPr>
            <p:ph type="title"/>
          </p:nvPr>
        </p:nvSpPr>
        <p:spPr>
          <a:xfrm>
            <a:off x="0" y="339750"/>
            <a:ext cx="7375594" cy="74559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>
                <a:latin typeface="AR P丸ゴシック体E"/>
                <a:ea typeface="AR P丸ゴシック体E"/>
              </a:rPr>
              <a:t>ＳＮＳは誰もが情報を発信できる</a:t>
            </a:r>
          </a:p>
        </p:txBody>
      </p:sp>
    </p:spTree>
    <p:extLst>
      <p:ext uri="{BB962C8B-B14F-4D97-AF65-F5344CB8AC3E}">
        <p14:creationId xmlns:p14="http://schemas.microsoft.com/office/powerpoint/2010/main" val="1690082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7" name="グループ化 29"/>
          <p:cNvGrpSpPr/>
          <p:nvPr/>
        </p:nvGrpSpPr>
        <p:grpSpPr>
          <a:xfrm>
            <a:off x="2772002" y="915750"/>
            <a:ext cx="5688000" cy="3932884"/>
            <a:chOff x="4772822" y="1455575"/>
            <a:chExt cx="5744715" cy="4642103"/>
          </a:xfrm>
        </p:grpSpPr>
        <p:pic>
          <p:nvPicPr>
            <p:cNvPr id="1138" name="図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72822" y="1455575"/>
              <a:ext cx="5744715" cy="4642103"/>
            </a:xfrm>
            <a:prstGeom prst="rect">
              <a:avLst/>
            </a:prstGeom>
          </p:spPr>
        </p:pic>
        <p:sp>
          <p:nvSpPr>
            <p:cNvPr id="1139" name="テキスト ボックス 7"/>
            <p:cNvSpPr txBox="1"/>
            <p:nvPr/>
          </p:nvSpPr>
          <p:spPr>
            <a:xfrm>
              <a:off x="5907820" y="2392773"/>
              <a:ext cx="3474720" cy="1561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>
                  <a:latin typeface="AR P丸ゴシック体E"/>
                  <a:ea typeface="AR P丸ゴシック体E"/>
                  <a:cs typeface="+mn-lt"/>
                </a:rPr>
                <a:t>予約された分の料理を作ってたのに予約時間に来ず，後からキャンセルの連絡．</a:t>
              </a:r>
              <a:endParaRPr kumimoji="1" lang="en-US" altLang="ja-JP" sz="1600" dirty="0">
                <a:latin typeface="AR P丸ゴシック体E"/>
                <a:ea typeface="AR P丸ゴシック体E"/>
                <a:cs typeface="+mn-lt"/>
              </a:endParaRPr>
            </a:p>
            <a:p>
              <a:r>
                <a:rPr kumimoji="1" lang="ja-JP" altLang="en-US" sz="1600" dirty="0">
                  <a:latin typeface="AR P丸ゴシック体E"/>
                  <a:ea typeface="AR P丸ゴシック体E"/>
                  <a:cs typeface="+mn-lt"/>
                </a:rPr>
                <a:t>キャンセル料を請求したら逆ギレ．</a:t>
              </a:r>
              <a:endParaRPr kumimoji="1" lang="en-US" altLang="ja-JP" sz="1600" dirty="0">
                <a:latin typeface="AR P丸ゴシック体E"/>
                <a:ea typeface="AR P丸ゴシック体E"/>
                <a:cs typeface="+mn-lt"/>
              </a:endParaRPr>
            </a:p>
            <a:p>
              <a:r>
                <a:rPr kumimoji="1" lang="ja-JP" altLang="en-US" sz="1600" dirty="0">
                  <a:latin typeface="AR P丸ゴシック体E"/>
                  <a:ea typeface="AR P丸ゴシック体E"/>
                  <a:cs typeface="+mn-lt"/>
                </a:rPr>
                <a:t>〇〇大学の皆さん二度と来ないで！</a:t>
              </a:r>
              <a:endParaRPr kumimoji="1" lang="en-US" altLang="ja-JP" sz="1600" dirty="0">
                <a:latin typeface="AR P丸ゴシック体E"/>
                <a:ea typeface="AR P丸ゴシック体E"/>
                <a:cs typeface="+mn-lt"/>
              </a:endParaRPr>
            </a:p>
          </p:txBody>
        </p:sp>
        <p:pic>
          <p:nvPicPr>
            <p:cNvPr id="1140" name="図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12524" y="3894244"/>
              <a:ext cx="965780" cy="104408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141" name="図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07190" y="3857978"/>
              <a:ext cx="1084766" cy="104408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42" name="テキスト ボックス 24"/>
            <p:cNvSpPr txBox="1"/>
            <p:nvPr/>
          </p:nvSpPr>
          <p:spPr>
            <a:xfrm>
              <a:off x="6281492" y="2019203"/>
              <a:ext cx="2113306" cy="3622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/>
                <a:t>中華料理屋　</a:t>
              </a:r>
              <a:r>
                <a:rPr kumimoji="1" lang="en-US" altLang="ja-JP" sz="1400" dirty="0"/>
                <a:t>××</a:t>
              </a:r>
              <a:endParaRPr kumimoji="1" lang="ja-JP" altLang="en-US" sz="1400" dirty="0"/>
            </a:p>
          </p:txBody>
        </p:sp>
        <p:pic>
          <p:nvPicPr>
            <p:cNvPr id="1143" name="図 28"/>
            <p:cNvPicPr>
              <a:picLocks noChangeAspect="1"/>
            </p:cNvPicPr>
            <p:nvPr/>
          </p:nvPicPr>
          <p:blipFill>
            <a:blip r:embed="rId4"/>
            <a:srcRect l="10741" t="2365" r="16121" b="45425"/>
            <a:stretch>
              <a:fillRect/>
            </a:stretch>
          </p:blipFill>
          <p:spPr>
            <a:xfrm>
              <a:off x="5900918" y="2019203"/>
              <a:ext cx="380574" cy="328303"/>
            </a:xfrm>
            <a:prstGeom prst="ellipse">
              <a:avLst/>
            </a:prstGeom>
            <a:ln w="635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144" name="四角形 616"/>
          <p:cNvSpPr>
            <a:spLocks noGrp="1"/>
          </p:cNvSpPr>
          <p:nvPr>
            <p:ph type="title"/>
          </p:nvPr>
        </p:nvSpPr>
        <p:spPr>
          <a:xfrm>
            <a:off x="472563" y="191087"/>
            <a:ext cx="8229600" cy="74559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AR P丸ゴシック体E"/>
                <a:ea typeface="AR P丸ゴシック体E"/>
              </a:rPr>
              <a:t>ある飲食店がドタキャンされたと投稿</a:t>
            </a:r>
            <a:endParaRPr kumimoji="1" lang="ja-JP" altLang="en-US">
              <a:latin typeface="AR P丸ゴシック体E"/>
              <a:ea typeface="AR P丸ゴシック体E"/>
            </a:endParaRPr>
          </a:p>
        </p:txBody>
      </p:sp>
    </p:spTree>
    <p:extLst>
      <p:ext uri="{BB962C8B-B14F-4D97-AF65-F5344CB8AC3E}">
        <p14:creationId xmlns:p14="http://schemas.microsoft.com/office/powerpoint/2010/main" val="3516210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0" name="図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1818" y="790305"/>
            <a:ext cx="4448347" cy="4448347"/>
          </a:xfrm>
          <a:prstGeom prst="rect">
            <a:avLst/>
          </a:prstGeom>
        </p:spPr>
      </p:pic>
      <p:sp>
        <p:nvSpPr>
          <p:cNvPr id="115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2008" y="326635"/>
            <a:ext cx="4485814" cy="72845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AR P丸ゴシック体E"/>
                <a:ea typeface="AR P丸ゴシック体E"/>
              </a:rPr>
              <a:t>日本中で</a:t>
            </a:r>
            <a:r>
              <a:rPr kumimoji="1" lang="ja-JP" altLang="en-US" sz="3600" dirty="0">
                <a:solidFill>
                  <a:srgbClr val="FF0000"/>
                </a:solidFill>
                <a:latin typeface="AR P丸ゴシック体E"/>
                <a:ea typeface="AR P丸ゴシック体E"/>
              </a:rPr>
              <a:t>批判殺到</a:t>
            </a:r>
            <a:r>
              <a:rPr kumimoji="1" lang="ja-JP" altLang="en-US" sz="3600" dirty="0">
                <a:solidFill>
                  <a:schemeClr val="tx1"/>
                </a:solidFill>
                <a:latin typeface="AR P丸ゴシック体E"/>
                <a:ea typeface="AR P丸ゴシック体E"/>
              </a:rPr>
              <a:t>！</a:t>
            </a:r>
            <a:endParaRPr sz="360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1152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0" y="3991343"/>
            <a:ext cx="669401" cy="669401"/>
          </a:xfrm>
          <a:prstGeom prst="rect">
            <a:avLst/>
          </a:prstGeom>
        </p:spPr>
      </p:pic>
      <p:pic>
        <p:nvPicPr>
          <p:cNvPr id="1153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162" y="1302610"/>
            <a:ext cx="695131" cy="695131"/>
          </a:xfrm>
          <a:prstGeom prst="rect">
            <a:avLst/>
          </a:prstGeom>
        </p:spPr>
      </p:pic>
      <p:pic>
        <p:nvPicPr>
          <p:cNvPr id="1154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513" y="2707805"/>
            <a:ext cx="613348" cy="613348"/>
          </a:xfrm>
          <a:prstGeom prst="rect">
            <a:avLst/>
          </a:prstGeom>
        </p:spPr>
      </p:pic>
      <p:pic>
        <p:nvPicPr>
          <p:cNvPr id="1155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125" y="3746931"/>
            <a:ext cx="613348" cy="613348"/>
          </a:xfrm>
          <a:prstGeom prst="rect">
            <a:avLst/>
          </a:prstGeom>
        </p:spPr>
      </p:pic>
      <p:sp>
        <p:nvSpPr>
          <p:cNvPr id="1156" name="テキスト ボックス 16"/>
          <p:cNvSpPr txBox="1"/>
          <p:nvPr/>
        </p:nvSpPr>
        <p:spPr>
          <a:xfrm>
            <a:off x="5742925" y="3321153"/>
            <a:ext cx="3401075" cy="56102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ja-JP" altLang="en-US" sz="3200" dirty="0">
                <a:latin typeface="AR P丸ゴシック体E"/>
                <a:ea typeface="AR P丸ゴシック体E"/>
              </a:rPr>
              <a:t>中には学内の人も</a:t>
            </a:r>
            <a:endParaRPr sz="3200">
              <a:latin typeface="AR P丸ゴシック体E"/>
              <a:ea typeface="AR P丸ゴシック体E"/>
            </a:endParaRPr>
          </a:p>
        </p:txBody>
      </p:sp>
      <p:pic>
        <p:nvPicPr>
          <p:cNvPr id="1157" name="図 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991" y="3133583"/>
            <a:ext cx="613348" cy="613348"/>
          </a:xfrm>
          <a:prstGeom prst="rect">
            <a:avLst/>
          </a:prstGeom>
        </p:spPr>
      </p:pic>
      <p:sp>
        <p:nvSpPr>
          <p:cNvPr id="1158" name="図形 140"/>
          <p:cNvSpPr/>
          <p:nvPr/>
        </p:nvSpPr>
        <p:spPr>
          <a:xfrm>
            <a:off x="2495125" y="1549579"/>
            <a:ext cx="2592000" cy="885787"/>
          </a:xfrm>
          <a:prstGeom prst="wedgeEllipseCallout">
            <a:avLst>
              <a:gd name="adj1" fmla="val 12574"/>
              <a:gd name="adj2" fmla="val 16932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r>
              <a:rPr lang="ja-JP" altLang="en-US" sz="2000">
                <a:solidFill>
                  <a:schemeClr val="tx1"/>
                </a:solidFill>
                <a:latin typeface="AR P丸ゴシック体E"/>
                <a:ea typeface="AR P丸ゴシック体E"/>
              </a:rPr>
              <a:t>店主がかわいそう！</a:t>
            </a:r>
            <a:endParaRPr lang="ja-JP" altLang="en-US" sz="2000">
              <a:solidFill>
                <a:schemeClr val="tx1"/>
              </a:solidFill>
              <a:latin typeface="AR P丸ゴシック体E"/>
              <a:ea typeface="AR P丸ゴシック体E"/>
            </a:endParaRPr>
          </a:p>
        </p:txBody>
      </p:sp>
      <p:sp>
        <p:nvSpPr>
          <p:cNvPr id="1159" name="図形 141"/>
          <p:cNvSpPr/>
          <p:nvPr/>
        </p:nvSpPr>
        <p:spPr>
          <a:xfrm>
            <a:off x="6339237" y="326635"/>
            <a:ext cx="2592000" cy="885787"/>
          </a:xfrm>
          <a:prstGeom prst="wedgeEllipseCallout">
            <a:avLst>
              <a:gd name="adj1" fmla="val -49671"/>
              <a:gd name="adj2" fmla="val 10359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r>
              <a:rPr lang="ja-JP" altLang="en-US" sz="2000">
                <a:solidFill>
                  <a:schemeClr val="tx1"/>
                </a:solidFill>
                <a:latin typeface="AR P丸ゴシック体E"/>
                <a:ea typeface="AR P丸ゴシック体E"/>
              </a:rPr>
              <a:t>○○大学最低ランクだな！</a:t>
            </a:r>
            <a:endParaRPr lang="ja-JP" altLang="en-US" sz="2000">
              <a:solidFill>
                <a:schemeClr val="tx1"/>
              </a:solidFill>
              <a:latin typeface="AR P丸ゴシック体E"/>
              <a:ea typeface="AR P丸ゴシック体E"/>
            </a:endParaRPr>
          </a:p>
        </p:txBody>
      </p:sp>
      <p:sp>
        <p:nvSpPr>
          <p:cNvPr id="1160" name="図形 143"/>
          <p:cNvSpPr/>
          <p:nvPr/>
        </p:nvSpPr>
        <p:spPr>
          <a:xfrm>
            <a:off x="5732675" y="4053605"/>
            <a:ext cx="3289351" cy="885787"/>
          </a:xfrm>
          <a:prstGeom prst="wedgeEllipseCallout">
            <a:avLst>
              <a:gd name="adj1" fmla="val -64747"/>
              <a:gd name="adj2" fmla="val -67219"/>
            </a:avLst>
          </a:prstGeom>
          <a:solidFill>
            <a:srgbClr val="FFA6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r>
              <a:rPr lang="ja-JP" altLang="en-US" sz="2000">
                <a:solidFill>
                  <a:schemeClr val="tx1"/>
                </a:solidFill>
                <a:latin typeface="AR P丸ゴシック体E"/>
                <a:ea typeface="AR P丸ゴシック体E"/>
              </a:rPr>
              <a:t>○○大学の学生として恥ずかしい！</a:t>
            </a:r>
            <a:endParaRPr lang="ja-JP" altLang="en-US" sz="2000">
              <a:solidFill>
                <a:schemeClr val="tx1"/>
              </a:solidFill>
              <a:latin typeface="AR P丸ゴシック体E"/>
              <a:ea typeface="AR P丸ゴシック体E"/>
            </a:endParaRPr>
          </a:p>
        </p:txBody>
      </p:sp>
      <p:sp>
        <p:nvSpPr>
          <p:cNvPr id="1161" name="図形 144"/>
          <p:cNvSpPr/>
          <p:nvPr/>
        </p:nvSpPr>
        <p:spPr>
          <a:xfrm>
            <a:off x="348417" y="2435366"/>
            <a:ext cx="3369401" cy="885787"/>
          </a:xfrm>
          <a:prstGeom prst="wedgeEllipseCallout">
            <a:avLst>
              <a:gd name="adj1" fmla="val 30578"/>
              <a:gd name="adj2" fmla="val 1503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r>
              <a:rPr lang="ja-JP" altLang="en-US" sz="2000">
                <a:solidFill>
                  <a:schemeClr val="tx1"/>
                </a:solidFill>
                <a:latin typeface="AR P丸ゴシック体E"/>
                <a:ea typeface="AR P丸ゴシック体E"/>
              </a:rPr>
              <a:t>○○大学のやつは出入り禁止にしろ！</a:t>
            </a:r>
            <a:endParaRPr lang="ja-JP" altLang="en-US" sz="2000">
              <a:solidFill>
                <a:schemeClr val="tx1"/>
              </a:solidFill>
              <a:latin typeface="AR P丸ゴシック体E"/>
              <a:ea typeface="AR P丸ゴシック体E"/>
            </a:endParaRPr>
          </a:p>
        </p:txBody>
      </p:sp>
    </p:spTree>
    <p:extLst>
      <p:ext uri="{BB962C8B-B14F-4D97-AF65-F5344CB8AC3E}">
        <p14:creationId xmlns:p14="http://schemas.microsoft.com/office/powerpoint/2010/main" val="186751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1" grpId="0" animBg="1" autoUpdateAnimBg="0"/>
      <p:bldP spid="1158" grpId="0" animBg="1" autoUpdateAnimBg="0"/>
      <p:bldP spid="1159" grpId="0" animBg="1" autoUpdateAnimBg="0"/>
      <p:bldP spid="1160" grpId="0" animBg="1" autoUpdateAnimBg="0"/>
      <p:bldP spid="1156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4044" y="348287"/>
            <a:ext cx="7650220" cy="633128"/>
          </a:xfrm>
        </p:spPr>
        <p:txBody>
          <a:bodyPr anchor="t">
            <a:normAutofit fontScale="25000" lnSpcReduction="20000"/>
          </a:bodyPr>
          <a:lstStyle/>
          <a:p>
            <a:pPr marL="0" indent="0">
              <a:buNone/>
            </a:pPr>
            <a:r>
              <a:rPr kumimoji="1" lang="ja-JP" altLang="en-US" sz="14769" dirty="0">
                <a:latin typeface="AR P丸ゴシック体E"/>
                <a:ea typeface="AR P丸ゴシック体E"/>
              </a:rPr>
              <a:t>学校のホームページ</a:t>
            </a:r>
            <a:r>
              <a:rPr kumimoji="1" lang="ja-JP" altLang="en-US" sz="14769" dirty="0">
                <a:latin typeface="AR P丸ゴシック体E"/>
                <a:ea typeface="AR P丸ゴシック体E"/>
              </a:rPr>
              <a:t>にも批判殺到！</a:t>
            </a:r>
            <a:endParaRPr sz="14769">
              <a:latin typeface="AR P丸ゴシック体E"/>
              <a:ea typeface="AR P丸ゴシック体E"/>
            </a:endParaRPr>
          </a:p>
        </p:txBody>
      </p:sp>
      <p:pic>
        <p:nvPicPr>
          <p:cNvPr id="1168" name="図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9526" y="1242944"/>
            <a:ext cx="3140386" cy="3245877"/>
          </a:xfrm>
          <a:prstGeom prst="rect">
            <a:avLst/>
          </a:prstGeom>
        </p:spPr>
      </p:pic>
      <p:pic>
        <p:nvPicPr>
          <p:cNvPr id="1169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797" y="3832346"/>
            <a:ext cx="1146679" cy="1146679"/>
          </a:xfrm>
          <a:prstGeom prst="rect">
            <a:avLst/>
          </a:prstGeom>
        </p:spPr>
      </p:pic>
      <p:cxnSp>
        <p:nvCxnSpPr>
          <p:cNvPr id="1170" name="直線矢印コネクタ 13"/>
          <p:cNvCxnSpPr>
            <a:cxnSpLocks/>
          </p:cNvCxnSpPr>
          <p:nvPr/>
        </p:nvCxnSpPr>
        <p:spPr>
          <a:xfrm flipH="1" flipV="1">
            <a:off x="5945444" y="2442702"/>
            <a:ext cx="1382661" cy="2125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1" name="直線矢印コネクタ 15"/>
          <p:cNvCxnSpPr>
            <a:cxnSpLocks/>
            <a:endCxn id="1168" idx="3"/>
          </p:cNvCxnSpPr>
          <p:nvPr/>
        </p:nvCxnSpPr>
        <p:spPr>
          <a:xfrm flipH="1" flipV="1">
            <a:off x="5945444" y="2865181"/>
            <a:ext cx="1229032" cy="6375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2" name="直線矢印コネクタ 21"/>
          <p:cNvCxnSpPr>
            <a:cxnSpLocks/>
          </p:cNvCxnSpPr>
          <p:nvPr/>
        </p:nvCxnSpPr>
        <p:spPr>
          <a:xfrm flipH="1" flipV="1">
            <a:off x="5794584" y="3456653"/>
            <a:ext cx="466426" cy="5550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3" name="図 619"/>
          <p:cNvPicPr>
            <a:picLocks noChangeAspect="1"/>
          </p:cNvPicPr>
          <p:nvPr/>
        </p:nvPicPr>
        <p:blipFill>
          <a:blip r:embed="rId3"/>
          <a:srcRect l="23859" t="9544" r="22667" b="31996"/>
          <a:stretch>
            <a:fillRect/>
          </a:stretch>
        </p:blipFill>
        <p:spPr>
          <a:xfrm>
            <a:off x="252000" y="2936740"/>
            <a:ext cx="2908554" cy="1791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74" name="直線矢印コネクタ 621"/>
          <p:cNvCxnSpPr>
            <a:cxnSpLocks/>
          </p:cNvCxnSpPr>
          <p:nvPr/>
        </p:nvCxnSpPr>
        <p:spPr>
          <a:xfrm flipH="1">
            <a:off x="5868629" y="1563750"/>
            <a:ext cx="1305847" cy="4795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5" name="図 6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273" y="3342142"/>
            <a:ext cx="1146679" cy="1146679"/>
          </a:xfrm>
          <a:prstGeom prst="rect">
            <a:avLst/>
          </a:prstGeom>
        </p:spPr>
      </p:pic>
      <p:pic>
        <p:nvPicPr>
          <p:cNvPr id="1176" name="図 6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150" y="2081958"/>
            <a:ext cx="1146679" cy="1146679"/>
          </a:xfrm>
          <a:prstGeom prst="rect">
            <a:avLst/>
          </a:prstGeom>
        </p:spPr>
      </p:pic>
      <p:pic>
        <p:nvPicPr>
          <p:cNvPr id="1177" name="図 6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105" y="896587"/>
            <a:ext cx="1146679" cy="114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31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4004" y="338582"/>
            <a:ext cx="4389263" cy="65197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kumimoji="1" lang="ja-JP" altLang="en-US" dirty="0">
                <a:latin typeface="AR P丸ゴシック体E"/>
                <a:ea typeface="AR P丸ゴシック体E"/>
              </a:rPr>
              <a:t>しかし！！実際には</a:t>
            </a:r>
            <a:r>
              <a:rPr kumimoji="1" lang="en-US" altLang="ja-JP" dirty="0">
                <a:latin typeface="AR P丸ゴシック体E"/>
                <a:ea typeface="AR P丸ゴシック体E"/>
              </a:rPr>
              <a:t>…</a:t>
            </a:r>
            <a:endParaRPr kumimoji="1" lang="ja-JP" altLang="en-US" dirty="0">
              <a:latin typeface="AR P丸ゴシック体E"/>
              <a:ea typeface="AR P丸ゴシック体E"/>
            </a:endParaRPr>
          </a:p>
        </p:txBody>
      </p:sp>
      <p:grpSp>
        <p:nvGrpSpPr>
          <p:cNvPr id="1184" name="グループ 624"/>
          <p:cNvGrpSpPr/>
          <p:nvPr/>
        </p:nvGrpSpPr>
        <p:grpSpPr>
          <a:xfrm>
            <a:off x="590944" y="1540928"/>
            <a:ext cx="2973056" cy="3363146"/>
            <a:chOff x="590944" y="1540928"/>
            <a:chExt cx="2973056" cy="3363146"/>
          </a:xfrm>
        </p:grpSpPr>
        <p:grpSp>
          <p:nvGrpSpPr>
            <p:cNvPr id="1185" name="グループ化 3"/>
            <p:cNvGrpSpPr/>
            <p:nvPr/>
          </p:nvGrpSpPr>
          <p:grpSpPr>
            <a:xfrm>
              <a:off x="590944" y="1540928"/>
              <a:ext cx="2973056" cy="2623330"/>
              <a:chOff x="4772822" y="1455575"/>
              <a:chExt cx="5744715" cy="4642103"/>
            </a:xfrm>
          </p:grpSpPr>
          <p:pic>
            <p:nvPicPr>
              <p:cNvPr id="1186" name="図 4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772822" y="1455575"/>
                <a:ext cx="5744715" cy="4642103"/>
              </a:xfrm>
              <a:prstGeom prst="rect">
                <a:avLst/>
              </a:prstGeom>
            </p:spPr>
          </p:pic>
          <p:sp>
            <p:nvSpPr>
              <p:cNvPr id="1187" name="テキスト ボックス 5"/>
              <p:cNvSpPr txBox="1"/>
              <p:nvPr/>
            </p:nvSpPr>
            <p:spPr>
              <a:xfrm>
                <a:off x="5907819" y="2392773"/>
                <a:ext cx="3474721" cy="815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600" dirty="0"/>
                  <a:t>予約された分の料理を作ってたのに予約時間に来ず，後からキャンセルの連絡．</a:t>
                </a:r>
                <a:endParaRPr kumimoji="1" lang="en-US" altLang="ja-JP" sz="600" dirty="0"/>
              </a:p>
              <a:p>
                <a:r>
                  <a:rPr kumimoji="1" lang="ja-JP" altLang="en-US" sz="600" dirty="0"/>
                  <a:t>キャンセル料を請求したら逆ギレ．</a:t>
                </a:r>
                <a:endParaRPr kumimoji="1" lang="en-US" altLang="ja-JP" sz="600" dirty="0"/>
              </a:p>
              <a:p>
                <a:r>
                  <a:rPr kumimoji="1" lang="ja-JP" altLang="en-US" sz="600" dirty="0"/>
                  <a:t>〇〇学校の皆さん二度と来ないで！</a:t>
                </a:r>
                <a:endParaRPr kumimoji="1" lang="en-US" altLang="ja-JP" sz="600" dirty="0"/>
              </a:p>
            </p:txBody>
          </p:sp>
          <p:pic>
            <p:nvPicPr>
              <p:cNvPr id="1188" name="図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375509" y="3716212"/>
                <a:ext cx="965780" cy="1044087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189" name="図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52415" y="3716211"/>
                <a:ext cx="1084766" cy="1044087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1190" name="テキスト ボックス 8"/>
              <p:cNvSpPr txBox="1"/>
              <p:nvPr/>
            </p:nvSpPr>
            <p:spPr>
              <a:xfrm>
                <a:off x="6281493" y="2019204"/>
                <a:ext cx="2113307" cy="3251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600" dirty="0"/>
                  <a:t>中華料理屋　</a:t>
                </a:r>
                <a:r>
                  <a:rPr kumimoji="1" lang="en-US" altLang="ja-JP" sz="600" dirty="0"/>
                  <a:t>××</a:t>
                </a:r>
                <a:endParaRPr kumimoji="1" lang="ja-JP" altLang="en-US" sz="600" dirty="0"/>
              </a:p>
            </p:txBody>
          </p:sp>
          <p:pic>
            <p:nvPicPr>
              <p:cNvPr id="1191" name="図 9"/>
              <p:cNvPicPr>
                <a:picLocks noChangeAspect="1"/>
              </p:cNvPicPr>
              <p:nvPr/>
            </p:nvPicPr>
            <p:blipFill>
              <a:blip r:embed="rId4"/>
              <a:srcRect l="10741" t="2365" r="16121" b="45425"/>
              <a:stretch>
                <a:fillRect/>
              </a:stretch>
            </p:blipFill>
            <p:spPr>
              <a:xfrm>
                <a:off x="5900918" y="2019203"/>
                <a:ext cx="380574" cy="328303"/>
              </a:xfrm>
              <a:prstGeom prst="ellipse">
                <a:avLst/>
              </a:prstGeom>
              <a:ln w="6350" cap="rnd">
                <a:solidFill>
                  <a:schemeClr val="bg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1192" name="テキスト ボックス 14"/>
            <p:cNvSpPr txBox="1"/>
            <p:nvPr/>
          </p:nvSpPr>
          <p:spPr>
            <a:xfrm>
              <a:off x="975012" y="4343051"/>
              <a:ext cx="2419421" cy="56102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kumimoji="1" lang="ja-JP" altLang="en-US" sz="3200" dirty="0">
                  <a:latin typeface="AR丸ゴシック体M"/>
                  <a:ea typeface="AR丸ゴシック体M"/>
                </a:rPr>
                <a:t>飲食店の</a:t>
              </a:r>
              <a:r>
                <a:rPr kumimoji="1" lang="en-US" altLang="ja-JP" sz="3200" dirty="0">
                  <a:latin typeface="AR丸ゴシック体M"/>
                  <a:ea typeface="AR丸ゴシック体M"/>
                </a:rPr>
                <a:t>SNS</a:t>
              </a:r>
              <a:endParaRPr kumimoji="1" lang="ja-JP" altLang="en-US" sz="3200" dirty="0">
                <a:latin typeface="AR丸ゴシック体M"/>
                <a:ea typeface="AR丸ゴシック体M"/>
              </a:endParaRPr>
            </a:p>
          </p:txBody>
        </p:sp>
      </p:grpSp>
      <p:grpSp>
        <p:nvGrpSpPr>
          <p:cNvPr id="1193" name="グループ 626"/>
          <p:cNvGrpSpPr/>
          <p:nvPr/>
        </p:nvGrpSpPr>
        <p:grpSpPr>
          <a:xfrm>
            <a:off x="4421638" y="1317064"/>
            <a:ext cx="4242539" cy="3614505"/>
            <a:chOff x="4421638" y="1317064"/>
            <a:chExt cx="4242539" cy="3614505"/>
          </a:xfrm>
        </p:grpSpPr>
        <p:pic>
          <p:nvPicPr>
            <p:cNvPr id="1194" name="図 10"/>
            <p:cNvPicPr>
              <a:picLocks noChangeAspect="1"/>
            </p:cNvPicPr>
            <p:nvPr/>
          </p:nvPicPr>
          <p:blipFill>
            <a:blip r:embed="rId5"/>
            <a:srcRect l="23859" t="9544" r="22667" b="31996"/>
            <a:stretch>
              <a:fillRect/>
            </a:stretch>
          </p:blipFill>
          <p:spPr>
            <a:xfrm>
              <a:off x="4421638" y="2338393"/>
              <a:ext cx="2965549" cy="18263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95" name="図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28000" y="1317064"/>
              <a:ext cx="2023447" cy="2091419"/>
            </a:xfrm>
            <a:prstGeom prst="rect">
              <a:avLst/>
            </a:prstGeom>
          </p:spPr>
        </p:pic>
        <p:sp>
          <p:nvSpPr>
            <p:cNvPr id="1196" name="テキスト ボックス 15"/>
            <p:cNvSpPr txBox="1"/>
            <p:nvPr/>
          </p:nvSpPr>
          <p:spPr>
            <a:xfrm>
              <a:off x="4953910" y="4370546"/>
              <a:ext cx="3710267" cy="56102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kumimoji="1" lang="ja-JP" altLang="en-US" sz="3200" dirty="0">
                  <a:latin typeface="AR丸ゴシック体M"/>
                  <a:ea typeface="AR丸ゴシック体M"/>
                </a:rPr>
                <a:t>学校と</a:t>
              </a:r>
              <a:r>
                <a:rPr kumimoji="1" lang="en-US" altLang="ja-JP" sz="3200" dirty="0">
                  <a:latin typeface="AR丸ゴシック体M"/>
                  <a:ea typeface="AR丸ゴシック体M"/>
                </a:rPr>
                <a:t>Web</a:t>
              </a:r>
              <a:r>
                <a:rPr kumimoji="1" lang="ja-JP" altLang="en-US" sz="3200" dirty="0">
                  <a:latin typeface="AR丸ゴシック体M"/>
                  <a:ea typeface="AR丸ゴシック体M"/>
                </a:rPr>
                <a:t>サイト</a:t>
              </a:r>
              <a:endParaRPr sz="3200">
                <a:latin typeface="AR丸ゴシック体M"/>
                <a:ea typeface="AR丸ゴシック体M"/>
              </a:endParaRPr>
            </a:p>
          </p:txBody>
        </p:sp>
      </p:grpSp>
      <p:sp>
        <p:nvSpPr>
          <p:cNvPr id="1197" name="爆発: 14 pt 615"/>
          <p:cNvSpPr/>
          <p:nvPr/>
        </p:nvSpPr>
        <p:spPr>
          <a:xfrm>
            <a:off x="304004" y="1682262"/>
            <a:ext cx="3975205" cy="2660789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kumimoji="1" lang="ja-JP" altLang="en-US" sz="2800" b="1" dirty="0">
                <a:latin typeface="AR丸ゴシック体M"/>
                <a:ea typeface="AR丸ゴシック体M"/>
              </a:rPr>
              <a:t>偽物！！</a:t>
            </a:r>
            <a:endParaRPr sz="2800" b="1">
              <a:latin typeface="AR丸ゴシック体M"/>
              <a:ea typeface="AR丸ゴシック体M"/>
            </a:endParaRPr>
          </a:p>
        </p:txBody>
      </p:sp>
      <p:sp>
        <p:nvSpPr>
          <p:cNvPr id="1198" name="爆発: 14 pt 628"/>
          <p:cNvSpPr/>
          <p:nvPr/>
        </p:nvSpPr>
        <p:spPr>
          <a:xfrm>
            <a:off x="4279209" y="1682262"/>
            <a:ext cx="3975205" cy="2660789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kumimoji="1" lang="ja-JP" altLang="en-US" sz="2800" b="1" dirty="0">
                <a:latin typeface="AR丸ゴシック体M"/>
                <a:ea typeface="AR丸ゴシック体M"/>
              </a:rPr>
              <a:t>偽物！！</a:t>
            </a:r>
            <a:endParaRPr sz="2800" b="1">
              <a:latin typeface="AR丸ゴシック体M"/>
              <a:ea typeface="AR丸ゴシック体M"/>
            </a:endParaRPr>
          </a:p>
        </p:txBody>
      </p:sp>
      <p:grpSp>
        <p:nvGrpSpPr>
          <p:cNvPr id="1199" name="グループ 638"/>
          <p:cNvGrpSpPr/>
          <p:nvPr/>
        </p:nvGrpSpPr>
        <p:grpSpPr>
          <a:xfrm>
            <a:off x="421639" y="315615"/>
            <a:ext cx="8452157" cy="4906537"/>
            <a:chOff x="421639" y="315615"/>
            <a:chExt cx="8452157" cy="4906537"/>
          </a:xfrm>
        </p:grpSpPr>
        <p:sp>
          <p:nvSpPr>
            <p:cNvPr id="1200" name="図形 619"/>
            <p:cNvSpPr/>
            <p:nvPr/>
          </p:nvSpPr>
          <p:spPr>
            <a:xfrm>
              <a:off x="421639" y="315615"/>
              <a:ext cx="8452157" cy="4906537"/>
            </a:xfrm>
            <a:prstGeom prst="irregularSeal2">
              <a:avLst/>
            </a:prstGeom>
            <a:solidFill>
              <a:srgbClr val="FFFF00"/>
            </a:solidFill>
            <a:ln w="25400" cap="flat" cmpd="sng" algn="ctr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ja-JP" altLang="en-US"/>
              </a:pPr>
              <a:endParaRPr lang="ja-JP" altLang="en-US" sz="4400">
                <a:solidFill>
                  <a:srgbClr val="FF0000"/>
                </a:solidFill>
                <a:latin typeface="AR P丸ゴシック体E"/>
                <a:ea typeface="AR P丸ゴシック体E"/>
              </a:endParaRPr>
            </a:p>
          </p:txBody>
        </p:sp>
        <p:sp>
          <p:nvSpPr>
            <p:cNvPr id="1201" name="四角形 634"/>
            <p:cNvSpPr/>
            <p:nvPr/>
          </p:nvSpPr>
          <p:spPr>
            <a:xfrm>
              <a:off x="2077472" y="2190320"/>
              <a:ext cx="4882895" cy="1256262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ja-JP" altLang="en-US"/>
              </a:pPr>
              <a:r>
                <a:rPr lang="ja-JP" altLang="en-US" sz="6000">
                  <a:solidFill>
                    <a:srgbClr val="FF0000"/>
                  </a:solidFill>
                  <a:latin typeface="AR Pゴシック体S"/>
                  <a:ea typeface="AR Pゴシック体S"/>
                </a:rPr>
                <a:t>全部うそ！！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005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" grpId="0" animBg="1" autoUpdateAnimBg="0"/>
      <p:bldP spid="119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7" name="図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1818" y="790305"/>
            <a:ext cx="4448347" cy="4448347"/>
          </a:xfrm>
          <a:prstGeom prst="rect">
            <a:avLst/>
          </a:prstGeom>
        </p:spPr>
      </p:pic>
      <p:sp>
        <p:nvSpPr>
          <p:cNvPr id="120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2008" y="326635"/>
            <a:ext cx="4485814" cy="72845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AR P丸ゴシック体E"/>
                <a:ea typeface="AR P丸ゴシック体E"/>
              </a:rPr>
              <a:t>日本中で</a:t>
            </a:r>
            <a:r>
              <a:rPr kumimoji="1" lang="ja-JP" altLang="en-US" sz="3600" dirty="0">
                <a:solidFill>
                  <a:srgbClr val="FF0000"/>
                </a:solidFill>
                <a:latin typeface="AR P丸ゴシック体E"/>
                <a:ea typeface="AR P丸ゴシック体E"/>
              </a:rPr>
              <a:t>批判殺到</a:t>
            </a:r>
            <a:r>
              <a:rPr kumimoji="1" lang="ja-JP" altLang="en-US" sz="3600" dirty="0">
                <a:solidFill>
                  <a:schemeClr val="tx1"/>
                </a:solidFill>
                <a:latin typeface="AR P丸ゴシック体E"/>
                <a:ea typeface="AR P丸ゴシック体E"/>
              </a:rPr>
              <a:t>！</a:t>
            </a:r>
            <a:endParaRPr sz="360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1209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0" y="3991343"/>
            <a:ext cx="669401" cy="669401"/>
          </a:xfrm>
          <a:prstGeom prst="rect">
            <a:avLst/>
          </a:prstGeom>
        </p:spPr>
      </p:pic>
      <p:pic>
        <p:nvPicPr>
          <p:cNvPr id="1210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162" y="1302610"/>
            <a:ext cx="695131" cy="695131"/>
          </a:xfrm>
          <a:prstGeom prst="rect">
            <a:avLst/>
          </a:prstGeom>
        </p:spPr>
      </p:pic>
      <p:pic>
        <p:nvPicPr>
          <p:cNvPr id="1211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513" y="2707805"/>
            <a:ext cx="613348" cy="613348"/>
          </a:xfrm>
          <a:prstGeom prst="rect">
            <a:avLst/>
          </a:prstGeom>
        </p:spPr>
      </p:pic>
      <p:pic>
        <p:nvPicPr>
          <p:cNvPr id="1212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125" y="3746931"/>
            <a:ext cx="613348" cy="613348"/>
          </a:xfrm>
          <a:prstGeom prst="rect">
            <a:avLst/>
          </a:prstGeom>
        </p:spPr>
      </p:pic>
      <p:sp>
        <p:nvSpPr>
          <p:cNvPr id="1213" name="テキスト ボックス 16"/>
          <p:cNvSpPr txBox="1"/>
          <p:nvPr/>
        </p:nvSpPr>
        <p:spPr>
          <a:xfrm>
            <a:off x="5742925" y="3321153"/>
            <a:ext cx="3401075" cy="56102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ja-JP" altLang="en-US" sz="3200" dirty="0">
                <a:latin typeface="AR P丸ゴシック体E"/>
                <a:ea typeface="AR P丸ゴシック体E"/>
              </a:rPr>
              <a:t>中には学内の人も</a:t>
            </a:r>
            <a:endParaRPr sz="3200">
              <a:latin typeface="AR P丸ゴシック体E"/>
              <a:ea typeface="AR P丸ゴシック体E"/>
            </a:endParaRPr>
          </a:p>
        </p:txBody>
      </p:sp>
      <p:pic>
        <p:nvPicPr>
          <p:cNvPr id="1214" name="図 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991" y="3133583"/>
            <a:ext cx="613348" cy="613348"/>
          </a:xfrm>
          <a:prstGeom prst="rect">
            <a:avLst/>
          </a:prstGeom>
        </p:spPr>
      </p:pic>
      <p:sp>
        <p:nvSpPr>
          <p:cNvPr id="1215" name="図形 140"/>
          <p:cNvSpPr/>
          <p:nvPr/>
        </p:nvSpPr>
        <p:spPr>
          <a:xfrm>
            <a:off x="2495125" y="1549579"/>
            <a:ext cx="2592000" cy="885787"/>
          </a:xfrm>
          <a:prstGeom prst="wedgeEllipseCallout">
            <a:avLst>
              <a:gd name="adj1" fmla="val 12574"/>
              <a:gd name="adj2" fmla="val 16932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r>
              <a:rPr lang="ja-JP" altLang="en-US" sz="2000">
                <a:solidFill>
                  <a:schemeClr val="tx1"/>
                </a:solidFill>
                <a:latin typeface="AR P丸ゴシック体E"/>
                <a:ea typeface="AR P丸ゴシック体E"/>
              </a:rPr>
              <a:t>店主がかわいそう！</a:t>
            </a:r>
            <a:endParaRPr lang="ja-JP" altLang="en-US" sz="2000">
              <a:solidFill>
                <a:schemeClr val="tx1"/>
              </a:solidFill>
              <a:latin typeface="AR P丸ゴシック体E"/>
              <a:ea typeface="AR P丸ゴシック体E"/>
            </a:endParaRPr>
          </a:p>
        </p:txBody>
      </p:sp>
      <p:sp>
        <p:nvSpPr>
          <p:cNvPr id="1216" name="図形 141"/>
          <p:cNvSpPr/>
          <p:nvPr/>
        </p:nvSpPr>
        <p:spPr>
          <a:xfrm>
            <a:off x="6339237" y="326635"/>
            <a:ext cx="2592000" cy="885787"/>
          </a:xfrm>
          <a:prstGeom prst="wedgeEllipseCallout">
            <a:avLst>
              <a:gd name="adj1" fmla="val -49671"/>
              <a:gd name="adj2" fmla="val 10359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r>
              <a:rPr lang="ja-JP" altLang="en-US" sz="2000">
                <a:solidFill>
                  <a:schemeClr val="tx1"/>
                </a:solidFill>
                <a:latin typeface="AR P丸ゴシック体E"/>
                <a:ea typeface="AR P丸ゴシック体E"/>
              </a:rPr>
              <a:t>○○大学最低ランクだな！</a:t>
            </a:r>
            <a:endParaRPr lang="ja-JP" altLang="en-US" sz="2000">
              <a:solidFill>
                <a:schemeClr val="tx1"/>
              </a:solidFill>
              <a:latin typeface="AR P丸ゴシック体E"/>
              <a:ea typeface="AR P丸ゴシック体E"/>
            </a:endParaRPr>
          </a:p>
        </p:txBody>
      </p:sp>
      <p:sp>
        <p:nvSpPr>
          <p:cNvPr id="1217" name="図形 143"/>
          <p:cNvSpPr/>
          <p:nvPr/>
        </p:nvSpPr>
        <p:spPr>
          <a:xfrm>
            <a:off x="5732675" y="4053605"/>
            <a:ext cx="3289351" cy="885787"/>
          </a:xfrm>
          <a:prstGeom prst="wedgeEllipseCallout">
            <a:avLst>
              <a:gd name="adj1" fmla="val -64747"/>
              <a:gd name="adj2" fmla="val -67219"/>
            </a:avLst>
          </a:prstGeom>
          <a:solidFill>
            <a:srgbClr val="FFA6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r>
              <a:rPr lang="ja-JP" altLang="en-US" sz="2000">
                <a:solidFill>
                  <a:schemeClr val="tx1"/>
                </a:solidFill>
                <a:latin typeface="AR P丸ゴシック体E"/>
                <a:ea typeface="AR P丸ゴシック体E"/>
              </a:rPr>
              <a:t>○○大学の学生として恥ずかしい！</a:t>
            </a:r>
            <a:endParaRPr lang="ja-JP" altLang="en-US" sz="2000">
              <a:solidFill>
                <a:schemeClr val="tx1"/>
              </a:solidFill>
              <a:latin typeface="AR P丸ゴシック体E"/>
              <a:ea typeface="AR P丸ゴシック体E"/>
            </a:endParaRPr>
          </a:p>
        </p:txBody>
      </p:sp>
      <p:sp>
        <p:nvSpPr>
          <p:cNvPr id="1218" name="図形 144"/>
          <p:cNvSpPr/>
          <p:nvPr/>
        </p:nvSpPr>
        <p:spPr>
          <a:xfrm>
            <a:off x="348417" y="2435366"/>
            <a:ext cx="3369401" cy="885787"/>
          </a:xfrm>
          <a:prstGeom prst="wedgeEllipseCallout">
            <a:avLst>
              <a:gd name="adj1" fmla="val 30578"/>
              <a:gd name="adj2" fmla="val 1503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r>
              <a:rPr lang="ja-JP" altLang="en-US" sz="2000">
                <a:solidFill>
                  <a:schemeClr val="tx1"/>
                </a:solidFill>
                <a:latin typeface="AR P丸ゴシック体E"/>
                <a:ea typeface="AR P丸ゴシック体E"/>
              </a:rPr>
              <a:t>○○大学のやつは出入り禁止にしろ！</a:t>
            </a:r>
            <a:endParaRPr lang="ja-JP" altLang="en-US" sz="2000">
              <a:solidFill>
                <a:schemeClr val="tx1"/>
              </a:solidFill>
              <a:latin typeface="AR P丸ゴシック体E"/>
              <a:ea typeface="AR P丸ゴシック体E"/>
            </a:endParaRPr>
          </a:p>
        </p:txBody>
      </p:sp>
      <p:sp>
        <p:nvSpPr>
          <p:cNvPr id="1219" name="爆発: 14 pt 160"/>
          <p:cNvSpPr/>
          <p:nvPr/>
        </p:nvSpPr>
        <p:spPr>
          <a:xfrm>
            <a:off x="0" y="45165"/>
            <a:ext cx="8761682" cy="3556499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kumimoji="1" lang="ja-JP" altLang="en-US" sz="3200" b="1" dirty="0">
                <a:latin typeface="AR丸ゴシック体M"/>
                <a:ea typeface="AR丸ゴシック体M"/>
              </a:rPr>
              <a:t>嘘にだまされた</a:t>
            </a:r>
            <a:endParaRPr sz="3200" b="1">
              <a:latin typeface="AR丸ゴシック体M"/>
              <a:ea typeface="AR丸ゴシック体M"/>
            </a:endParaRPr>
          </a:p>
          <a:p>
            <a:pPr algn="ctr"/>
            <a:r>
              <a:rPr kumimoji="1" lang="ja-JP" altLang="en-US" sz="3200" b="1" dirty="0">
                <a:latin typeface="AR丸ゴシック体M"/>
                <a:ea typeface="AR丸ゴシック体M"/>
              </a:rPr>
              <a:t>人たちが投稿！</a:t>
            </a:r>
            <a:endParaRPr kumimoji="1" lang="ja-JP" altLang="en-US" sz="3200" b="1" dirty="0">
              <a:latin typeface="AR丸ゴシック体M"/>
              <a:ea typeface="AR丸ゴシック体M"/>
            </a:endParaRPr>
          </a:p>
        </p:txBody>
      </p:sp>
      <p:sp>
        <p:nvSpPr>
          <p:cNvPr id="1220" name="爆発: 14 pt 161"/>
          <p:cNvSpPr/>
          <p:nvPr/>
        </p:nvSpPr>
        <p:spPr>
          <a:xfrm>
            <a:off x="4644306" y="3440257"/>
            <a:ext cx="4377720" cy="1602295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ja-JP" altLang="en-US" sz="2400" b="1">
                <a:latin typeface="AR丸ゴシック体M"/>
                <a:ea typeface="AR丸ゴシック体M"/>
              </a:rPr>
              <a:t>だました人が投稿！</a:t>
            </a:r>
            <a:endParaRPr sz="2400" b="1">
              <a:latin typeface="AR丸ゴシック体M"/>
              <a:ea typeface="AR丸ゴシック体M"/>
            </a:endParaRPr>
          </a:p>
        </p:txBody>
      </p:sp>
    </p:spTree>
    <p:extLst>
      <p:ext uri="{BB962C8B-B14F-4D97-AF65-F5344CB8AC3E}">
        <p14:creationId xmlns:p14="http://schemas.microsoft.com/office/powerpoint/2010/main" val="186751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" dur="10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" dur="1000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" grpId="0" animBg="1" autoUpdateAnimBg="0"/>
      <p:bldP spid="1220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4043" y="348287"/>
            <a:ext cx="7654341" cy="633128"/>
          </a:xfrm>
        </p:spPr>
        <p:txBody>
          <a:bodyPr anchor="t">
            <a:normAutofit fontScale="25000" lnSpcReduction="20000"/>
          </a:bodyPr>
          <a:lstStyle/>
          <a:p>
            <a:pPr marL="0" indent="0">
              <a:buNone/>
            </a:pPr>
            <a:r>
              <a:rPr kumimoji="1" lang="ja-JP" altLang="en-US" sz="14769" dirty="0">
                <a:latin typeface="AR P丸ゴシック体E"/>
                <a:ea typeface="AR P丸ゴシック体E"/>
              </a:rPr>
              <a:t>学校のホームページ</a:t>
            </a:r>
            <a:r>
              <a:rPr kumimoji="1" lang="ja-JP" altLang="en-US" sz="14769" dirty="0">
                <a:latin typeface="AR P丸ゴシック体E"/>
                <a:ea typeface="AR P丸ゴシック体E"/>
              </a:rPr>
              <a:t>にも批判殺到！</a:t>
            </a:r>
            <a:endParaRPr sz="14769">
              <a:latin typeface="AR P丸ゴシック体E"/>
              <a:ea typeface="AR P丸ゴシック体E"/>
            </a:endParaRPr>
          </a:p>
        </p:txBody>
      </p:sp>
      <p:pic>
        <p:nvPicPr>
          <p:cNvPr id="1227" name="図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9526" y="1242944"/>
            <a:ext cx="3140386" cy="3245877"/>
          </a:xfrm>
          <a:prstGeom prst="rect">
            <a:avLst/>
          </a:prstGeom>
        </p:spPr>
      </p:pic>
      <p:pic>
        <p:nvPicPr>
          <p:cNvPr id="1228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797" y="3832346"/>
            <a:ext cx="1146679" cy="1146679"/>
          </a:xfrm>
          <a:prstGeom prst="rect">
            <a:avLst/>
          </a:prstGeom>
        </p:spPr>
      </p:pic>
      <p:cxnSp>
        <p:nvCxnSpPr>
          <p:cNvPr id="1229" name="直線矢印コネクタ 13"/>
          <p:cNvCxnSpPr>
            <a:cxnSpLocks/>
          </p:cNvCxnSpPr>
          <p:nvPr/>
        </p:nvCxnSpPr>
        <p:spPr>
          <a:xfrm flipH="1" flipV="1">
            <a:off x="5945444" y="2442702"/>
            <a:ext cx="1382661" cy="2125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0" name="直線矢印コネクタ 15"/>
          <p:cNvCxnSpPr>
            <a:cxnSpLocks/>
            <a:endCxn id="1227" idx="3"/>
          </p:cNvCxnSpPr>
          <p:nvPr/>
        </p:nvCxnSpPr>
        <p:spPr>
          <a:xfrm flipH="1" flipV="1">
            <a:off x="5945444" y="2865181"/>
            <a:ext cx="1229032" cy="6375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1" name="直線矢印コネクタ 21"/>
          <p:cNvCxnSpPr>
            <a:cxnSpLocks/>
          </p:cNvCxnSpPr>
          <p:nvPr/>
        </p:nvCxnSpPr>
        <p:spPr>
          <a:xfrm flipH="1" flipV="1">
            <a:off x="5794584" y="3456653"/>
            <a:ext cx="466426" cy="5550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2" name="図 619"/>
          <p:cNvPicPr>
            <a:picLocks noChangeAspect="1"/>
          </p:cNvPicPr>
          <p:nvPr/>
        </p:nvPicPr>
        <p:blipFill>
          <a:blip r:embed="rId3"/>
          <a:srcRect l="23859" t="9544" r="22667" b="31996"/>
          <a:stretch>
            <a:fillRect/>
          </a:stretch>
        </p:blipFill>
        <p:spPr>
          <a:xfrm>
            <a:off x="252000" y="2936740"/>
            <a:ext cx="2908554" cy="1791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33" name="直線矢印コネクタ 621"/>
          <p:cNvCxnSpPr>
            <a:cxnSpLocks/>
          </p:cNvCxnSpPr>
          <p:nvPr/>
        </p:nvCxnSpPr>
        <p:spPr>
          <a:xfrm flipH="1">
            <a:off x="5868629" y="1563750"/>
            <a:ext cx="1305847" cy="4795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4" name="図 6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273" y="3342142"/>
            <a:ext cx="1146679" cy="1146679"/>
          </a:xfrm>
          <a:prstGeom prst="rect">
            <a:avLst/>
          </a:prstGeom>
        </p:spPr>
      </p:pic>
      <p:pic>
        <p:nvPicPr>
          <p:cNvPr id="1235" name="図 6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150" y="2081958"/>
            <a:ext cx="1146679" cy="1146679"/>
          </a:xfrm>
          <a:prstGeom prst="rect">
            <a:avLst/>
          </a:prstGeom>
        </p:spPr>
      </p:pic>
      <p:pic>
        <p:nvPicPr>
          <p:cNvPr id="1236" name="図 6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105" y="896587"/>
            <a:ext cx="1146679" cy="1146679"/>
          </a:xfrm>
          <a:prstGeom prst="rect">
            <a:avLst/>
          </a:prstGeom>
        </p:spPr>
      </p:pic>
      <p:sp>
        <p:nvSpPr>
          <p:cNvPr id="1237" name="爆発: 14 pt 146"/>
          <p:cNvSpPr/>
          <p:nvPr/>
        </p:nvSpPr>
        <p:spPr>
          <a:xfrm>
            <a:off x="124623" y="-1973"/>
            <a:ext cx="9019379" cy="4539849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kumimoji="1" lang="ja-JP" altLang="en-US" sz="3200" b="1" dirty="0">
                <a:latin typeface="AR丸ゴシック体M"/>
                <a:ea typeface="AR丸ゴシック体M"/>
              </a:rPr>
              <a:t>大学は実在しないが、嘘のホームページは実在している！</a:t>
            </a:r>
            <a:endParaRPr sz="3200" b="1">
              <a:latin typeface="AR丸ゴシック体M"/>
              <a:ea typeface="AR丸ゴシック体M"/>
            </a:endParaRPr>
          </a:p>
        </p:txBody>
      </p:sp>
    </p:spTree>
    <p:extLst>
      <p:ext uri="{BB962C8B-B14F-4D97-AF65-F5344CB8AC3E}">
        <p14:creationId xmlns:p14="http://schemas.microsoft.com/office/powerpoint/2010/main" val="271813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" dur="1000"/>
                                        <p:tgtEl>
                                          <p:spTgt spid="1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" dur="1000" fill="hold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コンテンツ プレースホルダー 624"/>
          <p:cNvSpPr/>
          <p:nvPr/>
        </p:nvSpPr>
        <p:spPr>
          <a:xfrm>
            <a:off x="475411" y="184969"/>
            <a:ext cx="8275524" cy="74509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8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j-ea"/>
                <a:cs typeface="+mn-cs"/>
              </a:defRPr>
            </a:lvl7pPr>
            <a:lvl8pPr marL="34861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j-ea"/>
                <a:cs typeface="+mn-cs"/>
              </a:defRPr>
            </a:lvl8pPr>
            <a:lvl9pPr marL="39433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ja-JP" altLang="en-US" sz="4400" dirty="0">
                <a:latin typeface="AR P丸ゴシック体E"/>
                <a:ea typeface="AR P丸ゴシック体E"/>
              </a:rPr>
              <a:t>なぜ多くの人がだまされたのか？</a:t>
            </a:r>
            <a:endParaRPr kumimoji="1" lang="en-US" altLang="ja-JP" sz="4400" dirty="0">
              <a:latin typeface="AR P丸ゴシック体E"/>
              <a:ea typeface="AR P丸ゴシック体E"/>
            </a:endParaRPr>
          </a:p>
        </p:txBody>
      </p:sp>
      <p:sp>
        <p:nvSpPr>
          <p:cNvPr id="1244" name="コンテンツ プレースホルダー 631"/>
          <p:cNvSpPr/>
          <p:nvPr/>
        </p:nvSpPr>
        <p:spPr>
          <a:xfrm>
            <a:off x="627812" y="1347750"/>
            <a:ext cx="8275524" cy="745094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8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j-ea"/>
                <a:cs typeface="+mn-cs"/>
              </a:defRPr>
            </a:lvl7pPr>
            <a:lvl8pPr marL="34861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j-ea"/>
                <a:cs typeface="+mn-cs"/>
              </a:defRPr>
            </a:lvl8pPr>
            <a:lvl9pPr marL="39433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ja-JP" altLang="en-US" sz="3200" dirty="0">
                <a:solidFill>
                  <a:schemeClr val="tx1"/>
                </a:solidFill>
                <a:latin typeface="AR P丸ゴシック体E"/>
                <a:ea typeface="AR P丸ゴシック体E"/>
              </a:rPr>
              <a:t>○ドタキャンされた飲食店→実在しない</a:t>
            </a:r>
            <a:endParaRPr kumimoji="1" lang="en-US" altLang="ja-JP" sz="3200" dirty="0">
              <a:solidFill>
                <a:schemeClr val="tx1"/>
              </a:solidFill>
              <a:latin typeface="AR P丸ゴシック体E"/>
              <a:ea typeface="AR P丸ゴシック体E"/>
            </a:endParaRPr>
          </a:p>
        </p:txBody>
      </p:sp>
      <p:sp>
        <p:nvSpPr>
          <p:cNvPr id="1245" name="コンテンツ プレースホルダー 161"/>
          <p:cNvSpPr/>
          <p:nvPr/>
        </p:nvSpPr>
        <p:spPr>
          <a:xfrm>
            <a:off x="627603" y="1995750"/>
            <a:ext cx="6386140" cy="745094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8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j-ea"/>
                <a:cs typeface="+mn-cs"/>
              </a:defRPr>
            </a:lvl7pPr>
            <a:lvl8pPr marL="34861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j-ea"/>
                <a:cs typeface="+mn-cs"/>
              </a:defRPr>
            </a:lvl8pPr>
            <a:lvl9pPr marL="39433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ja-JP" altLang="en-US" sz="3200" dirty="0">
                <a:solidFill>
                  <a:schemeClr val="tx1"/>
                </a:solidFill>
                <a:latin typeface="AR P丸ゴシック体E"/>
                <a:ea typeface="AR P丸ゴシック体E"/>
              </a:rPr>
              <a:t>○ドタキャンした大学→実在しない</a:t>
            </a:r>
            <a:endParaRPr kumimoji="1" lang="en-US" altLang="ja-JP" sz="3200" dirty="0">
              <a:solidFill>
                <a:schemeClr val="tx1"/>
              </a:solidFill>
              <a:latin typeface="AR P丸ゴシック体E"/>
              <a:ea typeface="AR P丸ゴシック体E"/>
            </a:endParaRPr>
          </a:p>
        </p:txBody>
      </p:sp>
      <p:sp>
        <p:nvSpPr>
          <p:cNvPr id="1246" name="コンテンツ プレースホルダー 162"/>
          <p:cNvSpPr/>
          <p:nvPr/>
        </p:nvSpPr>
        <p:spPr>
          <a:xfrm>
            <a:off x="626833" y="4227750"/>
            <a:ext cx="7969359" cy="745094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8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j-ea"/>
                <a:cs typeface="+mn-cs"/>
              </a:defRPr>
            </a:lvl7pPr>
            <a:lvl8pPr marL="34861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j-ea"/>
                <a:cs typeface="+mn-cs"/>
              </a:defRPr>
            </a:lvl8pPr>
            <a:lvl9pPr marL="39433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ja-JP" altLang="en-US" sz="3200" dirty="0">
                <a:solidFill>
                  <a:srgbClr val="FF0000"/>
                </a:solidFill>
                <a:latin typeface="AR P丸ゴシック体E"/>
                <a:ea typeface="AR P丸ゴシック体E"/>
              </a:rPr>
              <a:t>●かなりよくできた嘘のホームページ</a:t>
            </a:r>
            <a:endParaRPr kumimoji="1" lang="en-US" altLang="ja-JP" sz="3200" dirty="0">
              <a:solidFill>
                <a:srgbClr val="FF0000"/>
              </a:solidFill>
              <a:latin typeface="AR P丸ゴシック体E"/>
              <a:ea typeface="AR P丸ゴシック体E"/>
            </a:endParaRPr>
          </a:p>
        </p:txBody>
      </p:sp>
      <p:sp>
        <p:nvSpPr>
          <p:cNvPr id="1247" name="コンテンツ プレースホルダー 163"/>
          <p:cNvSpPr/>
          <p:nvPr/>
        </p:nvSpPr>
        <p:spPr>
          <a:xfrm>
            <a:off x="626685" y="3579750"/>
            <a:ext cx="8274522" cy="745094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8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j-ea"/>
                <a:cs typeface="+mn-cs"/>
              </a:defRPr>
            </a:lvl7pPr>
            <a:lvl8pPr marL="34861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j-ea"/>
                <a:cs typeface="+mn-cs"/>
              </a:defRPr>
            </a:lvl8pPr>
            <a:lvl9pPr marL="39433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ja-JP" altLang="en-US" sz="3200" dirty="0">
                <a:solidFill>
                  <a:srgbClr val="FF0000"/>
                </a:solidFill>
                <a:latin typeface="AR P丸ゴシック体E"/>
                <a:ea typeface="AR P丸ゴシック体E"/>
              </a:rPr>
              <a:t>●偽大学の学生を装って、自ら批判メッセージ</a:t>
            </a:r>
            <a:endParaRPr kumimoji="1" lang="en-US" altLang="ja-JP" sz="3200" dirty="0">
              <a:solidFill>
                <a:srgbClr val="FF0000"/>
              </a:solidFill>
              <a:latin typeface="AR P丸ゴシック体E"/>
              <a:ea typeface="AR P丸ゴシック体E"/>
            </a:endParaRPr>
          </a:p>
        </p:txBody>
      </p:sp>
      <p:sp>
        <p:nvSpPr>
          <p:cNvPr id="1248" name="下矢印 166"/>
          <p:cNvSpPr/>
          <p:nvPr/>
        </p:nvSpPr>
        <p:spPr>
          <a:xfrm>
            <a:off x="2268000" y="2642832"/>
            <a:ext cx="3386880" cy="8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kumimoji="1" lang="ja-JP" altLang="en-US" sz="3200">
                <a:latin typeface="AR P丸ゴシック体E"/>
                <a:ea typeface="AR P丸ゴシック体E"/>
              </a:rPr>
              <a:t>でも・・・</a:t>
            </a:r>
            <a:endParaRPr kumimoji="1" lang="ja-JP" altLang="en-US" sz="3200">
              <a:latin typeface="AR P丸ゴシック体E"/>
              <a:ea typeface="AR P丸ゴシック体E"/>
            </a:endParaRPr>
          </a:p>
        </p:txBody>
      </p:sp>
      <p:sp>
        <p:nvSpPr>
          <p:cNvPr id="1249" name="図形 148"/>
          <p:cNvSpPr/>
          <p:nvPr/>
        </p:nvSpPr>
        <p:spPr>
          <a:xfrm>
            <a:off x="6734129" y="2211750"/>
            <a:ext cx="2169207" cy="1282872"/>
          </a:xfrm>
          <a:prstGeom prst="wedgeRoundRectCallout">
            <a:avLst>
              <a:gd name="adj1" fmla="val -94711"/>
              <a:gd name="adj2" fmla="val 58425"/>
              <a:gd name="adj3" fmla="val 16667"/>
            </a:avLst>
          </a:prstGeom>
          <a:solidFill>
            <a:srgbClr val="FFA6A6"/>
          </a:solidFill>
          <a:ln w="25400" cap="flat" cmpd="sng" algn="ctr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>
              <a:defRPr lang="ja-JP" altLang="en-US"/>
            </a:pPr>
            <a:r>
              <a:rPr lang="ja-JP" altLang="en-US" sz="2400" b="0">
                <a:solidFill>
                  <a:schemeClr val="tx1"/>
                </a:solidFill>
                <a:latin typeface="AR P丸ゴシック体E"/>
                <a:ea typeface="AR P丸ゴシック体E"/>
              </a:rPr>
              <a:t>本物っぽい嘘の情報を信じてしまった！</a:t>
            </a:r>
            <a:endParaRPr lang="ja-JP" altLang="en-US" sz="2400" b="0">
              <a:solidFill>
                <a:schemeClr val="tx1"/>
              </a:solidFill>
              <a:latin typeface="AR P丸ゴシック体E"/>
              <a:ea typeface="AR P丸ゴシック体E"/>
            </a:endParaRPr>
          </a:p>
        </p:txBody>
      </p:sp>
    </p:spTree>
    <p:extLst>
      <p:ext uri="{BB962C8B-B14F-4D97-AF65-F5344CB8AC3E}">
        <p14:creationId xmlns:p14="http://schemas.microsoft.com/office/powerpoint/2010/main" val="268924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" dur="50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4" grpId="0" animBg="1" autoUpdateAnimBg="0"/>
      <p:bldP spid="1245" grpId="0" animBg="1" autoUpdateAnimBg="0"/>
      <p:bldP spid="1248" grpId="0" animBg="1" autoUpdateAnimBg="0"/>
      <p:bldP spid="1247" grpId="0" animBg="1" autoUpdateAnimBg="0"/>
      <p:bldP spid="1246" grpId="0" animBg="1" autoUpdateAnimBg="0"/>
      <p:bldP spid="1249" grpId="0" animBg="1" autoUpdateAnimBg="0"/>
    </p:bldLst>
  </p:timing>
</p:sld>
</file>

<file path=ppt/theme/theme1.xml><?xml version="1.0" encoding="utf-8"?>
<a:theme xmlns:a="http://schemas.openxmlformats.org/drawingml/2006/main" name="標準">
  <a:themeElements>
    <a:clrScheme name="Fo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cu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ocu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cu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ocu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cu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ocu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otalTime>42</TotalTime>
  <Words>1784</Words>
  <Application>JUST Focus</Application>
  <Paragraphs>396</Paragraph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57" baseType="lpstr">
      <vt:lpstr>AR Pゴシック体S</vt:lpstr>
      <vt:lpstr>AR P丸ゴシック体E</vt:lpstr>
      <vt:lpstr>AR丸ゴシック体E</vt:lpstr>
      <vt:lpstr>AR丸ゴシック体M</vt:lpstr>
      <vt:lpstr>HG丸ｺﾞｼｯｸM-PRO</vt:lpstr>
      <vt:lpstr>ＭＳ Ｐゴシック</vt:lpstr>
      <vt:lpstr>ＭＳ Ｐゴシック</vt:lpstr>
      <vt:lpstr>Yu Gothic</vt:lpstr>
      <vt:lpstr>Arial</vt:lpstr>
      <vt:lpstr>Calibri</vt:lpstr>
      <vt:lpstr>Mangal</vt:lpstr>
      <vt:lpstr>標準</vt:lpstr>
      <vt:lpstr>ネット問題</vt:lpstr>
      <vt:lpstr>PowerPoint プレゼンテーション</vt:lpstr>
      <vt:lpstr>PowerPoint プレゼンテーション</vt:lpstr>
      <vt:lpstr>PowerPoint プレゼンテーション</vt:lpstr>
      <vt:lpstr>ＳＮＳは誰もが情報を発信できる</vt:lpstr>
      <vt:lpstr>ある飲食店がドタキャンされたと投稿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POINTS</vt:lpstr>
      <vt:lpstr>実際の偽サイト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ＳＮＳのこわさ①</vt:lpstr>
      <vt:lpstr>ＳＮＳのこわさ②</vt:lpstr>
      <vt:lpstr>POINTS</vt:lpstr>
      <vt:lpstr>POINTS</vt:lpstr>
      <vt:lpstr>ＳＮＳの怖さ③</vt:lpstr>
      <vt:lpstr>POINTS</vt:lpstr>
      <vt:lpstr>POINTS</vt:lpstr>
      <vt:lpstr>PowerPoint プレゼンテーション</vt:lpstr>
      <vt:lpstr>PowerPoint プレゼンテーション</vt:lpstr>
      <vt:lpstr>ネットトラブルは 　 学校だけじゃない‥</vt:lpstr>
      <vt:lpstr>コーンポタージュ事件</vt:lpstr>
      <vt:lpstr>コーンポタージュ事件</vt:lpstr>
      <vt:lpstr>PowerPoint プレゼンテーション</vt:lpstr>
      <vt:lpstr>PowerPoint プレゼンテーション</vt:lpstr>
      <vt:lpstr>自分の身にも同じことが！？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4.0.3</AppVersion>
  <PresentationFormat>ユーザー設定</PresentationFormat>
  <Slides>13</Slides>
  <Notes>13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ネット問題</dc:title>
  <dc:creator>374211</dc:creator>
  <cp:lastModifiedBy>381598</cp:lastModifiedBy>
  <dcterms:created xsi:type="dcterms:W3CDTF">2018-06-12T11:37:22Z</dcterms:created>
  <dcterms:modified xsi:type="dcterms:W3CDTF">2019-03-14T08:35:27Z</dcterms:modified>
  <cp:revision>125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