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Relationships xmlns="http://schemas.openxmlformats.org/package/2006/relationships"><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
  </p:notesMasterIdLst>
  <p:sldIdLst>
    <p:sldId id="396" r:id="rId4"/>
    <p:sldId id="374" r:id="rId5"/>
    <p:sldId id="291" r:id="rId6"/>
    <p:sldId id="373" r:id="rId7"/>
    <p:sldId id="375" r:id="rId8"/>
    <p:sldId id="287" r:id="rId9"/>
    <p:sldId id="393" r:id="rId10"/>
    <p:sldId id="422" r:id="rId11"/>
    <p:sldId id="372" r:id="rId12"/>
    <p:sldId id="288" r:id="rId13"/>
    <p:sldId id="399" r:id="rId14"/>
    <p:sldId id="400" r:id="rId15"/>
    <p:sldId id="401" r:id="rId16"/>
    <p:sldId id="403" r:id="rId17"/>
    <p:sldId id="406" r:id="rId18"/>
    <p:sldId id="398" r:id="rId19"/>
    <p:sldId id="290" r:id="rId20"/>
    <p:sldId id="408" r:id="rId21"/>
    <p:sldId id="394" r:id="rId22"/>
    <p:sldId id="410" r:id="rId23"/>
    <p:sldId id="409" r:id="rId24"/>
    <p:sldId id="411" r:id="rId25"/>
    <p:sldId id="423" r:id="rId26"/>
    <p:sldId id="417" r:id="rId27"/>
    <p:sldId id="414" r:id="rId28"/>
    <p:sldId id="416" r:id="rId29"/>
    <p:sldId id="420" r:id="rId30"/>
    <p:sldId id="366" r:id="rId31"/>
    <p:sldId id="421" r:id="rId32"/>
  </p:sldIdLst>
  <p:sldSz cx="9144000" cy="5143500" type="screen16x9"/>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51"/>
    <p:restoredTop sz="63736"/>
  </p:normalViewPr>
  <p:slideViewPr>
    <p:cSldViewPr snapToGrid="0">
      <p:cViewPr>
        <p:scale>
          <a:sx n="40" d="100"/>
          <a:sy n="40" d="100"/>
        </p:scale>
        <p:origin x="-2478" y="-570"/>
      </p:cViewPr>
      <p:guideLst/>
    </p:cSldViewPr>
  </p:slideViewPr>
  <p:notesTextViewPr>
    <p:cViewPr>
      <p:scale>
        <a:sx n="1" d="1"/>
        <a:sy n="1" d="1"/>
      </p:scale>
      <p:origin x="0" y="0"/>
    </p:cViewPr>
  </p:notesTextViewPr>
  <p:notesViewPr>
    <p:cSldViewPr>
      <p:cViewPr varScale="1">
        <p:scale>
          <a:sx n="63" d="100"/>
          <a:sy n="63" d="100"/>
        </p:scale>
        <p:origin x="-2688" y="-96"/>
      </p:cViewPr>
      <p:guideLst>
        <p:guide orient="horz" pos="2880"/>
        <p:guide pos="2160"/>
      </p:guideLst>
    </p:cSldViewPr>
  </p:notesViewPr>
  <p:gridSpacing cx="72008" cy="72008"/>
</p:viewPr>
</file>

<file path=ppt/_rels/presentation.xml.rels><?xml version="1.0" encoding="UTF-8"?><Relationships xmlns="http://schemas.openxmlformats.org/package/2006/relationships"><Relationship Id="rId1" Type="http://schemas.openxmlformats.org/officeDocument/2006/relationships/theme" Target="theme/theme1.xml" /><Relationship Id="rId2" Type="http://schemas.openxmlformats.org/officeDocument/2006/relationships/slideMaster" Target="slideMasters/slideMaster1.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presProps" Target="presProps.xml" /><Relationship Id="rId34" Type="http://schemas.openxmlformats.org/officeDocument/2006/relationships/viewProps" Target="viewProps.xml" /><Relationship Id="rId35" Type="http://schemas.openxmlformats.org/officeDocument/2006/relationships/tableStyles" Target="tableStyles.xml" /></Relationships>
</file>

<file path=ppt/notesMasters/_rels/notesMaster1.xml.rels><?xml version="1.0" encoding="UTF-8"?><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8BE059-C0F5-40C1-9280-B9B58B65B988}" type="datetimeFigureOut">
              <a:rPr kumimoji="1" lang="ja-JP" altLang="en-US" smtClean="0"/>
              <a:t>2020/1/22</a:t>
            </a:fld>
            <a:endParaRPr kumimoji="1" lang="ja-JP" altLang="en-US"/>
          </a:p>
        </p:txBody>
      </p:sp>
      <p:sp>
        <p:nvSpPr>
          <p:cNvPr id="1102"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1103"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04"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7152B4-BACC-4847-84FC-1B7B7D650D52}" type="slidenum">
              <a:rPr kumimoji="1" lang="ja-JP" altLang="en-US" smtClean="0"/>
              <a:t>‹#›</a:t>
            </a:fld>
            <a:endParaRPr kumimoji="1" lang="ja-JP" altLang="en-US"/>
          </a:p>
        </p:txBody>
      </p:sp>
    </p:spTree>
    <p:extLst>
      <p:ext uri="{BB962C8B-B14F-4D97-AF65-F5344CB8AC3E}">
        <p14:creationId xmlns:p14="http://schemas.microsoft.com/office/powerpoint/2010/main" val="3920462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xml version="1.0" encoding="UTF-8"?><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xml version="1.0" encoding="UTF-8"?><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xml version="1.0" encoding="UTF-8"?><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xml version="1.0" encoding="UTF-8"?><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xml version="1.0" encoding="UTF-8"?><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xml version="1.0" encoding="UTF-8"?><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xml version="1.0" encoding="UTF-8"?><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xml version="1.0" encoding="UTF-8"?><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xml version="1.0" encoding="UTF-8"?><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xml version="1.0" encoding="UTF-8"?><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xml version="1.0" encoding="UTF-8"?><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xml version="1.0" encoding="UTF-8"?><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xml version="1.0" encoding="UTF-8"?><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xml version="1.0" encoding="UTF-8"?><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xml version="1.0" encoding="UTF-8"?><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xml version="1.0" encoding="UTF-8"?><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xml version="1.0" encoding="UTF-8"?><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xml version="1.0" encoding="UTF-8"?><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xml version="1.0" encoding="UTF-8"?><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xml version="1.0" encoding="UTF-8"?><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xml version="1.0" encoding="UTF-8"?><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xml version="1.0" encoding="UTF-8"?><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xml version="1.0" encoding="UTF-8"?><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xml version="1.0" encoding="UTF-8"?><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xml version="1.0" encoding="UTF-8"?><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xml version="1.0" encoding="UTF-8"?><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xml version="1.0" encoding="UTF-8"?><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xml version="1.0" encoding="UTF-8"?><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11" name="四角形 25"/>
          <p:cNvSpPr>
            <a:spLocks noGrp="1" noRot="1" noChangeAspect="1"/>
          </p:cNvSpPr>
          <p:nvPr>
            <p:ph type="sldImg" idx="2"/>
          </p:nvPr>
        </p:nvSpPr>
        <p:spPr>
          <a:prstGeom prst="rect">
            <a:avLst/>
          </a:prstGeom>
        </p:spPr>
        <p:txBody>
          <a:bodyPr/>
          <a:lstStyle/>
          <a:p>
            <a:endParaRPr kumimoji="1" lang="ja-JP" altLang="en-US"/>
          </a:p>
        </p:txBody>
      </p:sp>
      <p:sp>
        <p:nvSpPr>
          <p:cNvPr id="1112" name="四角形 26"/>
          <p:cNvSpPr>
            <a:spLocks noGrp="1"/>
          </p:cNvSpPr>
          <p:nvPr>
            <p:ph type="body" sz="quarter" idx="3"/>
          </p:nvPr>
        </p:nvSpPr>
        <p:spPr>
          <a:prstGeom prst="rect">
            <a:avLst/>
          </a:prstGeom>
        </p:spPr>
        <p:txBody>
          <a:bodyPr/>
          <a:lstStyle/>
          <a:p>
            <a:endParaRPr kumimoji="1" lang="ja-JP" altLang="en-US"/>
          </a:p>
          <a:p>
            <a:r>
              <a:rPr kumimoji="1" lang="ja-JP" altLang="en-US"/>
              <a:t>（今日、学習するめあてや内容を説明する）</a:t>
            </a:r>
          </a:p>
          <a:p>
            <a:endParaRPr kumimoji="1" lang="ja-JP" altLang="en-US"/>
          </a:p>
        </p:txBody>
      </p:sp>
      <p:sp>
        <p:nvSpPr>
          <p:cNvPr id="1113" name="四角形 27"/>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FD32B43D-CDA7-5944-9E63-004B885F55C2}" type="slidenum">
              <a:rPr kumimoji="1" lang="ja-JP" altLang="en-US" smtClean="0"/>
              <a:t>1</a:t>
            </a:fld>
            <a:endParaRPr kumimoji="1" lang="ja-JP" altLang="en-US"/>
          </a:p>
        </p:txBody>
      </p:sp>
    </p:spTree>
    <p:extLst>
      <p:ext uri="{BB962C8B-B14F-4D97-AF65-F5344CB8AC3E}">
        <p14:creationId xmlns:p14="http://schemas.microsoft.com/office/powerpoint/2010/main" val="3218094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199" name="Google Shape;17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JP" altLang="en-US"/>
              <a:t>被害の傾向としては、不正アクセス等やウイルスによる被害の相談より、詐欺・悪質商法の被害への相談が大多数を占めています。</a:t>
            </a:r>
          </a:p>
        </p:txBody>
      </p:sp>
      <p:sp>
        <p:nvSpPr>
          <p:cNvPr id="1200" name="Google Shape;18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3838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211" name="Google Shape;18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JP" altLang="en-US" dirty="0"/>
              <a:t>ここで、スマホを狙った犯罪の事例を見てみましょう。</a:t>
            </a:r>
            <a:endParaRPr lang="ja-JP" altLang="en-US" dirty="0"/>
          </a:p>
          <a:p>
            <a:pPr marL="0" lvl="0" indent="0" algn="l" rtl="0">
              <a:lnSpc>
                <a:spcPct val="100000"/>
              </a:lnSpc>
              <a:spcBef>
                <a:spcPts val="0"/>
              </a:spcBef>
              <a:spcAft>
                <a:spcPts val="0"/>
              </a:spcAft>
              <a:buSzPts val="1100"/>
              <a:buNone/>
            </a:pPr>
            <a:endParaRPr lang="ja-JP" altLang="en-US" dirty="0"/>
          </a:p>
          <a:p>
            <a:pPr marL="0" lvl="0" indent="0" algn="l" rtl="0">
              <a:lnSpc>
                <a:spcPct val="100000"/>
              </a:lnSpc>
              <a:spcBef>
                <a:spcPts val="0"/>
              </a:spcBef>
              <a:spcAft>
                <a:spcPts val="0"/>
              </a:spcAft>
              <a:buSzPts val="1100"/>
              <a:buNone/>
            </a:pPr>
            <a:r>
              <a:rPr lang="ja-JP" altLang="en-US" dirty="0"/>
              <a:t>スマホで気になるニュースや記事を見たり、アプリをダウンロードしたりすることは、みなさんもしたことがあると思います。</a:t>
            </a:r>
            <a:endParaRPr dirty="0"/>
          </a:p>
        </p:txBody>
      </p:sp>
      <p:sp>
        <p:nvSpPr>
          <p:cNvPr id="1212" name="Google Shape;18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5151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225" name="Google Shape;18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JP" altLang="en-US" dirty="0"/>
              <a:t>その時に警告を表すメッセージが出てきたという経験はありませんか？</a:t>
            </a:r>
            <a:endParaRPr dirty="0"/>
          </a:p>
          <a:p>
            <a:pPr marL="0" lvl="0" indent="0" algn="l" rtl="0">
              <a:lnSpc>
                <a:spcPct val="100000"/>
              </a:lnSpc>
              <a:spcBef>
                <a:spcPts val="0"/>
              </a:spcBef>
              <a:spcAft>
                <a:spcPts val="0"/>
              </a:spcAft>
              <a:buSzPts val="1100"/>
              <a:buNone/>
            </a:pPr>
            <a:endParaRPr lang="ja-JP" altLang="en-US" dirty="0"/>
          </a:p>
          <a:p>
            <a:pPr marL="0" lvl="0" indent="0" algn="l" rtl="0">
              <a:lnSpc>
                <a:spcPct val="100000"/>
              </a:lnSpc>
              <a:spcBef>
                <a:spcPts val="0"/>
              </a:spcBef>
              <a:spcAft>
                <a:spcPts val="0"/>
              </a:spcAft>
              <a:buSzPts val="1100"/>
              <a:buNone/>
            </a:pPr>
            <a:r>
              <a:rPr lang="ja-JP" altLang="en-US" dirty="0"/>
              <a:t>「ウイルスに感染しました。」「セキュリティーシステムが破損しています。」「ウイルスが（　）個検出されました。」「バッテリーが損傷しています。」「このサイトのセキュリティー証明書には問題があります。」など、ユーザー（スマホを使っている人）の不安をあおる表現が使われています。</a:t>
            </a:r>
          </a:p>
          <a:p>
            <a:pPr marL="0" lvl="0" indent="0" algn="l" rtl="0">
              <a:lnSpc>
                <a:spcPct val="100000"/>
              </a:lnSpc>
              <a:spcBef>
                <a:spcPts val="0"/>
              </a:spcBef>
              <a:spcAft>
                <a:spcPts val="0"/>
              </a:spcAft>
              <a:buSzPts val="1100"/>
              <a:buNone/>
            </a:pPr>
            <a:endParaRPr lang="ja-JP" altLang="en-US" dirty="0"/>
          </a:p>
        </p:txBody>
      </p:sp>
      <p:sp>
        <p:nvSpPr>
          <p:cNvPr id="1226" name="Google Shape;18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5956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234" name="Google Shape;18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JP" altLang="en-US" dirty="0"/>
              <a:t>さらに、これらのメッセージに続いて、ウイルス除去アプリのインストールに誘導するメッセージも出てきます。</a:t>
            </a:r>
          </a:p>
          <a:p>
            <a:pPr marL="0" lvl="0" indent="0" algn="l" rtl="0">
              <a:lnSpc>
                <a:spcPct val="100000"/>
              </a:lnSpc>
              <a:spcBef>
                <a:spcPts val="0"/>
              </a:spcBef>
              <a:spcAft>
                <a:spcPts val="0"/>
              </a:spcAft>
              <a:buSzPts val="1100"/>
              <a:buNone/>
            </a:pPr>
            <a:endParaRPr lang="ja-JP" altLang="en-US" dirty="0"/>
          </a:p>
        </p:txBody>
      </p:sp>
      <p:sp>
        <p:nvSpPr>
          <p:cNvPr id="1235" name="Google Shape;18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1497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249" name="Google Shape;18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JP" altLang="en-US" dirty="0"/>
              <a:t>○○分以内にボタンをタップして、ウイルス除去ソフトをインストールすることを指示したり、カウントダウンが始まったりするので、ユーザーは慌ててしまい、冷静に考えることができなくなってしまいます。</a:t>
            </a:r>
          </a:p>
        </p:txBody>
      </p:sp>
      <p:sp>
        <p:nvSpPr>
          <p:cNvPr id="1250" name="Google Shape;18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82464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261" name="Google Shape;18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JP" altLang="en-US" dirty="0"/>
              <a:t>ボタンをタップし、指示されたアプリをインストールすると、名前、住所、電話番号、メールアドレス、さらにクレジット番号の登録を要求してくることもあります。</a:t>
            </a:r>
            <a:endParaRPr dirty="0"/>
          </a:p>
        </p:txBody>
      </p:sp>
      <p:sp>
        <p:nvSpPr>
          <p:cNvPr id="1262" name="Google Shape;18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3875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295" name="Google Shape;18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JP" altLang="en-US" dirty="0"/>
              <a:t>これまでの流れを落ち着いて客観的にみてみると、警告メッセージが偽物であることが分かると思います。</a:t>
            </a:r>
            <a:endParaRPr dirty="0"/>
          </a:p>
          <a:p>
            <a:pPr marL="0" lvl="0" indent="0" algn="l" rtl="0">
              <a:lnSpc>
                <a:spcPct val="100000"/>
              </a:lnSpc>
              <a:spcBef>
                <a:spcPts val="0"/>
              </a:spcBef>
              <a:spcAft>
                <a:spcPts val="0"/>
              </a:spcAft>
              <a:buSzPts val="1100"/>
              <a:buNone/>
            </a:pPr>
            <a:r>
              <a:rPr lang="ja-JP" altLang="en-US" dirty="0"/>
              <a:t>しかし、先ほど伝えたとおり、自分のスマホに不安をあおるメッセージが入ってくると、慌てて対処してしまいたくなり、そこで指示されたアプリをインストールしたくなるのかもしれません。</a:t>
            </a:r>
          </a:p>
          <a:p>
            <a:pPr marL="0" lvl="0" indent="0" algn="l" rtl="0">
              <a:lnSpc>
                <a:spcPct val="100000"/>
              </a:lnSpc>
              <a:spcBef>
                <a:spcPts val="0"/>
              </a:spcBef>
              <a:spcAft>
                <a:spcPts val="0"/>
              </a:spcAft>
              <a:buSzPts val="1100"/>
              <a:buNone/>
            </a:pPr>
            <a:r>
              <a:rPr lang="ja-JP" altLang="en-US" dirty="0"/>
              <a:t>これらの偽物の警告は『フェイクアラート』と言われ、実際には、警告ではなく「広告」なのです。</a:t>
            </a:r>
          </a:p>
          <a:p>
            <a:pPr marL="0" lvl="0" indent="0" algn="l" rtl="0">
              <a:lnSpc>
                <a:spcPct val="100000"/>
              </a:lnSpc>
              <a:spcBef>
                <a:spcPts val="0"/>
              </a:spcBef>
              <a:spcAft>
                <a:spcPts val="0"/>
              </a:spcAft>
              <a:buSzPts val="1100"/>
              <a:buNone/>
            </a:pPr>
            <a:r>
              <a:rPr lang="ja-JP" altLang="en-US" dirty="0"/>
              <a:t>今回の事例は、ウイルスが検知された訳でも、ハッキングされた訳でもなく、広告として表示されたメッセージにつられてしまったことになります。</a:t>
            </a:r>
          </a:p>
        </p:txBody>
      </p:sp>
      <p:sp>
        <p:nvSpPr>
          <p:cNvPr id="1296" name="Google Shape;18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5299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305" name="Google Shape;21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a:t>偽物の警告やサイトにつられ、不正アプリをダウンロードしてしまうことで、個人情報が流出してしまい、その個人情報はさらに他の詐欺集団に売却されて、身分証偽造の材料にされたり、新たな詐欺のターゲットにされたりしてしまいます。</a:t>
            </a:r>
          </a:p>
        </p:txBody>
      </p:sp>
      <p:sp>
        <p:nvSpPr>
          <p:cNvPr id="1306" name="Google Shape;21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1808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315" name="Google Shape;21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a:t>このような被害にあわないようにするための対策です。</a:t>
            </a:r>
            <a:endParaRPr lang="ja-JP" altLang="en-US" dirty="0"/>
          </a:p>
          <a:p>
            <a:pPr marL="0" lvl="0" indent="0" algn="l" rtl="0">
              <a:spcBef>
                <a:spcPts val="0"/>
              </a:spcBef>
              <a:spcAft>
                <a:spcPts val="0"/>
              </a:spcAft>
              <a:buNone/>
            </a:pPr>
            <a:r>
              <a:rPr lang="ja-JP" altLang="en-US" dirty="0"/>
              <a:t>【</a:t>
            </a:r>
            <a:r>
              <a:rPr lang="ja-JP" altLang="en-US" dirty="0" smtClean="0"/>
              <a:t>読む】</a:t>
            </a:r>
            <a:endParaRPr lang="en-US" altLang="ja-JP" dirty="0" smtClean="0"/>
          </a:p>
          <a:p>
            <a:pPr marL="0" lvl="0" indent="0" algn="l" rtl="0">
              <a:spcBef>
                <a:spcPts val="0"/>
              </a:spcBef>
              <a:spcAft>
                <a:spcPts val="0"/>
              </a:spcAft>
              <a:buNone/>
            </a:pPr>
            <a:endParaRPr lang="ja-JP" altLang="en-US" dirty="0"/>
          </a:p>
        </p:txBody>
      </p:sp>
      <p:sp>
        <p:nvSpPr>
          <p:cNvPr id="1316" name="Google Shape;21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0067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24" name="四角形 355"/>
          <p:cNvSpPr>
            <a:spLocks noGrp="1" noRot="1" noChangeAspect="1"/>
          </p:cNvSpPr>
          <p:nvPr>
            <p:ph type="sldImg" idx="2"/>
          </p:nvPr>
        </p:nvSpPr>
        <p:spPr>
          <a:prstGeom prst="rect">
            <a:avLst/>
          </a:prstGeom>
        </p:spPr>
        <p:txBody>
          <a:bodyPr/>
          <a:lstStyle/>
          <a:p>
            <a:endParaRPr kumimoji="1" lang="ja-JP" altLang="en-US"/>
          </a:p>
        </p:txBody>
      </p:sp>
      <p:sp>
        <p:nvSpPr>
          <p:cNvPr id="1325" name="四角形 356"/>
          <p:cNvSpPr>
            <a:spLocks noGrp="1"/>
          </p:cNvSpPr>
          <p:nvPr>
            <p:ph type="body" sz="quarter" idx="3"/>
          </p:nvPr>
        </p:nvSpPr>
        <p:spPr>
          <a:prstGeom prst="rect">
            <a:avLst/>
          </a:prstGeom>
        </p:spPr>
        <p:txBody>
          <a:bodyPr/>
          <a:lstStyle/>
          <a:p>
            <a:r>
              <a:rPr kumimoji="1" lang="ja-JP" altLang="en-US"/>
              <a:t>特別な技術を持った人は、主に企業や公の機関に不正アクセスをしたり、ウイルスを送りつけたりします。</a:t>
            </a:r>
          </a:p>
          <a:p>
            <a:r>
              <a:rPr kumimoji="1" lang="ja-JP" altLang="en-US"/>
              <a:t>高度な知識も必要で、だれにでもできることではありません。</a:t>
            </a:r>
            <a:endParaRPr kumimoji="1" lang="ja-JP" altLang="en-US"/>
          </a:p>
          <a:p>
            <a:endParaRPr kumimoji="1" lang="ja-JP" altLang="en-US"/>
          </a:p>
          <a:p>
            <a:r>
              <a:rPr kumimoji="1" lang="ja-JP" altLang="en-US"/>
              <a:t>それに対して、個人を狙う詐欺や悪質商法は、Ｗｅｂページが作れるとか、メールが送れるといったような技術で簡単にできてしまいます。</a:t>
            </a:r>
            <a:endParaRPr kumimoji="1" lang="ja-JP" altLang="en-US"/>
          </a:p>
        </p:txBody>
      </p:sp>
      <p:sp>
        <p:nvSpPr>
          <p:cNvPr id="1326" name="四角形 357"/>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F57152B4-BACC-4847-84FC-1B7B7D650D52}" type="slidenum">
              <a:rPr kumimoji="1" lang="ja-JP" altLang="en-US" smtClean="0"/>
              <a:t>18</a:t>
            </a:fld>
            <a:endParaRPr kumimoji="1" lang="ja-JP" altLang="en-US"/>
          </a:p>
        </p:txBody>
      </p:sp>
    </p:spTree>
    <p:extLst>
      <p:ext uri="{BB962C8B-B14F-4D97-AF65-F5344CB8AC3E}">
        <p14:creationId xmlns:p14="http://schemas.microsoft.com/office/powerpoint/2010/main" val="4138833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19" name="四角形 128"/>
          <p:cNvSpPr>
            <a:spLocks noGrp="1" noRot="1" noChangeAspect="1"/>
          </p:cNvSpPr>
          <p:nvPr>
            <p:ph type="sldImg" idx="2"/>
          </p:nvPr>
        </p:nvSpPr>
        <p:spPr>
          <a:prstGeom prst="rect">
            <a:avLst/>
          </a:prstGeom>
        </p:spPr>
        <p:txBody>
          <a:bodyPr/>
          <a:lstStyle/>
          <a:p>
            <a:endParaRPr kumimoji="1" lang="ja-JP" altLang="en-US"/>
          </a:p>
        </p:txBody>
      </p:sp>
      <p:sp>
        <p:nvSpPr>
          <p:cNvPr id="1120" name="四角形 129"/>
          <p:cNvSpPr>
            <a:spLocks noGrp="1"/>
          </p:cNvSpPr>
          <p:nvPr>
            <p:ph type="body" sz="quarter" idx="3"/>
          </p:nvPr>
        </p:nvSpPr>
        <p:spPr>
          <a:prstGeom prst="rect">
            <a:avLst/>
          </a:prstGeom>
        </p:spPr>
        <p:txBody>
          <a:bodyPr/>
          <a:lstStyle/>
          <a:p>
            <a:r>
              <a:rPr kumimoji="1" lang="ja-JP" altLang="en-US"/>
              <a:t>スマートフォン（スマホ）は、携帯電話の技術の進歩と共に様々な機能が加えられてきた物です。</a:t>
            </a:r>
          </a:p>
          <a:p>
            <a:r>
              <a:rPr kumimoji="1" lang="ja-JP" altLang="en-US"/>
              <a:t>インターネットへの接続など、自宅のパソコンで使っていた機能が無線で使用できるようになり、今では、パソコンに電話の機能がついた物として扱われています。</a:t>
            </a:r>
          </a:p>
          <a:p>
            <a:r>
              <a:rPr kumimoji="1" lang="ja-JP" altLang="en-US"/>
              <a:t>電話として使用されることよりも、ＳＮＳや音楽等の試聴、ゲーム、買い物など、様々な機能をアプリによって利用できるとても便利なツールです。</a:t>
            </a:r>
          </a:p>
        </p:txBody>
      </p:sp>
      <p:sp>
        <p:nvSpPr>
          <p:cNvPr id="1121" name="四角形 130"/>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F57152B4-BACC-4847-84FC-1B7B7D650D52}" type="slidenum">
              <a:rPr kumimoji="1" lang="ja-JP" altLang="en-US" smtClean="0"/>
              <a:t>2</a:t>
            </a:fld>
            <a:endParaRPr kumimoji="1" lang="ja-JP" altLang="en-US"/>
          </a:p>
        </p:txBody>
      </p:sp>
    </p:spTree>
    <p:extLst>
      <p:ext uri="{BB962C8B-B14F-4D97-AF65-F5344CB8AC3E}">
        <p14:creationId xmlns:p14="http://schemas.microsoft.com/office/powerpoint/2010/main" val="4113090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333" name="Google Shape;18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JP" altLang="en-US" dirty="0"/>
              <a:t>次の事例は、ＳＭＳを使った詐欺です。</a:t>
            </a:r>
          </a:p>
          <a:p>
            <a:pPr marL="0" lvl="0" indent="0" algn="l" rtl="0">
              <a:lnSpc>
                <a:spcPct val="100000"/>
              </a:lnSpc>
              <a:spcBef>
                <a:spcPts val="0"/>
              </a:spcBef>
              <a:spcAft>
                <a:spcPts val="0"/>
              </a:spcAft>
              <a:buSzPts val="1100"/>
              <a:buNone/>
            </a:pPr>
            <a:endParaRPr lang="ja-JP" altLang="en-US" dirty="0"/>
          </a:p>
          <a:p>
            <a:pPr marL="0" lvl="0" indent="0" algn="l" rtl="0">
              <a:lnSpc>
                <a:spcPct val="100000"/>
              </a:lnSpc>
              <a:spcBef>
                <a:spcPts val="0"/>
              </a:spcBef>
              <a:spcAft>
                <a:spcPts val="0"/>
              </a:spcAft>
              <a:buSzPts val="1100"/>
              <a:buNone/>
            </a:pPr>
            <a:r>
              <a:rPr lang="ja-JP" altLang="en-US" dirty="0"/>
              <a:t>ＳＭＳとは（Short Message Service)の略です。</a:t>
            </a:r>
          </a:p>
          <a:p>
            <a:pPr marL="0" lvl="0" indent="0" algn="l" rtl="0">
              <a:lnSpc>
                <a:spcPct val="100000"/>
              </a:lnSpc>
              <a:spcBef>
                <a:spcPts val="0"/>
              </a:spcBef>
              <a:spcAft>
                <a:spcPts val="0"/>
              </a:spcAft>
              <a:buSzPts val="1100"/>
              <a:buNone/>
            </a:pPr>
            <a:r>
              <a:rPr lang="ja-JP" altLang="en-US" dirty="0"/>
              <a:t>電話番号を宛先にして短いメッセージをやり取りするサービスです。</a:t>
            </a:r>
          </a:p>
          <a:p>
            <a:pPr marL="0" lvl="0" indent="0" algn="l" rtl="0">
              <a:lnSpc>
                <a:spcPct val="100000"/>
              </a:lnSpc>
              <a:spcBef>
                <a:spcPts val="0"/>
              </a:spcBef>
              <a:spcAft>
                <a:spcPts val="0"/>
              </a:spcAft>
              <a:buSzPts val="1100"/>
              <a:buNone/>
            </a:pPr>
            <a:r>
              <a:rPr lang="ja-JP" altLang="en-US" dirty="0"/>
              <a:t>相手のメールアドレスが分からなくても、電話番号さえ分かれば送ることができます。</a:t>
            </a:r>
          </a:p>
          <a:p>
            <a:pPr marL="0" lvl="0" indent="0" algn="l" rtl="0">
              <a:lnSpc>
                <a:spcPct val="100000"/>
              </a:lnSpc>
              <a:spcBef>
                <a:spcPts val="0"/>
              </a:spcBef>
              <a:spcAft>
                <a:spcPts val="0"/>
              </a:spcAft>
              <a:buSzPts val="1100"/>
              <a:buNone/>
            </a:pPr>
            <a:r>
              <a:rPr lang="ja-JP" altLang="en-US" dirty="0"/>
              <a:t>みなさんもＩＤやパスワードの設定の時などの二段階認証やキャンペーンの案内などでみなさんも使ったことがありませんか？</a:t>
            </a:r>
          </a:p>
        </p:txBody>
      </p:sp>
      <p:sp>
        <p:nvSpPr>
          <p:cNvPr id="1334" name="Google Shape;18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6008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341" name="Google Shape;18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JP" altLang="en-US" dirty="0"/>
              <a:t>業者からSMSが届き、メッセージを開きます。</a:t>
            </a:r>
          </a:p>
          <a:p>
            <a:pPr marL="0" lvl="0" indent="0" algn="l" rtl="0">
              <a:lnSpc>
                <a:spcPct val="100000"/>
              </a:lnSpc>
              <a:spcBef>
                <a:spcPts val="0"/>
              </a:spcBef>
              <a:spcAft>
                <a:spcPts val="0"/>
              </a:spcAft>
              <a:buSzPts val="1100"/>
              <a:buNone/>
            </a:pPr>
            <a:endParaRPr lang="ja-JP" altLang="en-US" dirty="0"/>
          </a:p>
          <a:p>
            <a:pPr marL="0" lvl="0" indent="0" algn="l" rtl="0">
              <a:lnSpc>
                <a:spcPct val="100000"/>
              </a:lnSpc>
              <a:spcBef>
                <a:spcPts val="0"/>
              </a:spcBef>
              <a:spcAft>
                <a:spcPts val="0"/>
              </a:spcAft>
              <a:buSzPts val="1100"/>
              <a:buNone/>
            </a:pPr>
            <a:r>
              <a:rPr lang="ja-JP" altLang="en-US" dirty="0"/>
              <a:t>宅配業者や携帯業者などからのメッセージだと、信用して開いてしまいませんか？</a:t>
            </a:r>
            <a:endParaRPr lang="ja-JP" altLang="en-US" dirty="0"/>
          </a:p>
          <a:p>
            <a:pPr marL="0" lvl="0" indent="0" algn="l" rtl="0">
              <a:lnSpc>
                <a:spcPct val="100000"/>
              </a:lnSpc>
              <a:spcBef>
                <a:spcPts val="0"/>
              </a:spcBef>
              <a:spcAft>
                <a:spcPts val="0"/>
              </a:spcAft>
              <a:buSzPts val="1100"/>
              <a:buNone/>
            </a:pPr>
            <a:r>
              <a:rPr lang="ja-JP" altLang="en-US" dirty="0"/>
              <a:t>この際の業者とは、ＣＭなどでもみなさんが見たことがあるような有名な業者です。</a:t>
            </a:r>
            <a:endParaRPr lang="ja-JP" altLang="en-US" dirty="0"/>
          </a:p>
        </p:txBody>
      </p:sp>
      <p:sp>
        <p:nvSpPr>
          <p:cNvPr id="1342" name="Google Shape;18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2004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349" name="Google Shape;18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JP" altLang="en-US" dirty="0"/>
              <a:t>メッセージを開くと、記載のＵＲＬをタップするように誘導されます。</a:t>
            </a:r>
          </a:p>
          <a:p>
            <a:pPr marL="0" lvl="0" indent="0" algn="l" rtl="0">
              <a:lnSpc>
                <a:spcPct val="100000"/>
              </a:lnSpc>
              <a:spcBef>
                <a:spcPts val="0"/>
              </a:spcBef>
              <a:spcAft>
                <a:spcPts val="0"/>
              </a:spcAft>
              <a:buSzPts val="1100"/>
              <a:buNone/>
            </a:pPr>
            <a:endParaRPr lang="ja-JP" altLang="en-US" dirty="0"/>
          </a:p>
          <a:p>
            <a:pPr marL="0" lvl="0" indent="0" algn="l" rtl="0">
              <a:lnSpc>
                <a:spcPct val="100000"/>
              </a:lnSpc>
              <a:spcBef>
                <a:spcPts val="0"/>
              </a:spcBef>
              <a:spcAft>
                <a:spcPts val="0"/>
              </a:spcAft>
              <a:buSzPts val="1100"/>
              <a:buNone/>
            </a:pPr>
            <a:r>
              <a:rPr lang="ja-JP" altLang="en-US" dirty="0"/>
              <a:t>しかし、ここで表示されるサイトは偽サイトです。ロゴも入っているので、一見偽サイトとは分かりにくいものになっています。</a:t>
            </a:r>
          </a:p>
          <a:p>
            <a:pPr marL="0" lvl="0" indent="0" algn="l" rtl="0">
              <a:lnSpc>
                <a:spcPct val="100000"/>
              </a:lnSpc>
              <a:spcBef>
                <a:spcPts val="0"/>
              </a:spcBef>
              <a:spcAft>
                <a:spcPts val="0"/>
              </a:spcAft>
              <a:buSzPts val="1100"/>
              <a:buNone/>
            </a:pPr>
            <a:r>
              <a:rPr lang="ja-JP" altLang="en-US" dirty="0"/>
              <a:t>タップすると、偽サイトから偽装アプリのダウンロードを開始されます。（タップと同時にダウンロードが始まることもあります）</a:t>
            </a:r>
            <a:endParaRPr lang="ja-JP" altLang="en-US" dirty="0"/>
          </a:p>
        </p:txBody>
      </p:sp>
      <p:sp>
        <p:nvSpPr>
          <p:cNvPr id="1350" name="Google Shape;18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16189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55" name="四角形 140"/>
          <p:cNvSpPr>
            <a:spLocks noGrp="1" noRot="1" noChangeAspect="1"/>
          </p:cNvSpPr>
          <p:nvPr>
            <p:ph type="sldImg" idx="2"/>
          </p:nvPr>
        </p:nvSpPr>
        <p:spPr>
          <a:prstGeom prst="rect">
            <a:avLst/>
          </a:prstGeom>
        </p:spPr>
        <p:txBody>
          <a:bodyPr/>
          <a:lstStyle/>
          <a:p>
            <a:endParaRPr kumimoji="1" lang="ja-JP" altLang="en-US"/>
          </a:p>
        </p:txBody>
      </p:sp>
      <p:sp>
        <p:nvSpPr>
          <p:cNvPr id="1356" name="四角形 141"/>
          <p:cNvSpPr>
            <a:spLocks noGrp="1"/>
          </p:cNvSpPr>
          <p:nvPr>
            <p:ph type="body" sz="quarter" idx="3"/>
          </p:nvPr>
        </p:nvSpPr>
        <p:spPr>
          <a:prstGeom prst="rect">
            <a:avLst/>
          </a:prstGeom>
        </p:spPr>
        <p:txBody>
          <a:bodyPr/>
          <a:lstStyle/>
          <a:p>
            <a:r>
              <a:rPr lang="ja-JP" altLang="en-US"/>
              <a:t>これらのように、ユーザー自ら個人情報を入力するように、</a:t>
            </a:r>
            <a:r>
              <a:rPr lang="ja-JP" altLang="en-US"/>
              <a:t>実在する企業を偽装したメールやウェブサイトで誘導して、盗む詐欺の手口をフィッシング詐欺といいます。</a:t>
            </a:r>
            <a:endParaRPr lang="ja-JP" altLang="en-US"/>
          </a:p>
          <a:p>
            <a:endParaRPr lang="ja-JP" altLang="en-US"/>
          </a:p>
        </p:txBody>
      </p:sp>
      <p:sp>
        <p:nvSpPr>
          <p:cNvPr id="1357" name="四角形 142"/>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F57152B4-BACC-4847-84FC-1B7B7D650D52}" type="slidenum">
              <a:rPr kumimoji="1" lang="ja-JP" altLang="en-US" smtClean="0"/>
              <a:t>23</a:t>
            </a:fld>
            <a:endParaRPr kumimoji="1" lang="ja-JP" altLang="en-US"/>
          </a:p>
        </p:txBody>
      </p:sp>
    </p:spTree>
    <p:extLst>
      <p:ext uri="{BB962C8B-B14F-4D97-AF65-F5344CB8AC3E}">
        <p14:creationId xmlns:p14="http://schemas.microsoft.com/office/powerpoint/2010/main" val="197141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364" name="Google Shape;214;p8:notes"/>
          <p:cNvSpPr txBox="1">
            <a:spLocks noGrp="1"/>
          </p:cNvSpPr>
          <p:nvPr>
            <p:ph type="body" idx="1"/>
          </p:nvPr>
        </p:nvSpPr>
        <p:spPr>
          <a:xfrm>
            <a:off x="685800" y="4343213"/>
            <a:ext cx="5486400" cy="3933265"/>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JP" altLang="en-US" dirty="0"/>
              <a:t>フィッシングサイトによる被害は、</a:t>
            </a:r>
          </a:p>
          <a:p>
            <a:pPr marL="0" lvl="0" indent="0" algn="l" rtl="0">
              <a:lnSpc>
                <a:spcPct val="100000"/>
              </a:lnSpc>
              <a:spcBef>
                <a:spcPts val="0"/>
              </a:spcBef>
              <a:spcAft>
                <a:spcPts val="0"/>
              </a:spcAft>
              <a:buSzPts val="1100"/>
              <a:buNone/>
            </a:pPr>
            <a:r>
              <a:rPr lang="ja-JP" altLang="en-US" dirty="0"/>
              <a:t>まず、先ほどの事例と同じように個人情報が流出してしまうということです。</a:t>
            </a:r>
            <a:endParaRPr lang="ja-JP" altLang="en-US" dirty="0"/>
          </a:p>
          <a:p>
            <a:pPr marL="0" lvl="0" indent="0" algn="l" rtl="0">
              <a:lnSpc>
                <a:spcPct val="100000"/>
              </a:lnSpc>
              <a:spcBef>
                <a:spcPts val="0"/>
              </a:spcBef>
              <a:spcAft>
                <a:spcPts val="0"/>
              </a:spcAft>
              <a:buSzPts val="1100"/>
              <a:buNone/>
            </a:pPr>
            <a:r>
              <a:rPr lang="ja-JP" altLang="en-US" dirty="0"/>
              <a:t>また、不正アプリをインストールしてしまうと、個人情報の流出やキャリア決済の不正使用の他、既存のアプリを他の不正アプリと置き換えられたり、遠隔操作をされたり、潜伏してスマートフォンにおける行動を全て監視されたりすることもあります。</a:t>
            </a:r>
          </a:p>
          <a:p>
            <a:pPr marL="0" lvl="0" indent="0" algn="l" rtl="0">
              <a:lnSpc>
                <a:spcPct val="100000"/>
              </a:lnSpc>
              <a:spcBef>
                <a:spcPts val="0"/>
              </a:spcBef>
              <a:spcAft>
                <a:spcPts val="0"/>
              </a:spcAft>
              <a:buSzPts val="1100"/>
              <a:buNone/>
            </a:pPr>
            <a:endParaRPr lang="ja-JP" altLang="en-US" dirty="0"/>
          </a:p>
          <a:p>
            <a:pPr marL="0" indent="0">
              <a:buNone/>
            </a:pPr>
            <a:r>
              <a:rPr kumimoji="1" lang="ja-JP" altLang="en-US" dirty="0">
                <a:latin typeface="+mn-ea"/>
              </a:rPr>
              <a:t>【被害の実際】</a:t>
            </a:r>
            <a:endParaRPr kumimoji="1" lang="ja-JP" altLang="en-US" sz="1200" dirty="0">
              <a:latin typeface="+mn-ea"/>
            </a:endParaRPr>
          </a:p>
          <a:p>
            <a:pPr marL="0" indent="0">
              <a:buNone/>
            </a:pPr>
            <a:r>
              <a:rPr kumimoji="1" lang="ja-JP" altLang="en-US" dirty="0">
                <a:latin typeface="+mn-ea"/>
              </a:rPr>
              <a:t>電話番号　　</a:t>
            </a:r>
            <a:r>
              <a:rPr lang="ja-JP" altLang="en-US" dirty="0">
                <a:latin typeface="+mn-ea"/>
              </a:rPr>
              <a:t>端末</a:t>
            </a:r>
            <a:r>
              <a:rPr lang="en-US" altLang="ja-JP" dirty="0">
                <a:latin typeface="+mn-ea"/>
              </a:rPr>
              <a:t>ID</a:t>
            </a:r>
            <a:r>
              <a:rPr lang="ja-JP" altLang="en-US" dirty="0">
                <a:latin typeface="+mn-ea"/>
              </a:rPr>
              <a:t>　　</a:t>
            </a:r>
            <a:r>
              <a:rPr kumimoji="1" lang="ja-JP" altLang="en-US" dirty="0">
                <a:latin typeface="+mn-ea"/>
              </a:rPr>
              <a:t>使用</a:t>
            </a:r>
            <a:r>
              <a:rPr kumimoji="1" lang="en-US" altLang="ja-JP" dirty="0">
                <a:latin typeface="+mn-ea"/>
              </a:rPr>
              <a:t>SDK</a:t>
            </a:r>
            <a:r>
              <a:rPr kumimoji="1" lang="ja-JP" altLang="en-US" dirty="0">
                <a:latin typeface="+mn-ea"/>
              </a:rPr>
              <a:t>バージョン　　</a:t>
            </a:r>
            <a:r>
              <a:rPr lang="ja-JP" altLang="en-US" dirty="0">
                <a:latin typeface="+mn-ea"/>
              </a:rPr>
              <a:t>製造者情報</a:t>
            </a:r>
            <a:endParaRPr lang="en-US" altLang="ja-JP" sz="1200" dirty="0">
              <a:latin typeface="+mn-ea"/>
            </a:endParaRPr>
          </a:p>
          <a:p>
            <a:pPr marL="0" indent="0">
              <a:buNone/>
            </a:pPr>
            <a:r>
              <a:rPr lang="en-US" altLang="ja-JP" dirty="0">
                <a:latin typeface="+mn-ea"/>
              </a:rPr>
              <a:t>Bluetooth</a:t>
            </a:r>
            <a:r>
              <a:rPr lang="ja-JP" altLang="en-US" dirty="0">
                <a:latin typeface="+mn-ea"/>
              </a:rPr>
              <a:t>上の表示名　　自身</a:t>
            </a:r>
            <a:r>
              <a:rPr kumimoji="1" lang="ja-JP" altLang="en-US" dirty="0">
                <a:latin typeface="+mn-ea"/>
              </a:rPr>
              <a:t>の感染日時</a:t>
            </a:r>
            <a:r>
              <a:rPr lang="ja-JP" altLang="en-US" dirty="0">
                <a:latin typeface="+mn-ea"/>
              </a:rPr>
              <a:t>　　</a:t>
            </a:r>
            <a:r>
              <a:rPr kumimoji="1" lang="ja-JP" altLang="en-US" dirty="0">
                <a:latin typeface="+mn-ea"/>
              </a:rPr>
              <a:t>自身の端末管理者権限の有無</a:t>
            </a:r>
            <a:endParaRPr kumimoji="1" lang="en-US" altLang="ja-JP" sz="1200" dirty="0">
              <a:latin typeface="+mn-ea"/>
            </a:endParaRPr>
          </a:p>
          <a:p>
            <a:pPr marL="0" indent="0">
              <a:buNone/>
            </a:pPr>
            <a:r>
              <a:rPr lang="ja-JP" altLang="en-US" dirty="0">
                <a:latin typeface="+mn-ea"/>
              </a:rPr>
              <a:t>画面ロックの有無　　</a:t>
            </a:r>
            <a:r>
              <a:rPr kumimoji="1" lang="ja-JP" altLang="en-US" dirty="0">
                <a:latin typeface="+mn-ea"/>
              </a:rPr>
              <a:t>国内の主要キャリア製アプリのインストールの有無</a:t>
            </a:r>
            <a:endParaRPr kumimoji="1" lang="en-US" altLang="ja-JP" sz="1200" dirty="0">
              <a:latin typeface="+mn-ea"/>
            </a:endParaRPr>
          </a:p>
          <a:p>
            <a:pPr marL="0" indent="0">
              <a:buNone/>
            </a:pPr>
            <a:r>
              <a:rPr kumimoji="1" lang="ja-JP" altLang="en-US" dirty="0">
                <a:latin typeface="+mn-ea"/>
              </a:rPr>
              <a:t>端末の管理者権限を得る</a:t>
            </a:r>
            <a:r>
              <a:rPr lang="ja-JP" altLang="en-US" dirty="0">
                <a:latin typeface="+mn-ea"/>
              </a:rPr>
              <a:t>　　</a:t>
            </a:r>
            <a:endParaRPr lang="en-US" altLang="ja-JP" sz="1200" dirty="0">
              <a:latin typeface="+mn-ea"/>
            </a:endParaRPr>
          </a:p>
          <a:p>
            <a:pPr marL="0" indent="0">
              <a:buNone/>
            </a:pPr>
            <a:r>
              <a:rPr lang="ja-JP" altLang="en-US" dirty="0">
                <a:latin typeface="+mn-ea"/>
              </a:rPr>
              <a:t>連絡先の情報を取得し、外部にアップロード</a:t>
            </a:r>
            <a:endParaRPr lang="en-US" altLang="ja-JP" sz="1200" dirty="0">
              <a:latin typeface="+mn-ea"/>
            </a:endParaRPr>
          </a:p>
          <a:p>
            <a:pPr marL="0" indent="0">
              <a:buNone/>
            </a:pPr>
            <a:r>
              <a:rPr kumimoji="1" lang="en-US" altLang="ja-JP" dirty="0">
                <a:latin typeface="+mn-ea"/>
              </a:rPr>
              <a:t>SMS</a:t>
            </a:r>
            <a:r>
              <a:rPr kumimoji="1" lang="ja-JP" altLang="en-US" dirty="0">
                <a:latin typeface="+mn-ea"/>
              </a:rPr>
              <a:t>や</a:t>
            </a:r>
            <a:r>
              <a:rPr kumimoji="1" lang="en-US" altLang="ja-JP" dirty="0">
                <a:latin typeface="+mn-ea"/>
              </a:rPr>
              <a:t>MMS</a:t>
            </a:r>
            <a:r>
              <a:rPr kumimoji="1" lang="ja-JP" altLang="en-US" dirty="0">
                <a:latin typeface="+mn-ea"/>
              </a:rPr>
              <a:t>の内容を取得し、外部にアップロード</a:t>
            </a:r>
            <a:r>
              <a:rPr lang="ja-JP" altLang="en-US" dirty="0">
                <a:latin typeface="+mn-ea"/>
              </a:rPr>
              <a:t>　　</a:t>
            </a:r>
            <a:endParaRPr lang="en-US" altLang="ja-JP" sz="1200" dirty="0">
              <a:latin typeface="+mn-ea"/>
            </a:endParaRPr>
          </a:p>
          <a:p>
            <a:pPr marL="0" indent="0">
              <a:buNone/>
            </a:pPr>
            <a:r>
              <a:rPr lang="ja-JP" altLang="en-US" dirty="0">
                <a:latin typeface="+mn-ea"/>
              </a:rPr>
              <a:t>他の不正アプリをインストール</a:t>
            </a:r>
            <a:endParaRPr lang="en-US" altLang="ja-JP" sz="1200" dirty="0">
              <a:latin typeface="+mn-ea"/>
            </a:endParaRPr>
          </a:p>
          <a:p>
            <a:pPr marL="0" indent="0">
              <a:buNone/>
            </a:pPr>
            <a:r>
              <a:rPr kumimoji="1" lang="ja-JP" altLang="en-US" dirty="0">
                <a:latin typeface="+mn-ea"/>
              </a:rPr>
              <a:t>音量とミュートの操作</a:t>
            </a:r>
            <a:r>
              <a:rPr lang="ja-JP" altLang="en-US" dirty="0">
                <a:latin typeface="+mn-ea"/>
              </a:rPr>
              <a:t>　　ファイルの削除</a:t>
            </a:r>
            <a:endParaRPr lang="en-US" altLang="ja-JP" sz="1200" dirty="0">
              <a:latin typeface="+mn-ea"/>
            </a:endParaRPr>
          </a:p>
          <a:p>
            <a:pPr marL="0" indent="0">
              <a:buNone/>
            </a:pPr>
            <a:r>
              <a:rPr kumimoji="1" lang="ja-JP" altLang="en-US" dirty="0">
                <a:latin typeface="+mn-ea"/>
              </a:rPr>
              <a:t>キャリア決済サービスの不正使用</a:t>
            </a:r>
            <a:endParaRPr lang="en-US" altLang="ja-JP" sz="1200" dirty="0">
              <a:latin typeface="+mn-ea"/>
            </a:endParaRPr>
          </a:p>
          <a:p>
            <a:pPr marL="0" indent="0">
              <a:buNone/>
            </a:pPr>
            <a:r>
              <a:rPr lang="ja-JP" altLang="en-US" dirty="0">
                <a:latin typeface="+mn-ea"/>
              </a:rPr>
              <a:t>既にインストールされている既成アプリをアンインストールし、他の不正アプリと置き換える。</a:t>
            </a:r>
            <a:endParaRPr lang="ja-JP" altLang="en-US" sz="1200" dirty="0">
              <a:latin typeface="+mn-ea"/>
            </a:endParaRPr>
          </a:p>
          <a:p>
            <a:pPr marL="0" indent="0">
              <a:buNone/>
            </a:pPr>
            <a:r>
              <a:rPr lang="ja-JP" altLang="en-US" dirty="0">
                <a:latin typeface="+mn-ea"/>
              </a:rPr>
              <a:t>など･･･</a:t>
            </a:r>
            <a:endParaRPr lang="ja-JP" altLang="en-US" dirty="0"/>
          </a:p>
        </p:txBody>
      </p:sp>
      <p:sp>
        <p:nvSpPr>
          <p:cNvPr id="1365" name="Google Shape;21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2193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373" name="Google Shape;21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a:t>Androidの場合は、</a:t>
            </a:r>
          </a:p>
          <a:p>
            <a:pPr marL="0" lvl="0" indent="0" algn="l" rtl="0">
              <a:spcBef>
                <a:spcPts val="0"/>
              </a:spcBef>
              <a:spcAft>
                <a:spcPts val="0"/>
              </a:spcAft>
              <a:buNone/>
            </a:pPr>
            <a:endParaRPr lang="ja-JP" altLang="en-US"/>
          </a:p>
          <a:p>
            <a:pPr marL="0" lvl="0" indent="0" algn="l" rtl="0">
              <a:spcBef>
                <a:spcPts val="0"/>
              </a:spcBef>
              <a:spcAft>
                <a:spcPts val="0"/>
              </a:spcAft>
              <a:buNone/>
            </a:pPr>
            <a:r>
              <a:rPr lang="ja-JP" altLang="en-US"/>
              <a:t>○提供元不明のアプリ（野良アプリ、非正規アプリとも呼ばれている）については、警告画面が出るので、ダウンロードしないようにキャンセルしましょう。</a:t>
            </a:r>
            <a:endParaRPr lang="ja-JP" altLang="en-US"/>
          </a:p>
          <a:p>
            <a:pPr marL="0" lvl="0" indent="0" algn="l" rtl="0">
              <a:spcBef>
                <a:spcPts val="0"/>
              </a:spcBef>
              <a:spcAft>
                <a:spcPts val="0"/>
              </a:spcAft>
              <a:buNone/>
            </a:pPr>
            <a:r>
              <a:rPr lang="ja-JP" altLang="en-US"/>
              <a:t>○アプリをダウンロードしてしまった場合は、インストールしないようにしましょう。</a:t>
            </a:r>
            <a:endParaRPr lang="ja-JP" altLang="en-US"/>
          </a:p>
          <a:p>
            <a:pPr marL="0" lvl="0" indent="0" algn="l" rtl="0">
              <a:spcBef>
                <a:spcPts val="0"/>
              </a:spcBef>
              <a:spcAft>
                <a:spcPts val="0"/>
              </a:spcAft>
              <a:buNone/>
            </a:pPr>
            <a:r>
              <a:rPr lang="ja-JP" altLang="en-US"/>
              <a:t>○インストールしてしまった場合は、すぐに通信ができない状態にして、アカウントやパスワードの変更など、外部からアクセスして使用できないようにしましょう。</a:t>
            </a:r>
            <a:endParaRPr lang="ja-JP" altLang="en-US"/>
          </a:p>
          <a:p>
            <a:pPr marL="0" lvl="0" indent="0" algn="l" rtl="0">
              <a:spcBef>
                <a:spcPts val="0"/>
              </a:spcBef>
              <a:spcAft>
                <a:spcPts val="0"/>
              </a:spcAft>
              <a:buNone/>
            </a:pPr>
            <a:endParaRPr lang="ja-JP" altLang="en-US"/>
          </a:p>
          <a:p>
            <a:pPr marL="0" lvl="0" indent="0" algn="l" rtl="0">
              <a:spcBef>
                <a:spcPts val="0"/>
              </a:spcBef>
              <a:spcAft>
                <a:spcPts val="0"/>
              </a:spcAft>
              <a:buNone/>
            </a:pPr>
            <a:endParaRPr lang="ja-JP" altLang="en-US"/>
          </a:p>
          <a:p>
            <a:pPr marL="0" lvl="0" indent="0" algn="l" rtl="0">
              <a:spcBef>
                <a:spcPts val="0"/>
              </a:spcBef>
              <a:spcAft>
                <a:spcPts val="0"/>
              </a:spcAft>
              <a:buNone/>
            </a:pPr>
            <a:endParaRPr lang="ja-JP" altLang="en-US"/>
          </a:p>
        </p:txBody>
      </p:sp>
      <p:sp>
        <p:nvSpPr>
          <p:cNvPr id="1374" name="Google Shape;21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4977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382" name="Google Shape;21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smtClean="0"/>
              <a:t>iPhoneなどのiOSの場合は、</a:t>
            </a:r>
            <a:endParaRPr lang="en-US" altLang="ja-JP" dirty="0" smtClean="0"/>
          </a:p>
          <a:p>
            <a:pPr marL="0" lvl="0" indent="0" algn="l" rtl="0">
              <a:spcBef>
                <a:spcPts val="0"/>
              </a:spcBef>
              <a:spcAft>
                <a:spcPts val="0"/>
              </a:spcAft>
              <a:buNone/>
            </a:pPr>
            <a:endParaRPr lang="ja-JP" altLang="en-US" dirty="0" smtClean="0"/>
          </a:p>
          <a:p>
            <a:pPr marL="0" lvl="0" indent="0" algn="l" rtl="0">
              <a:spcBef>
                <a:spcPts val="0"/>
              </a:spcBef>
              <a:spcAft>
                <a:spcPts val="0"/>
              </a:spcAft>
              <a:buNone/>
            </a:pPr>
            <a:r>
              <a:rPr lang="ja-JP" altLang="en-US" dirty="0" smtClean="0"/>
              <a:t>○基本的には、Apple Store以外でのアプリのインストールはできなくなっているので、疑わしいサイトの画面を閉じます。</a:t>
            </a:r>
            <a:endParaRPr lang="ja-JP" altLang="en-US" dirty="0" smtClean="0"/>
          </a:p>
          <a:p>
            <a:pPr marL="0" lvl="0" indent="0" algn="l" rtl="0">
              <a:spcBef>
                <a:spcPts val="0"/>
              </a:spcBef>
              <a:spcAft>
                <a:spcPts val="0"/>
              </a:spcAft>
              <a:buNone/>
            </a:pPr>
            <a:r>
              <a:rPr lang="ja-JP" altLang="en-US" dirty="0" smtClean="0"/>
              <a:t>○電話番号と認証コードの入力をしてしまった場合は、すぐに不正なキャリア決済をしていないか確認をします。</a:t>
            </a:r>
            <a:endParaRPr lang="ja-JP" altLang="en-US" dirty="0" smtClean="0"/>
          </a:p>
          <a:p>
            <a:pPr marL="0" lvl="0" indent="0" algn="l" rtl="0">
              <a:spcBef>
                <a:spcPts val="0"/>
              </a:spcBef>
              <a:spcAft>
                <a:spcPts val="0"/>
              </a:spcAft>
              <a:buNone/>
            </a:pPr>
            <a:r>
              <a:rPr lang="ja-JP" altLang="en-US" dirty="0" smtClean="0"/>
              <a:t>　※キャリア決済･･･購入した有料コンテンツをクレジットカードを使用せずに、月々の携帯使用料と一緒に支払うサービス</a:t>
            </a:r>
            <a:endParaRPr lang="ja-JP" altLang="en-US" dirty="0" smtClean="0"/>
          </a:p>
          <a:p>
            <a:pPr marL="0" lvl="0" indent="0" algn="l" rtl="0">
              <a:spcBef>
                <a:spcPts val="0"/>
              </a:spcBef>
              <a:spcAft>
                <a:spcPts val="0"/>
              </a:spcAft>
              <a:buNone/>
            </a:pPr>
            <a:r>
              <a:rPr lang="ja-JP" altLang="en-US" dirty="0" smtClean="0"/>
              <a:t>○Apple　IDやパスワードを入力してしまった場合は、すぐにパスワードを変更します。</a:t>
            </a:r>
            <a:endParaRPr lang="ja-JP" altLang="en-US" dirty="0" smtClean="0"/>
          </a:p>
          <a:p>
            <a:pPr marL="0" lvl="0" indent="0" algn="l" rtl="0">
              <a:spcBef>
                <a:spcPts val="0"/>
              </a:spcBef>
              <a:spcAft>
                <a:spcPts val="0"/>
              </a:spcAft>
              <a:buNone/>
            </a:pPr>
            <a:r>
              <a:rPr lang="ja-JP" altLang="en-US" dirty="0" smtClean="0"/>
              <a:t>　この場合、</a:t>
            </a:r>
            <a:r>
              <a:rPr lang="ja-JP" altLang="en-US" dirty="0" smtClean="0"/>
              <a:t>スマホを使用する合鍵を渡したみたいのもので、</a:t>
            </a:r>
            <a:r>
              <a:rPr lang="ja-JP" altLang="en-US" dirty="0" smtClean="0"/>
              <a:t>先ほどの乗っ取りや行動監視なども可能な状態になってしまいます。</a:t>
            </a:r>
            <a:endParaRPr lang="ja-JP" altLang="en-US" dirty="0" smtClean="0"/>
          </a:p>
        </p:txBody>
      </p:sp>
      <p:sp>
        <p:nvSpPr>
          <p:cNvPr id="1383" name="Google Shape;21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5974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389" name="Google Shape;21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a:t>【読む】</a:t>
            </a:r>
          </a:p>
          <a:p>
            <a:pPr marL="0" lvl="0" indent="0" algn="l" rtl="0">
              <a:spcBef>
                <a:spcPts val="0"/>
              </a:spcBef>
              <a:spcAft>
                <a:spcPts val="0"/>
              </a:spcAft>
              <a:buNone/>
            </a:pPr>
            <a:endParaRPr lang="ja-JP" altLang="en-US"/>
          </a:p>
        </p:txBody>
      </p:sp>
      <p:sp>
        <p:nvSpPr>
          <p:cNvPr id="1390" name="Google Shape;21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9787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396" name="Google Shape;22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JP" altLang="en-US" dirty="0" smtClean="0"/>
              <a:t>最後に</a:t>
            </a:r>
            <a:endParaRPr lang="en-US" altLang="ja-JP" dirty="0" smtClean="0"/>
          </a:p>
          <a:p>
            <a:pPr marL="0" lvl="0" indent="0" algn="l" rtl="0">
              <a:spcBef>
                <a:spcPts val="0"/>
              </a:spcBef>
              <a:spcAft>
                <a:spcPts val="0"/>
              </a:spcAft>
              <a:buNone/>
            </a:pPr>
            <a:r>
              <a:rPr lang="ja-JP" altLang="en-US" dirty="0" smtClean="0"/>
              <a:t>これら</a:t>
            </a:r>
            <a:r>
              <a:rPr lang="ja-JP" altLang="en-US" dirty="0"/>
              <a:t>の２つの事例からのポイントです</a:t>
            </a:r>
            <a:r>
              <a:rPr lang="ja-JP" altLang="en-US" dirty="0" smtClean="0"/>
              <a:t>。</a:t>
            </a:r>
            <a:endParaRPr lang="en-US" altLang="ja-JP"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u="sng" dirty="0" smtClean="0">
                <a:latin typeface="HG丸ｺﾞｼｯｸM-PRO"/>
                <a:ea typeface="HG丸ｺﾞｼｯｸM-PRO"/>
              </a:rPr>
              <a:t>スマホにも弱点はありますが、人の心をねらう方が簡単です。</a:t>
            </a:r>
            <a:endParaRPr lang="ja-JP" altLang="en-US" sz="1200" b="0" u="sng" dirty="0" smtClean="0">
              <a:latin typeface="HG丸ｺﾞｼｯｸM-PRO"/>
              <a:ea typeface="HG丸ｺﾞｼｯｸM-PRO"/>
            </a:endParaRPr>
          </a:p>
          <a:p>
            <a:pPr marL="0" lvl="0" indent="0" algn="l" rtl="0">
              <a:spcBef>
                <a:spcPts val="0"/>
              </a:spcBef>
              <a:spcAft>
                <a:spcPts val="0"/>
              </a:spcAft>
              <a:buNone/>
            </a:pPr>
            <a:endParaRPr lang="ja-JP" altLang="en-US" dirty="0"/>
          </a:p>
          <a:p>
            <a:pPr marL="0" lvl="0" indent="0" algn="l" rtl="0">
              <a:spcBef>
                <a:spcPts val="0"/>
              </a:spcBef>
              <a:spcAft>
                <a:spcPts val="0"/>
              </a:spcAft>
              <a:buNone/>
            </a:pPr>
            <a:r>
              <a:rPr lang="ja-JP" altLang="en-US" dirty="0"/>
              <a:t>詐欺・悪質商法が狙っているのは、スマホそのものではなく、人の心です。</a:t>
            </a:r>
          </a:p>
          <a:p>
            <a:pPr marL="0" lvl="0" indent="0" algn="l" rtl="0">
              <a:spcBef>
                <a:spcPts val="0"/>
              </a:spcBef>
              <a:spcAft>
                <a:spcPts val="0"/>
              </a:spcAft>
              <a:buNone/>
            </a:pPr>
            <a:r>
              <a:rPr lang="ja-JP" altLang="en-US" dirty="0"/>
              <a:t>巧妙な手口によって動揺し、冷静な判断ができなくなって被害を受けてしまいます。</a:t>
            </a:r>
            <a:endParaRPr lang="ja-JP" altLang="en-US" dirty="0"/>
          </a:p>
          <a:p>
            <a:pPr marL="0" lvl="0" indent="0" algn="l" rtl="0">
              <a:spcBef>
                <a:spcPts val="0"/>
              </a:spcBef>
              <a:spcAft>
                <a:spcPts val="0"/>
              </a:spcAft>
              <a:buNone/>
            </a:pPr>
            <a:r>
              <a:rPr lang="ja-JP" altLang="en-US" dirty="0"/>
              <a:t>もちろん個人であっても不正アクセスやウイルスに感染の被害にあうこともありますが、多くの被害は人の判断ミスによるものです。</a:t>
            </a:r>
          </a:p>
          <a:p>
            <a:pPr marL="0" lvl="0" indent="0" algn="l" rtl="0">
              <a:spcBef>
                <a:spcPts val="0"/>
              </a:spcBef>
              <a:spcAft>
                <a:spcPts val="0"/>
              </a:spcAft>
              <a:buNone/>
            </a:pPr>
            <a:r>
              <a:rPr lang="ja-JP" altLang="en-US" dirty="0"/>
              <a:t>慌てて行動する前に、一度立ち止まって冷静に対処するようにしましょう。</a:t>
            </a:r>
          </a:p>
        </p:txBody>
      </p:sp>
      <p:sp>
        <p:nvSpPr>
          <p:cNvPr id="1397" name="Google Shape;22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9938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p:sp>
        <p:nvSpPr>
          <p:cNvPr id="1403" name="四角形 93"/>
          <p:cNvSpPr>
            <a:spLocks noGrp="1" noRot="1" noChangeAspect="1"/>
          </p:cNvSpPr>
          <p:nvPr>
            <p:ph type="sldImg" idx="2"/>
          </p:nvPr>
        </p:nvSpPr>
        <p:spPr>
          <a:prstGeom prst="rect">
            <a:avLst/>
          </a:prstGeom>
        </p:spPr>
        <p:txBody>
          <a:bodyPr/>
          <a:p>
            <a:endParaRPr kumimoji="1" lang="ja-JP" altLang="en-US"/>
          </a:p>
        </p:txBody>
      </p:sp>
      <p:sp>
        <p:nvSpPr>
          <p:cNvPr id="1404" name="四角形 94"/>
          <p:cNvSpPr>
            <a:spLocks noGrp="1"/>
          </p:cNvSpPr>
          <p:nvPr>
            <p:ph type="body" sz="quarter" idx="3"/>
          </p:nvPr>
        </p:nvSpPr>
        <p:spPr>
          <a:prstGeom prst="rect">
            <a:avLst/>
          </a:prstGeom>
        </p:spPr>
        <p:txBody>
          <a:bodyPr/>
          <a:p>
            <a:r>
              <a:rPr kumimoji="1" lang="ja-JP" altLang="en-US"/>
              <a:t>画面を読む</a:t>
            </a:r>
            <a:endParaRPr kumimoji="1" lang="ja-JP" altLang="en-US"/>
          </a:p>
        </p:txBody>
      </p:sp>
      <p:sp>
        <p:nvSpPr>
          <p:cNvPr id="1405" name="四角形 95"/>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FD32B43D-CDA7-5944-9E63-004B885F55C2}" type="slidenum">
              <a:rPr kumimoji="1" lang="ja-JP" altLang="en-US" smtClean="0"/>
              <a:t>‹#›</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30" name="四角形 131"/>
          <p:cNvSpPr>
            <a:spLocks noGrp="1" noRot="1" noChangeAspect="1"/>
          </p:cNvSpPr>
          <p:nvPr>
            <p:ph type="sldImg" idx="2"/>
          </p:nvPr>
        </p:nvSpPr>
        <p:spPr>
          <a:prstGeom prst="rect">
            <a:avLst/>
          </a:prstGeom>
        </p:spPr>
        <p:txBody>
          <a:bodyPr/>
          <a:lstStyle/>
          <a:p>
            <a:endParaRPr kumimoji="1" lang="ja-JP" altLang="en-US"/>
          </a:p>
        </p:txBody>
      </p:sp>
      <p:sp>
        <p:nvSpPr>
          <p:cNvPr id="1131" name="四角形 132"/>
          <p:cNvSpPr>
            <a:spLocks noGrp="1"/>
          </p:cNvSpPr>
          <p:nvPr>
            <p:ph type="body" sz="quarter" idx="3"/>
          </p:nvPr>
        </p:nvSpPr>
        <p:spPr>
          <a:prstGeom prst="rect">
            <a:avLst/>
          </a:prstGeom>
        </p:spPr>
        <p:txBody>
          <a:bodyPr/>
          <a:lstStyle/>
          <a:p>
            <a:r>
              <a:rPr kumimoji="1" lang="ja-JP" altLang="en-US"/>
              <a:t>便利なツールのスマホ</a:t>
            </a:r>
            <a:r>
              <a:rPr kumimoji="1" lang="ja-JP" altLang="en-US"/>
              <a:t>ですが、安全に使用できているのでしょうか？</a:t>
            </a:r>
            <a:endParaRPr kumimoji="1" lang="ja-JP" altLang="en-US"/>
          </a:p>
        </p:txBody>
      </p:sp>
      <p:sp>
        <p:nvSpPr>
          <p:cNvPr id="1132" name="四角形 133"/>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F57152B4-BACC-4847-84FC-1B7B7D650D52}" type="slidenum">
              <a:rPr kumimoji="1" lang="ja-JP" altLang="en-US" smtClean="0"/>
              <a:t>3</a:t>
            </a:fld>
            <a:endParaRPr kumimoji="1" lang="ja-JP" altLang="en-US"/>
          </a:p>
        </p:txBody>
      </p:sp>
    </p:spTree>
    <p:extLst>
      <p:ext uri="{BB962C8B-B14F-4D97-AF65-F5344CB8AC3E}">
        <p14:creationId xmlns:p14="http://schemas.microsoft.com/office/powerpoint/2010/main" val="3060337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41" name="四角形 134"/>
          <p:cNvSpPr>
            <a:spLocks noGrp="1" noRot="1" noChangeAspect="1"/>
          </p:cNvSpPr>
          <p:nvPr>
            <p:ph type="sldImg" idx="2"/>
          </p:nvPr>
        </p:nvSpPr>
        <p:spPr>
          <a:prstGeom prst="rect">
            <a:avLst/>
          </a:prstGeom>
        </p:spPr>
        <p:txBody>
          <a:bodyPr/>
          <a:lstStyle/>
          <a:p>
            <a:endParaRPr kumimoji="1" lang="ja-JP" altLang="en-US"/>
          </a:p>
        </p:txBody>
      </p:sp>
      <p:sp>
        <p:nvSpPr>
          <p:cNvPr id="1142" name="四角形 135"/>
          <p:cNvSpPr>
            <a:spLocks noGrp="1"/>
          </p:cNvSpPr>
          <p:nvPr>
            <p:ph type="body" sz="quarter" idx="3"/>
          </p:nvPr>
        </p:nvSpPr>
        <p:spPr>
          <a:prstGeom prst="rect">
            <a:avLst/>
          </a:prstGeom>
        </p:spPr>
        <p:txBody>
          <a:bodyPr/>
          <a:lstStyle/>
          <a:p>
            <a:r>
              <a:rPr kumimoji="1" lang="ja-JP" altLang="en-US"/>
              <a:t>とても便利で、大勢の人が使用しているということは、悪いことを考える人も狙ってきます。</a:t>
            </a:r>
          </a:p>
        </p:txBody>
      </p:sp>
      <p:sp>
        <p:nvSpPr>
          <p:cNvPr id="1143" name="四角形 136"/>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F57152B4-BACC-4847-84FC-1B7B7D650D52}" type="slidenum">
              <a:rPr kumimoji="1" lang="ja-JP" altLang="en-US" smtClean="0"/>
              <a:t>4</a:t>
            </a:fld>
            <a:endParaRPr kumimoji="1" lang="ja-JP" altLang="en-US"/>
          </a:p>
        </p:txBody>
      </p:sp>
    </p:spTree>
    <p:extLst>
      <p:ext uri="{BB962C8B-B14F-4D97-AF65-F5344CB8AC3E}">
        <p14:creationId xmlns:p14="http://schemas.microsoft.com/office/powerpoint/2010/main" val="2133592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49" name="四角形 137"/>
          <p:cNvSpPr>
            <a:spLocks noGrp="1" noRot="1" noChangeAspect="1"/>
          </p:cNvSpPr>
          <p:nvPr>
            <p:ph type="sldImg" idx="2"/>
          </p:nvPr>
        </p:nvSpPr>
        <p:spPr>
          <a:prstGeom prst="rect">
            <a:avLst/>
          </a:prstGeom>
        </p:spPr>
        <p:txBody>
          <a:bodyPr/>
          <a:lstStyle/>
          <a:p>
            <a:endParaRPr kumimoji="1" lang="ja-JP" altLang="en-US"/>
          </a:p>
        </p:txBody>
      </p:sp>
      <p:sp>
        <p:nvSpPr>
          <p:cNvPr id="1150" name="四角形 138"/>
          <p:cNvSpPr>
            <a:spLocks noGrp="1"/>
          </p:cNvSpPr>
          <p:nvPr>
            <p:ph type="body" sz="quarter" idx="3"/>
          </p:nvPr>
        </p:nvSpPr>
        <p:spPr>
          <a:prstGeom prst="rect">
            <a:avLst/>
          </a:prstGeom>
        </p:spPr>
        <p:txBody>
          <a:bodyPr/>
          <a:lstStyle/>
          <a:p>
            <a:r>
              <a:rPr kumimoji="1" lang="ja-JP" altLang="en-US"/>
              <a:t>スマホを狙った犯罪というとみなさんはどういったことを想像されるでしょうか？</a:t>
            </a:r>
          </a:p>
          <a:p>
            <a:r>
              <a:rPr kumimoji="1" lang="ja-JP" altLang="en-US"/>
              <a:t>【聞いてみる】</a:t>
            </a:r>
          </a:p>
        </p:txBody>
      </p:sp>
      <p:sp>
        <p:nvSpPr>
          <p:cNvPr id="1151" name="四角形 139"/>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F57152B4-BACC-4847-84FC-1B7B7D650D52}" type="slidenum">
              <a:rPr kumimoji="1" lang="ja-JP" altLang="en-US" smtClean="0"/>
              <a:t>5</a:t>
            </a:fld>
            <a:endParaRPr kumimoji="1" lang="ja-JP" altLang="en-US"/>
          </a:p>
        </p:txBody>
      </p:sp>
    </p:spTree>
    <p:extLst>
      <p:ext uri="{BB962C8B-B14F-4D97-AF65-F5344CB8AC3E}">
        <p14:creationId xmlns:p14="http://schemas.microsoft.com/office/powerpoint/2010/main" val="2455621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158" name="Google Shape;17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JP" altLang="en-US"/>
              <a:t>ハッキング、ウィルス、乗っ取りなど･･･</a:t>
            </a:r>
          </a:p>
        </p:txBody>
      </p:sp>
      <p:sp>
        <p:nvSpPr>
          <p:cNvPr id="1159" name="Google Shape;17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4196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69" name="四角形 140"/>
          <p:cNvSpPr>
            <a:spLocks noGrp="1" noRot="1" noChangeAspect="1"/>
          </p:cNvSpPr>
          <p:nvPr>
            <p:ph type="sldImg" idx="2"/>
          </p:nvPr>
        </p:nvSpPr>
        <p:spPr>
          <a:prstGeom prst="rect">
            <a:avLst/>
          </a:prstGeom>
        </p:spPr>
        <p:txBody>
          <a:bodyPr/>
          <a:lstStyle/>
          <a:p>
            <a:endParaRPr kumimoji="1" lang="ja-JP" altLang="en-US"/>
          </a:p>
        </p:txBody>
      </p:sp>
      <p:sp>
        <p:nvSpPr>
          <p:cNvPr id="1170" name="四角形 141"/>
          <p:cNvSpPr>
            <a:spLocks noGrp="1"/>
          </p:cNvSpPr>
          <p:nvPr>
            <p:ph type="body" sz="quarter" idx="3"/>
          </p:nvPr>
        </p:nvSpPr>
        <p:spPr>
          <a:prstGeom prst="rect">
            <a:avLst/>
          </a:prstGeom>
        </p:spPr>
        <p:txBody>
          <a:bodyPr/>
          <a:lstStyle/>
          <a:p>
            <a:r>
              <a:rPr lang="ja-JP" altLang="en-US"/>
              <a:t>ハッキングは本来、高度な知識と高い技術力をを駆使して、コンピュータシステムやネットワークの解析や改造を行うことをさしていましたが、不正に他のコンピュータシステムに侵入し、データを改ざんしたり、コピーを行ったり、破壊したりすることに使われるようになりました。（このように悪意のある行為はクラッキングと呼ばれる）</a:t>
            </a:r>
            <a:endParaRPr lang="ja-JP" altLang="en-US"/>
          </a:p>
          <a:p>
            <a:r>
              <a:rPr lang="ja-JP" altLang="en-US"/>
              <a:t>また、このような知識と技術を持つ人はハッカーと呼ばれ、情報を守るなど善良なハッカーをホワイトハッカー、不正アクセスで攻撃をするなど悪意のあるハッカーをブラックハッカーと分けて呼ぶこともあります。</a:t>
            </a:r>
            <a:endParaRPr lang="ja-JP" altLang="en-US"/>
          </a:p>
        </p:txBody>
      </p:sp>
      <p:sp>
        <p:nvSpPr>
          <p:cNvPr id="1171" name="四角形 142"/>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F57152B4-BACC-4847-84FC-1B7B7D650D52}" type="slidenum">
              <a:rPr kumimoji="1" lang="ja-JP" altLang="en-US" smtClean="0"/>
              <a:t>7</a:t>
            </a:fld>
            <a:endParaRPr kumimoji="1" lang="ja-JP" altLang="en-US"/>
          </a:p>
        </p:txBody>
      </p:sp>
    </p:spTree>
    <p:extLst>
      <p:ext uri="{BB962C8B-B14F-4D97-AF65-F5344CB8AC3E}">
        <p14:creationId xmlns:p14="http://schemas.microsoft.com/office/powerpoint/2010/main" val="197141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78" name="四角形 140"/>
          <p:cNvSpPr>
            <a:spLocks noGrp="1" noRot="1" noChangeAspect="1"/>
          </p:cNvSpPr>
          <p:nvPr>
            <p:ph type="sldImg" idx="2"/>
          </p:nvPr>
        </p:nvSpPr>
        <p:spPr>
          <a:prstGeom prst="rect">
            <a:avLst/>
          </a:prstGeom>
        </p:spPr>
        <p:txBody>
          <a:bodyPr/>
          <a:lstStyle/>
          <a:p>
            <a:endParaRPr kumimoji="1" lang="ja-JP" altLang="en-US"/>
          </a:p>
        </p:txBody>
      </p:sp>
      <p:sp>
        <p:nvSpPr>
          <p:cNvPr id="1179" name="四角形 141"/>
          <p:cNvSpPr>
            <a:spLocks noGrp="1"/>
          </p:cNvSpPr>
          <p:nvPr>
            <p:ph type="body" sz="quarter" idx="3"/>
          </p:nvPr>
        </p:nvSpPr>
        <p:spPr>
          <a:prstGeom prst="rect">
            <a:avLst/>
          </a:prstGeom>
        </p:spPr>
        <p:txBody>
          <a:bodyPr/>
          <a:lstStyle/>
          <a:p>
            <a:r>
              <a:rPr kumimoji="1" lang="ja-JP" altLang="en-US"/>
              <a:t>このように、不正アクセスをしたり、ウイルスを送りつけたりといった犯罪行為を行うには、高度な知識と高い技術力が必要になります。</a:t>
            </a:r>
          </a:p>
        </p:txBody>
      </p:sp>
      <p:sp>
        <p:nvSpPr>
          <p:cNvPr id="1180" name="四角形 142"/>
          <p:cNvSpPr>
            <a:spLocks noGrp="1"/>
          </p:cNvSpPr>
          <p:nvPr>
            <p:ph type="sldNum" sz="quarter" idx="5"/>
          </p:nvPr>
        </p:nvSpPr>
        <p:spPr>
          <a:prstGeom prst="rect">
            <a:avLst/>
          </a:prstGeom>
        </p:spPr>
        <p:txBody>
          <a:bodyPr vert="horz" lIns="91440" tIns="45720" rIns="91440" bIns="45720" rtlCol="0" anchor="b"/>
          <a:lstStyle>
            <a:lvl1pPr algn="r">
              <a:defRPr sz="1200"/>
            </a:lvl1pPr>
          </a:lstStyle>
          <a:p>
            <a:fld id="{F57152B4-BACC-4847-84FC-1B7B7D650D52}" type="slidenum">
              <a:rPr kumimoji="1" lang="ja-JP" altLang="en-US" smtClean="0"/>
              <a:t>7</a:t>
            </a:fld>
            <a:endParaRPr kumimoji="1" lang="ja-JP" altLang="en-US"/>
          </a:p>
        </p:txBody>
      </p:sp>
    </p:spTree>
    <p:extLst>
      <p:ext uri="{BB962C8B-B14F-4D97-AF65-F5344CB8AC3E}">
        <p14:creationId xmlns:p14="http://schemas.microsoft.com/office/powerpoint/2010/main" val="197141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0" name=""/>
        <p:cNvGrpSpPr/>
        <p:nvPr/>
      </p:nvGrpSpPr>
      <p:grpSpPr>
        <a:xfrm>
          <a:off x="0" y="0"/>
          <a:ext cx="0" cy="0"/>
          <a:chOff x="0" y="0"/>
          <a:chExt cx="0" cy="0"/>
        </a:xfrm>
      </p:grpSpPr>
      <p:sp>
        <p:nvSpPr>
          <p:cNvPr id="1187" name="Google Shape;17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ja-JP" altLang="en-US"/>
              <a:t>この図は、警察庁に寄せられたサイバー犯罪などに関する相談件数です。</a:t>
            </a:r>
            <a:endParaRPr/>
          </a:p>
          <a:p>
            <a:pPr marL="0" lvl="0" indent="0" algn="l" rtl="0">
              <a:lnSpc>
                <a:spcPct val="100000"/>
              </a:lnSpc>
              <a:spcBef>
                <a:spcPts val="0"/>
              </a:spcBef>
              <a:spcAft>
                <a:spcPts val="0"/>
              </a:spcAft>
              <a:buSzPts val="1100"/>
              <a:buNone/>
            </a:pPr>
            <a:r>
              <a:rPr lang="ja-JP" altLang="en-US"/>
              <a:t>多少の増減はありますが、ここ数年の相談件数は、ほぼ同じような割合で推移しています。</a:t>
            </a:r>
            <a:endParaRPr lang="ja-JP" altLang="en-US"/>
          </a:p>
        </p:txBody>
      </p:sp>
      <p:sp>
        <p:nvSpPr>
          <p:cNvPr id="1188" name="Google Shape;18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4449818"/>
      </p:ext>
    </p:extLst>
  </p:cSld>
  <p:clrMapOvr>
    <a:masterClrMapping/>
  </p:clrMapOvr>
</p:note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1" name="タイトル 1"/>
          <p:cNvSpPr>
            <a:spLocks noGrp="1"/>
          </p:cNvSpPr>
          <p:nvPr>
            <p:ph type="ctrTitle"/>
          </p:nvPr>
        </p:nvSpPr>
        <p:spPr>
          <a:xfrm>
            <a:off x="1143000" y="841772"/>
            <a:ext cx="6858000" cy="1790700"/>
          </a:xfrm>
        </p:spPr>
        <p:txBody>
          <a:bodyPr anchor="b"/>
          <a:lstStyle>
            <a:lvl1pPr algn="ctr">
              <a:defRPr sz="6000"/>
            </a:lvl1pPr>
          </a:lstStyle>
          <a:p>
            <a:r>
              <a:rPr kumimoji="1" lang="ja-JP" altLang="en-US"/>
              <a:t>マスター タイトルの書式設定</a:t>
            </a:r>
          </a:p>
        </p:txBody>
      </p:sp>
      <p:sp>
        <p:nvSpPr>
          <p:cNvPr id="1032" name="字幕 2"/>
          <p:cNvSpPr>
            <a:spLocks noGrp="1"/>
          </p:cNvSpPr>
          <p:nvPr>
            <p:ph type="subTitle" idx="1"/>
          </p:nvPr>
        </p:nvSpPr>
        <p:spPr>
          <a:xfrm>
            <a:off x="1143000" y="2701529"/>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1033" name="日付プレースホルダー 3"/>
          <p:cNvSpPr>
            <a:spLocks noGrp="1"/>
          </p:cNvSpPr>
          <p:nvPr>
            <p:ph type="dt" sz="half" idx="10"/>
          </p:nvPr>
        </p:nvSpPr>
        <p:spPr/>
        <p:txBody>
          <a:bodyPr/>
          <a:lstStyle/>
          <a:p>
            <a:fld id="{1FDD1D37-DEC8-4800-9967-2950AA766C70}" type="datetimeFigureOut">
              <a:rPr kumimoji="1" lang="ja-JP" altLang="en-US" smtClean="0"/>
              <a:t>2020/1/22</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0761A8C0-0199-495C-81B7-0A3B291AC090}" type="slidenum">
              <a:rPr kumimoji="1" lang="ja-JP" altLang="en-US" smtClean="0"/>
              <a:t>‹#›</a:t>
            </a:fld>
            <a:endParaRPr kumimoji="1" lang="ja-JP" altLang="en-US"/>
          </a:p>
        </p:txBody>
      </p:sp>
    </p:spTree>
    <p:extLst>
      <p:ext uri="{BB962C8B-B14F-4D97-AF65-F5344CB8AC3E}">
        <p14:creationId xmlns:p14="http://schemas.microsoft.com/office/powerpoint/2010/main" val="1510398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0"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a:t>マスター タイトルの書式設定</a:t>
            </a:r>
          </a:p>
        </p:txBody>
      </p:sp>
      <p:sp>
        <p:nvSpPr>
          <p:cNvPr id="1089"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0" name="日付プレースホルダー 3"/>
          <p:cNvSpPr>
            <a:spLocks noGrp="1"/>
          </p:cNvSpPr>
          <p:nvPr>
            <p:ph type="dt" sz="half" idx="10"/>
          </p:nvPr>
        </p:nvSpPr>
        <p:spPr/>
        <p:txBody>
          <a:bodyPr/>
          <a:lstStyle/>
          <a:p>
            <a:fld id="{1FDD1D37-DEC8-4800-9967-2950AA766C70}" type="datetimeFigureOut">
              <a:rPr kumimoji="1" lang="ja-JP" altLang="en-US" smtClean="0"/>
              <a:t>2020/1/22</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0761A8C0-0199-495C-81B7-0A3B291AC090}" type="slidenum">
              <a:rPr kumimoji="1" lang="ja-JP" altLang="en-US" smtClean="0"/>
              <a:t>‹#›</a:t>
            </a:fld>
            <a:endParaRPr kumimoji="1" lang="ja-JP" altLang="en-US"/>
          </a:p>
        </p:txBody>
      </p:sp>
    </p:spTree>
    <p:extLst>
      <p:ext uri="{BB962C8B-B14F-4D97-AF65-F5344CB8AC3E}">
        <p14:creationId xmlns:p14="http://schemas.microsoft.com/office/powerpoint/2010/main" val="4069816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094" name="縦書きタイトル 1"/>
          <p:cNvSpPr>
            <a:spLocks noGrp="1"/>
          </p:cNvSpPr>
          <p:nvPr>
            <p:ph type="title" orient="vert"/>
          </p:nvPr>
        </p:nvSpPr>
        <p:spPr>
          <a:xfrm>
            <a:off x="6543675" y="273844"/>
            <a:ext cx="1971675" cy="4358879"/>
          </a:xfrm>
        </p:spPr>
        <p:txBody>
          <a:bodyPr vert="eaVert"/>
          <a:lstStyle/>
          <a:p>
            <a:r>
              <a:rPr kumimoji="1" lang="ja-JP" altLang="en-US"/>
              <a:t>マスター タイトルの書式設定</a:t>
            </a:r>
          </a:p>
        </p:txBody>
      </p:sp>
      <p:sp>
        <p:nvSpPr>
          <p:cNvPr id="1095" name="縦書きテキスト プレースホルダー 2"/>
          <p:cNvSpPr>
            <a:spLocks noGrp="1"/>
          </p:cNvSpPr>
          <p:nvPr>
            <p:ph type="body" orient="vert" idx="1"/>
          </p:nvPr>
        </p:nvSpPr>
        <p:spPr>
          <a:xfrm>
            <a:off x="628650" y="273844"/>
            <a:ext cx="5800725" cy="4358879"/>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6" name="日付プレースホルダー 3"/>
          <p:cNvSpPr>
            <a:spLocks noGrp="1"/>
          </p:cNvSpPr>
          <p:nvPr>
            <p:ph type="dt" sz="half" idx="10"/>
          </p:nvPr>
        </p:nvSpPr>
        <p:spPr/>
        <p:txBody>
          <a:bodyPr/>
          <a:lstStyle/>
          <a:p>
            <a:fld id="{1FDD1D37-DEC8-4800-9967-2950AA766C70}" type="datetimeFigureOut">
              <a:rPr kumimoji="1" lang="ja-JP" altLang="en-US" smtClean="0"/>
              <a:t>2020/1/22</a:t>
            </a:fld>
            <a:endParaRPr kumimoji="1" lang="ja-JP" altLang="en-US"/>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0761A8C0-0199-495C-81B7-0A3B291AC090}" type="slidenum">
              <a:rPr kumimoji="1" lang="ja-JP" altLang="en-US" smtClean="0"/>
              <a:t>‹#›</a:t>
            </a:fld>
            <a:endParaRPr kumimoji="1" lang="ja-JP" altLang="en-US"/>
          </a:p>
        </p:txBody>
      </p:sp>
    </p:spTree>
    <p:extLst>
      <p:ext uri="{BB962C8B-B14F-4D97-AF65-F5344CB8AC3E}">
        <p14:creationId xmlns:p14="http://schemas.microsoft.com/office/powerpoint/2010/main" val="10999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a:t>マスター タイトルの書式設定</a:t>
            </a:r>
          </a:p>
        </p:txBody>
      </p:sp>
      <p:sp>
        <p:nvSpPr>
          <p:cNvPr id="1038"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39" name="日付プレースホルダー 3"/>
          <p:cNvSpPr>
            <a:spLocks noGrp="1"/>
          </p:cNvSpPr>
          <p:nvPr>
            <p:ph type="dt" sz="half" idx="10"/>
          </p:nvPr>
        </p:nvSpPr>
        <p:spPr/>
        <p:txBody>
          <a:bodyPr/>
          <a:lstStyle/>
          <a:p>
            <a:fld id="{1FDD1D37-DEC8-4800-9967-2950AA766C70}" type="datetimeFigureOut">
              <a:rPr kumimoji="1" lang="ja-JP" altLang="en-US" smtClean="0"/>
              <a:t>2020/1/22</a:t>
            </a:fld>
            <a:endParaRPr kumimoji="1" lang="ja-JP" altLang="en-US"/>
          </a:p>
        </p:txBody>
      </p:sp>
      <p:sp>
        <p:nvSpPr>
          <p:cNvPr id="1040" name="フッター プレースホルダー 4"/>
          <p:cNvSpPr>
            <a:spLocks noGrp="1"/>
          </p:cNvSpPr>
          <p:nvPr>
            <p:ph type="ftr" sz="quarter" idx="11"/>
          </p:nvPr>
        </p:nvSpPr>
        <p:spPr/>
        <p:txBody>
          <a:bodyPr/>
          <a:lstStyle/>
          <a:p>
            <a:endParaRPr kumimoji="1" lang="ja-JP" altLang="en-US"/>
          </a:p>
        </p:txBody>
      </p:sp>
      <p:sp>
        <p:nvSpPr>
          <p:cNvPr id="1041" name="スライド番号プレースホルダー 5"/>
          <p:cNvSpPr>
            <a:spLocks noGrp="1"/>
          </p:cNvSpPr>
          <p:nvPr>
            <p:ph type="sldNum" sz="quarter" idx="12"/>
          </p:nvPr>
        </p:nvSpPr>
        <p:spPr/>
        <p:txBody>
          <a:bodyPr/>
          <a:lstStyle/>
          <a:p>
            <a:fld id="{0761A8C0-0199-495C-81B7-0A3B291AC090}" type="slidenum">
              <a:rPr kumimoji="1" lang="ja-JP" altLang="en-US" smtClean="0"/>
              <a:t>‹#›</a:t>
            </a:fld>
            <a:endParaRPr kumimoji="1" lang="ja-JP" altLang="en-US"/>
          </a:p>
        </p:txBody>
      </p:sp>
    </p:spTree>
    <p:extLst>
      <p:ext uri="{BB962C8B-B14F-4D97-AF65-F5344CB8AC3E}">
        <p14:creationId xmlns:p14="http://schemas.microsoft.com/office/powerpoint/2010/main" val="1682741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3" name="タイトル 1"/>
          <p:cNvSpPr>
            <a:spLocks noGrp="1"/>
          </p:cNvSpPr>
          <p:nvPr>
            <p:ph type="title"/>
          </p:nvPr>
        </p:nvSpPr>
        <p:spPr>
          <a:xfrm>
            <a:off x="623888" y="1282304"/>
            <a:ext cx="7886700" cy="2139553"/>
          </a:xfrm>
        </p:spPr>
        <p:txBody>
          <a:bodyPr anchor="b"/>
          <a:lstStyle>
            <a:lvl1pPr>
              <a:defRPr sz="6000"/>
            </a:lvl1pPr>
          </a:lstStyle>
          <a:p>
            <a:r>
              <a:rPr kumimoji="1" lang="ja-JP" altLang="en-US"/>
              <a:t>マスター タイトルの書式設定</a:t>
            </a:r>
          </a:p>
        </p:txBody>
      </p:sp>
      <p:sp>
        <p:nvSpPr>
          <p:cNvPr id="1044" name="テキスト プレースホルダー 2"/>
          <p:cNvSpPr>
            <a:spLocks noGrp="1"/>
          </p:cNvSpPr>
          <p:nvPr>
            <p:ph type="body" idx="1"/>
          </p:nvPr>
        </p:nvSpPr>
        <p:spPr>
          <a:xfrm>
            <a:off x="623888" y="3442097"/>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1045" name="日付プレースホルダー 3"/>
          <p:cNvSpPr>
            <a:spLocks noGrp="1"/>
          </p:cNvSpPr>
          <p:nvPr>
            <p:ph type="dt" sz="half" idx="10"/>
          </p:nvPr>
        </p:nvSpPr>
        <p:spPr/>
        <p:txBody>
          <a:bodyPr/>
          <a:lstStyle/>
          <a:p>
            <a:fld id="{1FDD1D37-DEC8-4800-9967-2950AA766C70}" type="datetimeFigureOut">
              <a:rPr kumimoji="1" lang="ja-JP" altLang="en-US" smtClean="0"/>
              <a:t>2020/1/22</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0761A8C0-0199-495C-81B7-0A3B291AC090}" type="slidenum">
              <a:rPr kumimoji="1" lang="ja-JP" altLang="en-US" smtClean="0"/>
              <a:t>‹#›</a:t>
            </a:fld>
            <a:endParaRPr kumimoji="1" lang="ja-JP" altLang="en-US"/>
          </a:p>
        </p:txBody>
      </p:sp>
    </p:spTree>
    <p:extLst>
      <p:ext uri="{BB962C8B-B14F-4D97-AF65-F5344CB8AC3E}">
        <p14:creationId xmlns:p14="http://schemas.microsoft.com/office/powerpoint/2010/main" val="803468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a:t>マスター タイトルの書式設定</a:t>
            </a:r>
          </a:p>
        </p:txBody>
      </p:sp>
      <p:sp>
        <p:nvSpPr>
          <p:cNvPr id="1050" name="コンテンツ プレースホルダー 2"/>
          <p:cNvSpPr>
            <a:spLocks noGrp="1"/>
          </p:cNvSpPr>
          <p:nvPr>
            <p:ph sz="half" idx="1"/>
          </p:nvPr>
        </p:nvSpPr>
        <p:spPr>
          <a:xfrm>
            <a:off x="628650" y="1369219"/>
            <a:ext cx="3886200" cy="326350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1" name="コンテンツ プレースホルダー 3"/>
          <p:cNvSpPr>
            <a:spLocks noGrp="1"/>
          </p:cNvSpPr>
          <p:nvPr>
            <p:ph sz="half" idx="2"/>
          </p:nvPr>
        </p:nvSpPr>
        <p:spPr>
          <a:xfrm>
            <a:off x="4629150" y="1369219"/>
            <a:ext cx="3886200" cy="3263504"/>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2" name="日付プレースホルダー 4"/>
          <p:cNvSpPr>
            <a:spLocks noGrp="1"/>
          </p:cNvSpPr>
          <p:nvPr>
            <p:ph type="dt" sz="half" idx="10"/>
          </p:nvPr>
        </p:nvSpPr>
        <p:spPr/>
        <p:txBody>
          <a:bodyPr/>
          <a:lstStyle/>
          <a:p>
            <a:fld id="{1FDD1D37-DEC8-4800-9967-2950AA766C70}" type="datetimeFigureOut">
              <a:rPr kumimoji="1" lang="ja-JP" altLang="en-US" smtClean="0"/>
              <a:t>2020/1/22</a:t>
            </a:fld>
            <a:endParaRPr kumimoji="1" lang="ja-JP" altLang="en-US"/>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0761A8C0-0199-495C-81B7-0A3B291AC090}" type="slidenum">
              <a:rPr kumimoji="1" lang="ja-JP" altLang="en-US" smtClean="0"/>
              <a:t>‹#›</a:t>
            </a:fld>
            <a:endParaRPr kumimoji="1" lang="ja-JP" altLang="en-US"/>
          </a:p>
        </p:txBody>
      </p:sp>
    </p:spTree>
    <p:extLst>
      <p:ext uri="{BB962C8B-B14F-4D97-AF65-F5344CB8AC3E}">
        <p14:creationId xmlns:p14="http://schemas.microsoft.com/office/powerpoint/2010/main" val="2804415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6" name="タイトル 1"/>
          <p:cNvSpPr>
            <a:spLocks noGrp="1"/>
          </p:cNvSpPr>
          <p:nvPr>
            <p:ph type="title"/>
          </p:nvPr>
        </p:nvSpPr>
        <p:spPr>
          <a:xfrm>
            <a:off x="629841" y="273844"/>
            <a:ext cx="7886700" cy="994172"/>
          </a:xfrm>
        </p:spPr>
        <p:txBody>
          <a:bodyPr/>
          <a:lstStyle/>
          <a:p>
            <a:r>
              <a:rPr kumimoji="1" lang="ja-JP" altLang="en-US"/>
              <a:t>マスター タイトルの書式設定</a:t>
            </a:r>
          </a:p>
        </p:txBody>
      </p:sp>
      <p:sp>
        <p:nvSpPr>
          <p:cNvPr id="1057" name="テキスト プレースホルダー 2"/>
          <p:cNvSpPr>
            <a:spLocks noGrp="1"/>
          </p:cNvSpPr>
          <p:nvPr>
            <p:ph type="body" idx="1"/>
          </p:nvPr>
        </p:nvSpPr>
        <p:spPr>
          <a:xfrm>
            <a:off x="629841"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58" name="コンテンツ プレースホルダー 3"/>
          <p:cNvSpPr>
            <a:spLocks noGrp="1"/>
          </p:cNvSpPr>
          <p:nvPr>
            <p:ph sz="half" idx="2"/>
          </p:nvPr>
        </p:nvSpPr>
        <p:spPr>
          <a:xfrm>
            <a:off x="629841" y="1878806"/>
            <a:ext cx="3868340" cy="2763441"/>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9" name="テキスト プレースホルダー 4"/>
          <p:cNvSpPr>
            <a:spLocks noGrp="1"/>
          </p:cNvSpPr>
          <p:nvPr>
            <p:ph type="body" sz="quarter" idx="3"/>
          </p:nvPr>
        </p:nvSpPr>
        <p:spPr>
          <a:xfrm>
            <a:off x="4629150"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60" name="コンテンツ プレースホルダー 5"/>
          <p:cNvSpPr>
            <a:spLocks noGrp="1"/>
          </p:cNvSpPr>
          <p:nvPr>
            <p:ph sz="quarter" idx="4"/>
          </p:nvPr>
        </p:nvSpPr>
        <p:spPr>
          <a:xfrm>
            <a:off x="4629150" y="1878806"/>
            <a:ext cx="3887391" cy="2763441"/>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61" name="日付プレースホルダー 6"/>
          <p:cNvSpPr>
            <a:spLocks noGrp="1"/>
          </p:cNvSpPr>
          <p:nvPr>
            <p:ph type="dt" sz="half" idx="10"/>
          </p:nvPr>
        </p:nvSpPr>
        <p:spPr/>
        <p:txBody>
          <a:bodyPr/>
          <a:lstStyle/>
          <a:p>
            <a:fld id="{1FDD1D37-DEC8-4800-9967-2950AA766C70}" type="datetimeFigureOut">
              <a:rPr kumimoji="1" lang="ja-JP" altLang="en-US" smtClean="0"/>
              <a:t>2020/1/22</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0761A8C0-0199-495C-81B7-0A3B291AC090}" type="slidenum">
              <a:rPr kumimoji="1" lang="ja-JP" altLang="en-US" smtClean="0"/>
              <a:t>‹#›</a:t>
            </a:fld>
            <a:endParaRPr kumimoji="1" lang="ja-JP" altLang="en-US"/>
          </a:p>
        </p:txBody>
      </p:sp>
    </p:spTree>
    <p:extLst>
      <p:ext uri="{BB962C8B-B14F-4D97-AF65-F5344CB8AC3E}">
        <p14:creationId xmlns:p14="http://schemas.microsoft.com/office/powerpoint/2010/main" val="2704379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a:t>マスター タイトルの書式設定</a:t>
            </a:r>
          </a:p>
        </p:txBody>
      </p:sp>
      <p:sp>
        <p:nvSpPr>
          <p:cNvPr id="1066" name="日付プレースホルダー 2"/>
          <p:cNvSpPr>
            <a:spLocks noGrp="1"/>
          </p:cNvSpPr>
          <p:nvPr>
            <p:ph type="dt" sz="half" idx="10"/>
          </p:nvPr>
        </p:nvSpPr>
        <p:spPr/>
        <p:txBody>
          <a:bodyPr/>
          <a:lstStyle/>
          <a:p>
            <a:fld id="{1FDD1D37-DEC8-4800-9967-2950AA766C70}" type="datetimeFigureOut">
              <a:rPr kumimoji="1" lang="ja-JP" altLang="en-US" smtClean="0"/>
              <a:t>2020/1/22</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0761A8C0-0199-495C-81B7-0A3B291AC090}" type="slidenum">
              <a:rPr kumimoji="1" lang="ja-JP" altLang="en-US" smtClean="0"/>
              <a:t>‹#›</a:t>
            </a:fld>
            <a:endParaRPr kumimoji="1" lang="ja-JP" altLang="en-US"/>
          </a:p>
        </p:txBody>
      </p:sp>
    </p:spTree>
    <p:extLst>
      <p:ext uri="{BB962C8B-B14F-4D97-AF65-F5344CB8AC3E}">
        <p14:creationId xmlns:p14="http://schemas.microsoft.com/office/powerpoint/2010/main" val="221271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1FDD1D37-DEC8-4800-9967-2950AA766C70}" type="datetimeFigureOut">
              <a:rPr kumimoji="1" lang="ja-JP" altLang="en-US" smtClean="0"/>
              <a:t>2020/1/22</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0761A8C0-0199-495C-81B7-0A3B291AC090}" type="slidenum">
              <a:rPr kumimoji="1" lang="ja-JP" altLang="en-US" smtClean="0"/>
              <a:t>‹#›</a:t>
            </a:fld>
            <a:endParaRPr kumimoji="1" lang="ja-JP" altLang="en-US"/>
          </a:p>
        </p:txBody>
      </p:sp>
    </p:spTree>
    <p:extLst>
      <p:ext uri="{BB962C8B-B14F-4D97-AF65-F5344CB8AC3E}">
        <p14:creationId xmlns:p14="http://schemas.microsoft.com/office/powerpoint/2010/main" val="3993493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0" name=""/>
        <p:cNvGrpSpPr/>
        <p:nvPr/>
      </p:nvGrpSpPr>
      <p:grpSpPr>
        <a:xfrm>
          <a:off x="0" y="0"/>
          <a:ext cx="0" cy="0"/>
          <a:chOff x="0" y="0"/>
          <a:chExt cx="0" cy="0"/>
        </a:xfrm>
      </p:grpSpPr>
      <p:sp>
        <p:nvSpPr>
          <p:cNvPr id="1074" name="タイトル 1"/>
          <p:cNvSpPr>
            <a:spLocks noGrp="1"/>
          </p:cNvSpPr>
          <p:nvPr>
            <p:ph type="title"/>
          </p:nvPr>
        </p:nvSpPr>
        <p:spPr>
          <a:xfrm>
            <a:off x="629841" y="342900"/>
            <a:ext cx="2949178" cy="1200150"/>
          </a:xfrm>
        </p:spPr>
        <p:txBody>
          <a:bodyPr anchor="b"/>
          <a:lstStyle>
            <a:lvl1pPr>
              <a:defRPr sz="3200"/>
            </a:lvl1pPr>
          </a:lstStyle>
          <a:p>
            <a:r>
              <a:rPr kumimoji="1" lang="ja-JP" altLang="en-US"/>
              <a:t>マスター タイトルの書式設定</a:t>
            </a:r>
          </a:p>
        </p:txBody>
      </p:sp>
      <p:sp>
        <p:nvSpPr>
          <p:cNvPr id="1075" name="コンテンツ プレースホルダー 2"/>
          <p:cNvSpPr>
            <a:spLocks noGrp="1"/>
          </p:cNvSpPr>
          <p:nvPr>
            <p:ph idx="1"/>
          </p:nvPr>
        </p:nvSpPr>
        <p:spPr>
          <a:xfrm>
            <a:off x="3887391" y="740569"/>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76" name="テキスト プレースホルダー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077" name="日付プレースホルダー 4"/>
          <p:cNvSpPr>
            <a:spLocks noGrp="1"/>
          </p:cNvSpPr>
          <p:nvPr>
            <p:ph type="dt" sz="half" idx="10"/>
          </p:nvPr>
        </p:nvSpPr>
        <p:spPr/>
        <p:txBody>
          <a:bodyPr/>
          <a:lstStyle/>
          <a:p>
            <a:fld id="{1FDD1D37-DEC8-4800-9967-2950AA766C70}" type="datetimeFigureOut">
              <a:rPr kumimoji="1" lang="ja-JP" altLang="en-US" smtClean="0"/>
              <a:t>2020/1/22</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0761A8C0-0199-495C-81B7-0A3B291AC090}" type="slidenum">
              <a:rPr kumimoji="1" lang="ja-JP" altLang="en-US" smtClean="0"/>
              <a:t>‹#›</a:t>
            </a:fld>
            <a:endParaRPr kumimoji="1" lang="ja-JP" altLang="en-US"/>
          </a:p>
        </p:txBody>
      </p:sp>
    </p:spTree>
    <p:extLst>
      <p:ext uri="{BB962C8B-B14F-4D97-AF65-F5344CB8AC3E}">
        <p14:creationId xmlns:p14="http://schemas.microsoft.com/office/powerpoint/2010/main" val="1562027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1" name="タイトル 1"/>
          <p:cNvSpPr>
            <a:spLocks noGrp="1"/>
          </p:cNvSpPr>
          <p:nvPr>
            <p:ph type="title"/>
          </p:nvPr>
        </p:nvSpPr>
        <p:spPr>
          <a:xfrm>
            <a:off x="629841" y="342900"/>
            <a:ext cx="2949178" cy="1200150"/>
          </a:xfrm>
        </p:spPr>
        <p:txBody>
          <a:bodyPr anchor="b"/>
          <a:lstStyle>
            <a:lvl1pPr>
              <a:defRPr sz="3200"/>
            </a:lvl1pPr>
          </a:lstStyle>
          <a:p>
            <a:r>
              <a:rPr kumimoji="1" lang="ja-JP" altLang="en-US"/>
              <a:t>マスター タイトルの書式設定</a:t>
            </a:r>
          </a:p>
        </p:txBody>
      </p:sp>
      <p:sp>
        <p:nvSpPr>
          <p:cNvPr id="1082" name="図プレースホルダー 2"/>
          <p:cNvSpPr>
            <a:spLocks noGrp="1"/>
          </p:cNvSpPr>
          <p:nvPr>
            <p:ph type="pic" idx="1"/>
          </p:nvPr>
        </p:nvSpPr>
        <p:spPr>
          <a:xfrm>
            <a:off x="3887391" y="740569"/>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1083" name="テキスト プレースホルダー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1084" name="日付プレースホルダー 4"/>
          <p:cNvSpPr>
            <a:spLocks noGrp="1"/>
          </p:cNvSpPr>
          <p:nvPr>
            <p:ph type="dt" sz="half" idx="10"/>
          </p:nvPr>
        </p:nvSpPr>
        <p:spPr/>
        <p:txBody>
          <a:bodyPr/>
          <a:lstStyle/>
          <a:p>
            <a:fld id="{1FDD1D37-DEC8-4800-9967-2950AA766C70}" type="datetimeFigureOut">
              <a:rPr kumimoji="1" lang="ja-JP" altLang="en-US" smtClean="0"/>
              <a:t>2020/1/22</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0761A8C0-0199-495C-81B7-0A3B291AC090}" type="slidenum">
              <a:rPr kumimoji="1" lang="ja-JP" altLang="en-US" smtClean="0"/>
              <a:t>‹#›</a:t>
            </a:fld>
            <a:endParaRPr kumimoji="1" lang="ja-JP" altLang="en-US"/>
          </a:p>
        </p:txBody>
      </p:sp>
    </p:spTree>
    <p:extLst>
      <p:ext uri="{BB962C8B-B14F-4D97-AF65-F5344CB8AC3E}">
        <p14:creationId xmlns:p14="http://schemas.microsoft.com/office/powerpoint/2010/main" val="3324537718"/>
      </p:ext>
    </p:extLst>
  </p:cSld>
  <p:clrMapOvr>
    <a:masterClrMapping/>
  </p:clrMapOvr>
</p:sldLayout>
</file>

<file path=ppt/slideMasters/_rels/slideMaster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025" name="タイトル プレースホルダー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026" name="テキスト プレースホルダー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27" name="日付プレースホルダー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DD1D37-DEC8-4800-9967-2950AA766C70}" type="datetimeFigureOut">
              <a:rPr kumimoji="1" lang="ja-JP" altLang="en-US" smtClean="0"/>
              <a:t>2020/1/22</a:t>
            </a:fld>
            <a:endParaRPr kumimoji="1" lang="ja-JP" altLang="en-US"/>
          </a:p>
        </p:txBody>
      </p:sp>
      <p:sp>
        <p:nvSpPr>
          <p:cNvPr id="1028" name="フッター プレースホルダー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029" name="スライド番号プレースホルダー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761A8C0-0199-495C-81B7-0A3B291AC090}" type="slidenum">
              <a:rPr kumimoji="1" lang="ja-JP" altLang="en-US" smtClean="0"/>
              <a:t>‹#›</a:t>
            </a:fld>
            <a:endParaRPr kumimoji="1" lang="ja-JP" altLang="en-US"/>
          </a:p>
        </p:txBody>
      </p:sp>
    </p:spTree>
    <p:extLst>
      <p:ext uri="{BB962C8B-B14F-4D97-AF65-F5344CB8AC3E}">
        <p14:creationId xmlns:p14="http://schemas.microsoft.com/office/powerpoint/2010/main" val="759052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xml version="1.0" encoding="UTF-8"?><Relationships xmlns="http://schemas.openxmlformats.org/package/2006/relationships"><Relationship Id="rId1" Type="http://schemas.openxmlformats.org/officeDocument/2006/relationships/image" Target="../media/image8.png" /><Relationship Id="rId2" Type="http://schemas.openxmlformats.org/officeDocument/2006/relationships/slideLayout" Target="../slideLayouts/slideLayout4.xml" /><Relationship Id="rId3" Type="http://schemas.openxmlformats.org/officeDocument/2006/relationships/notesSlide" Target="../notesSlides/notesSlide10.xml" /></Relationships>
</file>

<file path=ppt/slides/_rels/slide11.xml.rels><?xml version="1.0" encoding="UTF-8"?><Relationships xmlns="http://schemas.openxmlformats.org/package/2006/relationships"><Relationship Id="rId1" Type="http://schemas.openxmlformats.org/officeDocument/2006/relationships/image" Target="../media/image9.png" /><Relationship Id="rId2" Type="http://schemas.openxmlformats.org/officeDocument/2006/relationships/image" Target="../media/image10.png" /><Relationship Id="rId3" Type="http://schemas.openxmlformats.org/officeDocument/2006/relationships/slideLayout" Target="../slideLayouts/slideLayout4.xml" /><Relationship Id="rId4" Type="http://schemas.openxmlformats.org/officeDocument/2006/relationships/notesSlide" Target="../notesSlides/notesSlide11.xml" /></Relationships>
</file>

<file path=ppt/slides/_rels/slide12.xml.rels><?xml version="1.0" encoding="UTF-8"?><Relationships xmlns="http://schemas.openxmlformats.org/package/2006/relationships"><Relationship Id="rId1" Type="http://schemas.openxmlformats.org/officeDocument/2006/relationships/image" Target="../media/image10.png" /><Relationship Id="rId2" Type="http://schemas.openxmlformats.org/officeDocument/2006/relationships/image" Target="../media/image11.png" /><Relationship Id="rId3" Type="http://schemas.openxmlformats.org/officeDocument/2006/relationships/slideLayout" Target="../slideLayouts/slideLayout4.xml" /><Relationship Id="rId4" Type="http://schemas.openxmlformats.org/officeDocument/2006/relationships/notesSlide" Target="../notesSlides/notesSlide12.xml" /></Relationships>
</file>

<file path=ppt/slides/_rels/slide13.xml.rels><?xml version="1.0" encoding="UTF-8"?><Relationships xmlns="http://schemas.openxmlformats.org/package/2006/relationships"><Relationship Id="rId1" Type="http://schemas.openxmlformats.org/officeDocument/2006/relationships/image" Target="../media/image11.png" /><Relationship Id="rId2" Type="http://schemas.openxmlformats.org/officeDocument/2006/relationships/slideLayout" Target="../slideLayouts/slideLayout4.xml" /><Relationship Id="rId3" Type="http://schemas.openxmlformats.org/officeDocument/2006/relationships/notesSlide" Target="../notesSlides/notesSlide13.xml" /></Relationships>
</file>

<file path=ppt/slides/_rels/slide14.xml.rels><?xml version="1.0" encoding="UTF-8"?><Relationships xmlns="http://schemas.openxmlformats.org/package/2006/relationships"><Relationship Id="rId1" Type="http://schemas.openxmlformats.org/officeDocument/2006/relationships/image" Target="../media/image12.png" /><Relationship Id="rId2" Type="http://schemas.openxmlformats.org/officeDocument/2006/relationships/image" Target="../media/image13.png" /><Relationship Id="rId3" Type="http://schemas.openxmlformats.org/officeDocument/2006/relationships/slideLayout" Target="../slideLayouts/slideLayout4.xml" /><Relationship Id="rId4" Type="http://schemas.openxmlformats.org/officeDocument/2006/relationships/notesSlide" Target="../notesSlides/notesSlide14.xml" /></Relationships>
</file>

<file path=ppt/slides/_rels/slide15.xml.rels><?xml version="1.0" encoding="UTF-8"?><Relationships xmlns="http://schemas.openxmlformats.org/package/2006/relationships"><Relationship Id="rId1" Type="http://schemas.openxmlformats.org/officeDocument/2006/relationships/image" Target="../media/image12.png" /><Relationship Id="rId2" Type="http://schemas.openxmlformats.org/officeDocument/2006/relationships/image" Target="../media/image13.png" /><Relationship Id="rId3" Type="http://schemas.openxmlformats.org/officeDocument/2006/relationships/slideLayout" Target="../slideLayouts/slideLayout4.xml" /><Relationship Id="rId4" Type="http://schemas.openxmlformats.org/officeDocument/2006/relationships/notesSlide" Target="../notesSlides/notesSlide15.xml" /></Relationships>
</file>

<file path=ppt/slides/_rels/slide16.xml.rels><?xml version="1.0" encoding="UTF-8"?><Relationships xmlns="http://schemas.openxmlformats.org/package/2006/relationships"><Relationship Id="rId1" Type="http://schemas.openxmlformats.org/officeDocument/2006/relationships/image" Target="../media/image10.png" /><Relationship Id="rId2" Type="http://schemas.openxmlformats.org/officeDocument/2006/relationships/image" Target="../media/image9.png" /><Relationship Id="rId3" Type="http://schemas.openxmlformats.org/officeDocument/2006/relationships/image" Target="../media/image11.png" /><Relationship Id="rId4" Type="http://schemas.openxmlformats.org/officeDocument/2006/relationships/image" Target="../media/image12.png" /><Relationship Id="rId5" Type="http://schemas.openxmlformats.org/officeDocument/2006/relationships/image" Target="../media/image13.png" /><Relationship Id="rId6" Type="http://schemas.openxmlformats.org/officeDocument/2006/relationships/slideLayout" Target="../slideLayouts/slideLayout4.xml" /><Relationship Id="rId7" Type="http://schemas.openxmlformats.org/officeDocument/2006/relationships/notesSlide" Target="../notesSlides/notesSlide16.xml" /></Relationships>
</file>

<file path=ppt/slides/_rels/slide17.xml.rels><?xml version="1.0" encoding="UTF-8"?><Relationships xmlns="http://schemas.openxmlformats.org/package/2006/relationships"><Relationship Id="rId1" Type="http://schemas.openxmlformats.org/officeDocument/2006/relationships/image" Target="../media/image14.png" /><Relationship Id="rId2" Type="http://schemas.openxmlformats.org/officeDocument/2006/relationships/slideLayout" Target="../slideLayouts/slideLayout4.xml" /><Relationship Id="rId3" Type="http://schemas.openxmlformats.org/officeDocument/2006/relationships/notesSlide" Target="../notesSlides/notesSlide17.xml" /></Relationships>
</file>

<file path=ppt/slides/_rels/slide18.xml.rels><?xml version="1.0" encoding="UTF-8"?><Relationships xmlns="http://schemas.openxmlformats.org/package/2006/relationships"><Relationship Id="rId1" Type="http://schemas.openxmlformats.org/officeDocument/2006/relationships/image" Target="../media/image15.png" /><Relationship Id="rId2" Type="http://schemas.openxmlformats.org/officeDocument/2006/relationships/slideLayout" Target="../slideLayouts/slideLayout4.xml" /><Relationship Id="rId3" Type="http://schemas.openxmlformats.org/officeDocument/2006/relationships/notesSlide" Target="../notesSlides/notesSlide18.xml" /></Relationships>
</file>

<file path=ppt/slides/_rels/slide19.xml.rels><?xml version="1.0" encoding="UTF-8"?><Relationships xmlns="http://schemas.openxmlformats.org/package/2006/relationships"><Relationship Id="rId1" Type="http://schemas.openxmlformats.org/officeDocument/2006/relationships/image" Target="../media/image16.png" /><Relationship Id="rId2" Type="http://schemas.openxmlformats.org/officeDocument/2006/relationships/slideLayout" Target="../slideLayouts/slideLayout4.xml" /><Relationship Id="rId3" Type="http://schemas.openxmlformats.org/officeDocument/2006/relationships/notesSlide" Target="../notesSlides/notesSlide19.xml" /></Relationships>
</file>

<file path=ppt/slides/_rels/slide2.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20.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0.xml" /></Relationships>
</file>

<file path=ppt/slides/_rels/slide21.xml.rels><?xml version="1.0" encoding="UTF-8"?><Relationships xmlns="http://schemas.openxmlformats.org/package/2006/relationships"><Relationship Id="rId1" Type="http://schemas.openxmlformats.org/officeDocument/2006/relationships/image" Target="../media/image10.png" /><Relationship Id="rId2" Type="http://schemas.openxmlformats.org/officeDocument/2006/relationships/slideLayout" Target="../slideLayouts/slideLayout4.xml" /><Relationship Id="rId3" Type="http://schemas.openxmlformats.org/officeDocument/2006/relationships/notesSlide" Target="../notesSlides/notesSlide21.xml" /></Relationships>
</file>

<file path=ppt/slides/_rels/slide22.xml.rels><?xml version="1.0" encoding="UTF-8"?><Relationships xmlns="http://schemas.openxmlformats.org/package/2006/relationships"><Relationship Id="rId1" Type="http://schemas.openxmlformats.org/officeDocument/2006/relationships/image" Target="../media/image10.png" /><Relationship Id="rId2" Type="http://schemas.openxmlformats.org/officeDocument/2006/relationships/slideLayout" Target="../slideLayouts/slideLayout4.xml" /><Relationship Id="rId3" Type="http://schemas.openxmlformats.org/officeDocument/2006/relationships/notesSlide" Target="../notesSlides/notesSlide22.xml" /></Relationships>
</file>

<file path=ppt/slides/_rels/slide23.xml.rels><?xml version="1.0" encoding="UTF-8"?><Relationships xmlns="http://schemas.openxmlformats.org/package/2006/relationships"><Relationship Id="rId1" Type="http://schemas.openxmlformats.org/officeDocument/2006/relationships/image" Target="../media/image17.png" /><Relationship Id="rId2" Type="http://schemas.openxmlformats.org/officeDocument/2006/relationships/slideLayout" Target="../slideLayouts/slideLayout4.xml" /><Relationship Id="rId3" Type="http://schemas.openxmlformats.org/officeDocument/2006/relationships/notesSlide" Target="../notesSlides/notesSlide23.xml" /></Relationships>
</file>

<file path=ppt/slides/_rels/slide24.xml.rels><?xml version="1.0" encoding="UTF-8"?><Relationships xmlns="http://schemas.openxmlformats.org/package/2006/relationships"><Relationship Id="rId1" Type="http://schemas.openxmlformats.org/officeDocument/2006/relationships/image" Target="../media/image18.png" /><Relationship Id="rId2" Type="http://schemas.openxmlformats.org/officeDocument/2006/relationships/slideLayout" Target="../slideLayouts/slideLayout4.xml" /><Relationship Id="rId3" Type="http://schemas.openxmlformats.org/officeDocument/2006/relationships/notesSlide" Target="../notesSlides/notesSlide24.xml" /></Relationships>
</file>

<file path=ppt/slides/_rels/slide25.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5.xml" /></Relationships>
</file>

<file path=ppt/slides/_rels/slide26.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6.xml" /></Relationships>
</file>

<file path=ppt/slides/_rels/slide27.xml.rels><?xml version="1.0" encoding="UTF-8"?><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7.xml" /></Relationships>
</file>

<file path=ppt/slides/_rels/slide28.xml.rels><?xml version="1.0" encoding="UTF-8"?><Relationships xmlns="http://schemas.openxmlformats.org/package/2006/relationships"><Relationship Id="rId1" Type="http://schemas.openxmlformats.org/officeDocument/2006/relationships/image" Target="../media/image19.png" /><Relationship Id="rId2" Type="http://schemas.openxmlformats.org/officeDocument/2006/relationships/slideLayout" Target="../slideLayouts/slideLayout4.xml" /><Relationship Id="rId3" Type="http://schemas.openxmlformats.org/officeDocument/2006/relationships/notesSlide" Target="../notesSlides/notesSlide28.xml" /></Relationships>
</file>

<file path=ppt/slides/_rels/slide29.xml.rels><?xml version="1.0" encoding="UTF-8"?><Relationships xmlns="http://schemas.openxmlformats.org/package/2006/relationships"><Relationship Id="rId1" Type="http://schemas.openxmlformats.org/officeDocument/2006/relationships/image" Target="../media/image20.jpeg" /><Relationship Id="rId2" Type="http://schemas.openxmlformats.org/officeDocument/2006/relationships/slideLayout" Target="../slideLayouts/slideLayout7.xml" /><Relationship Id="rId3" Type="http://schemas.openxmlformats.org/officeDocument/2006/relationships/notesSlide" Target="../notesSlides/notesSlide29.xml" /></Relationships>
</file>

<file path=ppt/slides/_rels/slide3.xml.rels><?xml version="1.0" encoding="UTF-8"?><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Layout" Target="../slideLayouts/slideLayout2.xml" /><Relationship Id="rId4" Type="http://schemas.openxmlformats.org/officeDocument/2006/relationships/notesSlide" Target="../notesSlides/notesSlide3.xml" /></Relationships>
</file>

<file path=ppt/slides/_rels/slide4.xml.rels><?xml version="1.0" encoding="UTF-8"?><Relationships xmlns="http://schemas.openxmlformats.org/package/2006/relationships"><Relationship Id="rId1" Type="http://schemas.openxmlformats.org/officeDocument/2006/relationships/image" Target="../media/image2.png" /><Relationship Id="rId2" Type="http://schemas.openxmlformats.org/officeDocument/2006/relationships/image" Target="../media/image3.png" /><Relationship Id="rId3" Type="http://schemas.openxmlformats.org/officeDocument/2006/relationships/slideLayout" Target="../slideLayouts/slideLayout2.xml" /><Relationship Id="rId4" Type="http://schemas.openxmlformats.org/officeDocument/2006/relationships/notesSlide" Target="../notesSlides/notesSlide4.xml" /></Relationships>
</file>

<file path=ppt/slides/_rels/slide5.xml.rels><?xml version="1.0" encoding="UTF-8"?><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4.png" /><Relationship Id="rId3" Type="http://schemas.openxmlformats.org/officeDocument/2006/relationships/slideLayout" Target="../slideLayouts/slideLayout2.xml" /><Relationship Id="rId4" Type="http://schemas.openxmlformats.org/officeDocument/2006/relationships/notesSlide" Target="../notesSlides/notesSlide5.xml" /></Relationships>
</file>

<file path=ppt/slides/_rels/slide6.xml.rels><?xml version="1.0" encoding="UTF-8"?><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3.png" /><Relationship Id="rId3" Type="http://schemas.openxmlformats.org/officeDocument/2006/relationships/slideLayout" Target="../slideLayouts/slideLayout4.xml" /><Relationship Id="rId4" Type="http://schemas.openxmlformats.org/officeDocument/2006/relationships/notesSlide" Target="../notesSlides/notesSlide6.xml" /></Relationships>
</file>

<file path=ppt/slides/_rels/slide7.xml.rels><?xml version="1.0" encoding="UTF-8"?><Relationships xmlns="http://schemas.openxmlformats.org/package/2006/relationships"><Relationship Id="rId1" Type="http://schemas.openxmlformats.org/officeDocument/2006/relationships/image" Target="../media/image6.png" /><Relationship Id="rId2" Type="http://schemas.openxmlformats.org/officeDocument/2006/relationships/image" Target="../media/image7.png" /><Relationship Id="rId3" Type="http://schemas.openxmlformats.org/officeDocument/2006/relationships/slideLayout" Target="../slideLayouts/slideLayout4.xml" /><Relationship Id="rId4" Type="http://schemas.openxmlformats.org/officeDocument/2006/relationships/notesSlide" Target="../notesSlides/notesSlide7.xml" /></Relationships>
</file>

<file path=ppt/slides/_rels/slide8.xml.rels><?xml version="1.0" encoding="UTF-8"?><Relationships xmlns="http://schemas.openxmlformats.org/package/2006/relationships"><Relationship Id="rId1" Type="http://schemas.openxmlformats.org/officeDocument/2006/relationships/image" Target="../media/image3.png" /><Relationship Id="rId2" Type="http://schemas.openxmlformats.org/officeDocument/2006/relationships/slideLayout" Target="../slideLayouts/slideLayout4.xml" /><Relationship Id="rId3" Type="http://schemas.openxmlformats.org/officeDocument/2006/relationships/notesSlide" Target="../notesSlides/notesSlide8.xml" /></Relationships>
</file>

<file path=ppt/slides/_rels/slide9.xml.rels><?xml version="1.0" encoding="UTF-8"?><Relationships xmlns="http://schemas.openxmlformats.org/package/2006/relationships"><Relationship Id="rId1" Type="http://schemas.openxmlformats.org/officeDocument/2006/relationships/image" Target="../media/image8.png" /><Relationship Id="rId2" Type="http://schemas.openxmlformats.org/officeDocument/2006/relationships/slideLayout" Target="../slideLayouts/slideLayout4.xml" /><Relationship Id="rId3"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07" name="テキスト ボックス 4"/>
          <p:cNvSpPr txBox="1"/>
          <p:nvPr/>
        </p:nvSpPr>
        <p:spPr>
          <a:xfrm>
            <a:off x="639958" y="1347750"/>
            <a:ext cx="7976269" cy="991910"/>
          </a:xfrm>
          <a:prstGeom prst="rect">
            <a:avLst/>
          </a:prstGeom>
          <a:noFill/>
        </p:spPr>
        <p:txBody>
          <a:bodyPr wrap="square" lIns="68580" tIns="34290" rIns="68580" bIns="34290" rtlCol="0">
            <a:spAutoFit/>
          </a:bodyPr>
          <a:lstStyle/>
          <a:p>
            <a:r>
              <a:rPr lang="ja-JP" altLang="en-US" sz="6000" b="1" dirty="0" smtClean="0">
                <a:solidFill>
                  <a:schemeClr val="tx1"/>
                </a:solidFill>
                <a:latin typeface="HG丸ｺﾞｼｯｸM-PRO"/>
                <a:ea typeface="HG丸ｺﾞｼｯｸM-PRO"/>
                <a:cs typeface="MS PGothic" charset="-128"/>
              </a:rPr>
              <a:t>ネット詐欺・悪質商法</a:t>
            </a:r>
            <a:endParaRPr kumimoji="1" lang="ja-JP" altLang="en-US" sz="6000" b="1" dirty="0">
              <a:solidFill>
                <a:schemeClr val="tx1"/>
              </a:solidFill>
              <a:latin typeface="HG丸ｺﾞｼｯｸM-PRO"/>
              <a:ea typeface="HG丸ｺﾞｼｯｸM-PRO"/>
              <a:cs typeface="MS PGothic" charset="-128"/>
            </a:endParaRPr>
          </a:p>
        </p:txBody>
      </p:sp>
      <p:sp>
        <p:nvSpPr>
          <p:cNvPr id="1108" name="テキスト ボックス 5"/>
          <p:cNvSpPr txBox="1"/>
          <p:nvPr/>
        </p:nvSpPr>
        <p:spPr>
          <a:xfrm>
            <a:off x="443753" y="177654"/>
            <a:ext cx="4636790" cy="576411"/>
          </a:xfrm>
          <a:prstGeom prst="rect">
            <a:avLst/>
          </a:prstGeom>
          <a:noFill/>
        </p:spPr>
        <p:txBody>
          <a:bodyPr wrap="none" lIns="68580" tIns="34290" rIns="68580" bIns="34290" rtlCol="0">
            <a:spAutoFit/>
          </a:bodyPr>
          <a:lstStyle/>
          <a:p>
            <a:r>
              <a:rPr kumimoji="1" lang="ja-JP" altLang="en-US" sz="3300" b="1" dirty="0" smtClean="0">
                <a:solidFill>
                  <a:srgbClr val="0070C0"/>
                </a:solidFill>
                <a:latin typeface="HG丸ｺﾞｼｯｸM-PRO"/>
                <a:ea typeface="HG丸ｺﾞｼｯｸM-PRO"/>
                <a:cs typeface="MS PGothic" charset="-128"/>
              </a:rPr>
              <a:t>SNSの落とし穴</a:t>
            </a:r>
            <a:r>
              <a:rPr kumimoji="1" lang="en-US" altLang="ja-JP" sz="3300" b="1" dirty="0" smtClean="0">
                <a:solidFill>
                  <a:srgbClr val="0070C0"/>
                </a:solidFill>
                <a:latin typeface="HG丸ｺﾞｼｯｸM-PRO"/>
                <a:ea typeface="HG丸ｺﾞｼｯｸM-PRO"/>
                <a:cs typeface="MS PGothic" charset="-128"/>
              </a:rPr>
              <a:t> </a:t>
            </a:r>
            <a:r>
              <a:rPr kumimoji="1" lang="ja-JP" altLang="en-US" sz="3300" b="1" dirty="0" smtClean="0">
                <a:solidFill>
                  <a:srgbClr val="0070C0"/>
                </a:solidFill>
                <a:latin typeface="HG丸ｺﾞｼｯｸM-PRO"/>
                <a:ea typeface="HG丸ｺﾞｼｯｸM-PRO"/>
                <a:cs typeface="MS PGothic" charset="-128"/>
              </a:rPr>
              <a:t>その５</a:t>
            </a:r>
            <a:endParaRPr kumimoji="1" lang="ja-JP" altLang="en-US" sz="3300" b="1" dirty="0">
              <a:solidFill>
                <a:srgbClr val="0070C0"/>
              </a:solidFill>
              <a:latin typeface="HG丸ｺﾞｼｯｸM-PRO"/>
              <a:ea typeface="HG丸ｺﾞｼｯｸM-PRO"/>
              <a:cs typeface="MS PGothic" charset="-128"/>
            </a:endParaRPr>
          </a:p>
        </p:txBody>
      </p:sp>
      <p:sp>
        <p:nvSpPr>
          <p:cNvPr id="1109" name="サブタイトル 213"/>
          <p:cNvSpPr>
            <a:spLocks noGrp="1"/>
          </p:cNvSpPr>
          <p:nvPr>
            <p:ph type="subTitle" idx="1"/>
          </p:nvPr>
        </p:nvSpPr>
        <p:spPr>
          <a:xfrm>
            <a:off x="3753512" y="3361133"/>
            <a:ext cx="5238091" cy="1650689"/>
          </a:xfrm>
          <a:ln>
            <a:solidFill>
              <a:schemeClr val="tx2"/>
            </a:solidFill>
          </a:ln>
        </p:spPr>
        <p:txBody>
          <a:bodyPr lIns="68580" tIns="34290" rIns="68580" bIns="34290" anchor="ctr">
            <a:normAutofit lnSpcReduction="10000"/>
          </a:bodyPr>
          <a:lstStyle/>
          <a:p>
            <a:r>
              <a:rPr kumimoji="1" lang="ja-JP" altLang="en-US" sz="2700" b="1" dirty="0">
                <a:solidFill>
                  <a:schemeClr val="tx1"/>
                </a:solidFill>
                <a:latin typeface="HG丸ｺﾞｼｯｸM-PRO"/>
                <a:ea typeface="HG丸ｺﾞｼｯｸM-PRO"/>
              </a:rPr>
              <a:t>高知県ネット教材作成委員会</a:t>
            </a:r>
            <a:endParaRPr sz="2700" b="1">
              <a:latin typeface="HG丸ｺﾞｼｯｸM-PRO"/>
              <a:ea typeface="HG丸ｺﾞｼｯｸM-PRO"/>
            </a:endParaRPr>
          </a:p>
          <a:p>
            <a:r>
              <a:rPr kumimoji="1" lang="ja-JP" altLang="en-US" sz="2100" dirty="0">
                <a:solidFill>
                  <a:schemeClr val="tx1"/>
                </a:solidFill>
                <a:latin typeface="HG丸ｺﾞｼｯｸM-PRO"/>
                <a:ea typeface="HG丸ｺﾞｼｯｸM-PRO"/>
              </a:rPr>
              <a:t>高知工科大学ボランティアCy</a:t>
            </a:r>
            <a:r>
              <a:rPr kumimoji="1" lang="en-US" altLang="ja-JP" sz="2100" dirty="0" err="1">
                <a:solidFill>
                  <a:schemeClr val="tx1"/>
                </a:solidFill>
                <a:latin typeface="HG丸ｺﾞｼｯｸM-PRO"/>
                <a:ea typeface="HG丸ｺﾞｼｯｸM-PRO"/>
              </a:rPr>
              <a:t>kut</a:t>
            </a:r>
            <a:endParaRPr kumimoji="1" lang="ja-JP" altLang="en-US" sz="2100" dirty="0">
              <a:solidFill>
                <a:schemeClr val="tx1"/>
              </a:solidFill>
              <a:latin typeface="HG丸ｺﾞｼｯｸM-PRO"/>
              <a:ea typeface="HG丸ｺﾞｼｯｸM-PRO"/>
            </a:endParaRPr>
          </a:p>
          <a:p>
            <a:r>
              <a:rPr kumimoji="1" lang="ja-JP" altLang="en-US" sz="2100" dirty="0">
                <a:solidFill>
                  <a:schemeClr val="tx1"/>
                </a:solidFill>
                <a:latin typeface="HG丸ｺﾞｼｯｸM-PRO"/>
                <a:ea typeface="HG丸ｺﾞｼｯｸM-PRO"/>
              </a:rPr>
              <a:t>高知県警察少年サポートセンター</a:t>
            </a:r>
          </a:p>
          <a:p>
            <a:r>
              <a:rPr kumimoji="1" lang="ja-JP" altLang="en-US" sz="2100" dirty="0">
                <a:solidFill>
                  <a:schemeClr val="tx1"/>
                </a:solidFill>
                <a:latin typeface="HG丸ｺﾞｼｯｸM-PRO"/>
                <a:ea typeface="HG丸ｺﾞｼｯｸM-PRO"/>
              </a:rPr>
              <a:t>高知県教育委員会人権教育課</a:t>
            </a:r>
          </a:p>
        </p:txBody>
      </p:sp>
    </p:spTree>
    <p:extLst>
      <p:ext uri="{BB962C8B-B14F-4D97-AF65-F5344CB8AC3E}">
        <p14:creationId xmlns:p14="http://schemas.microsoft.com/office/powerpoint/2010/main" val="1412309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90" name="Google Shape;182;p23"/>
          <p:cNvSpPr txBox="1">
            <a:spLocks noGrp="1"/>
          </p:cNvSpPr>
          <p:nvPr>
            <p:ph type="title"/>
          </p:nvPr>
        </p:nvSpPr>
        <p:spPr>
          <a:xfrm>
            <a:off x="136071" y="1575359"/>
            <a:ext cx="4862045" cy="2362641"/>
          </a:xfrm>
          <a:prstGeom prst="rect">
            <a:avLst/>
          </a:prstGeom>
          <a:solidFill>
            <a:schemeClr val="bg1"/>
          </a:solidFill>
          <a:ln>
            <a:noFill/>
          </a:ln>
        </p:spPr>
        <p:txBody>
          <a:bodyPr spcFirstLastPara="1" wrap="square" lIns="91425" tIns="45700" rIns="91425" bIns="45700" anchor="t" anchorCtr="0">
            <a:noAutofit/>
          </a:bodyPr>
          <a:lstStyle/>
          <a:p>
            <a:pPr lvl="0">
              <a:lnSpc>
                <a:spcPct val="100000"/>
              </a:lnSpc>
              <a:spcBef>
                <a:spcPts val="0"/>
              </a:spcBef>
              <a:buClr>
                <a:schemeClr val="tx1"/>
              </a:buClr>
              <a:buSzPts val="4000"/>
            </a:pPr>
            <a:r>
              <a:rPr lang="ja-JP" altLang="en-US" sz="3200" dirty="0">
                <a:solidFill>
                  <a:schemeClr val="dk1"/>
                </a:solidFill>
                <a:latin typeface="HG丸ｺﾞｼｯｸM-PRO"/>
                <a:ea typeface="HG丸ｺﾞｼｯｸM-PRO"/>
                <a:cs typeface="Arial"/>
                <a:sym typeface="Arial"/>
              </a:rPr>
              <a:t>○詐欺・悪質商法の　</a:t>
            </a:r>
            <a:endParaRPr sz="3200" dirty="0">
              <a:solidFill>
                <a:schemeClr val="dk1"/>
              </a:solidFill>
              <a:latin typeface="HG丸ｺﾞｼｯｸM-PRO"/>
              <a:ea typeface="HG丸ｺﾞｼｯｸM-PRO"/>
              <a:cs typeface="Arial"/>
              <a:sym typeface="Arial"/>
            </a:endParaRPr>
          </a:p>
          <a:p>
            <a:pPr lvl="0">
              <a:lnSpc>
                <a:spcPct val="100000"/>
              </a:lnSpc>
              <a:spcBef>
                <a:spcPts val="0"/>
              </a:spcBef>
              <a:buClr>
                <a:schemeClr val="tx1"/>
              </a:buClr>
              <a:buSzPts val="4000"/>
            </a:pPr>
            <a:r>
              <a:rPr lang="ja-JP" altLang="en-US" sz="3200" dirty="0">
                <a:solidFill>
                  <a:schemeClr val="dk1"/>
                </a:solidFill>
                <a:latin typeface="HG丸ｺﾞｼｯｸM-PRO"/>
                <a:ea typeface="HG丸ｺﾞｼｯｸM-PRO"/>
                <a:cs typeface="Arial"/>
                <a:sym typeface="Arial"/>
              </a:rPr>
              <a:t>　被害が大多数</a:t>
            </a:r>
            <a:endParaRPr lang="ja-JP" altLang="en-US" sz="3600" dirty="0">
              <a:solidFill>
                <a:schemeClr val="dk1"/>
              </a:solidFill>
              <a:latin typeface="+mn-ea"/>
              <a:ea typeface="+mn-ea"/>
              <a:cs typeface="Arial"/>
              <a:sym typeface="Arial"/>
            </a:endParaRPr>
          </a:p>
          <a:p>
            <a:pPr lvl="0">
              <a:lnSpc>
                <a:spcPct val="100000"/>
              </a:lnSpc>
              <a:spcBef>
                <a:spcPts val="0"/>
              </a:spcBef>
              <a:buClr>
                <a:schemeClr val="tx1"/>
              </a:buClr>
              <a:buSzPts val="4000"/>
            </a:pPr>
            <a:r>
              <a:rPr lang="ja-JP" altLang="en-US" sz="3200" dirty="0">
                <a:solidFill>
                  <a:schemeClr val="dk1"/>
                </a:solidFill>
                <a:latin typeface="HG丸ｺﾞｼｯｸM-PRO"/>
                <a:ea typeface="HG丸ｺﾞｼｯｸM-PRO"/>
                <a:cs typeface="Arial"/>
                <a:sym typeface="Arial"/>
              </a:rPr>
              <a:t>○不正アクセス等、ウイ　</a:t>
            </a:r>
            <a:endParaRPr lang="ja-JP" altLang="en-US" sz="3200" dirty="0">
              <a:solidFill>
                <a:schemeClr val="dk1"/>
              </a:solidFill>
              <a:latin typeface="HG丸ｺﾞｼｯｸM-PRO"/>
              <a:ea typeface="HG丸ｺﾞｼｯｸM-PRO"/>
              <a:cs typeface="Arial"/>
              <a:sym typeface="Arial"/>
            </a:endParaRPr>
          </a:p>
          <a:p>
            <a:pPr lvl="0">
              <a:lnSpc>
                <a:spcPct val="100000"/>
              </a:lnSpc>
              <a:spcBef>
                <a:spcPts val="0"/>
              </a:spcBef>
              <a:buClr>
                <a:schemeClr val="tx1"/>
              </a:buClr>
              <a:buSzPts val="4000"/>
            </a:pPr>
            <a:r>
              <a:rPr lang="ja-JP" altLang="en-US" sz="3200" dirty="0">
                <a:solidFill>
                  <a:schemeClr val="dk1"/>
                </a:solidFill>
                <a:latin typeface="HG丸ｺﾞｼｯｸM-PRO"/>
                <a:ea typeface="HG丸ｺﾞｼｯｸM-PRO"/>
                <a:cs typeface="Arial"/>
                <a:sym typeface="Arial"/>
              </a:rPr>
              <a:t>　</a:t>
            </a:r>
            <a:r>
              <a:rPr lang="ja-JP" altLang="en-US" sz="3200" dirty="0">
                <a:solidFill>
                  <a:schemeClr val="dk1"/>
                </a:solidFill>
                <a:latin typeface="HG丸ｺﾞｼｯｸM-PRO"/>
                <a:ea typeface="HG丸ｺﾞｼｯｸM-PRO"/>
                <a:cs typeface="Arial"/>
                <a:sym typeface="Arial"/>
              </a:rPr>
              <a:t>ルス</a:t>
            </a:r>
            <a:r>
              <a:rPr lang="ja-JP" altLang="en-US" sz="3200" dirty="0">
                <a:solidFill>
                  <a:schemeClr val="dk1"/>
                </a:solidFill>
                <a:latin typeface="HG丸ｺﾞｼｯｸM-PRO"/>
                <a:ea typeface="HG丸ｺﾞｼｯｸM-PRO"/>
                <a:cs typeface="Arial"/>
                <a:sym typeface="Arial"/>
              </a:rPr>
              <a:t>の被害は１割程度</a:t>
            </a:r>
            <a:br>
              <a:rPr lang="en-US" altLang="ja-JP" sz="3600" dirty="0">
                <a:solidFill>
                  <a:schemeClr val="dk1"/>
                </a:solidFill>
                <a:latin typeface="+mn-ea"/>
                <a:ea typeface="+mn-ea"/>
                <a:cs typeface="Arial"/>
                <a:sym typeface="Arial"/>
              </a:rPr>
            </a:br>
            <a:endParaRPr lang="ja-JP" altLang="en-US" sz="3200" dirty="0">
              <a:solidFill>
                <a:schemeClr val="dk1"/>
              </a:solidFill>
              <a:latin typeface="HG丸ｺﾞｼｯｸM-PRO"/>
              <a:ea typeface="HG丸ｺﾞｼｯｸM-PRO"/>
              <a:cs typeface="Arial"/>
              <a:sym typeface="Arial"/>
            </a:endParaRPr>
          </a:p>
        </p:txBody>
      </p:sp>
      <p:sp>
        <p:nvSpPr>
          <p:cNvPr id="1191" name="スライド番号プレースホルダー 1"/>
          <p:cNvSpPr>
            <a:spLocks noGrp="1"/>
          </p:cNvSpPr>
          <p:nvPr>
            <p:ph type="sldNum" sz="quarter" idx="12"/>
          </p:nvPr>
        </p:nvSpPr>
        <p:spPr/>
        <p:txBody>
          <a:bodyPr/>
          <a:lstStyle/>
          <a:p>
            <a:fld id="{F82587C1-3DD3-4E7B-A92A-09FF910A0343}" type="slidenum">
              <a:rPr kumimoji="1" lang="ja-JP" altLang="en-US" smtClean="0"/>
              <a:t>10</a:t>
            </a:fld>
            <a:endParaRPr kumimoji="1" lang="ja-JP" altLang="en-US" dirty="0"/>
          </a:p>
        </p:txBody>
      </p:sp>
      <p:sp>
        <p:nvSpPr>
          <p:cNvPr id="1192" name="テキスト ボックス 2"/>
          <p:cNvSpPr txBox="1"/>
          <p:nvPr/>
        </p:nvSpPr>
        <p:spPr>
          <a:xfrm>
            <a:off x="507130" y="258666"/>
            <a:ext cx="4355816" cy="830104"/>
          </a:xfrm>
          <a:prstGeom prst="rect">
            <a:avLst/>
          </a:prstGeom>
          <a:noFill/>
        </p:spPr>
        <p:txBody>
          <a:bodyPr wrap="square" rtlCol="0">
            <a:spAutoFit/>
          </a:bodyPr>
          <a:lstStyle/>
          <a:p>
            <a:r>
              <a:rPr lang="ja-JP" altLang="ja-JP" sz="4800" b="1" dirty="0">
                <a:latin typeface="HG丸ｺﾞｼｯｸM-PRO"/>
                <a:ea typeface="HG丸ｺﾞｼｯｸM-PRO"/>
                <a:cs typeface="Arial"/>
                <a:sym typeface="Arial"/>
              </a:rPr>
              <a:t>被害の傾向</a:t>
            </a:r>
            <a:endParaRPr kumimoji="1" lang="ja-JP" altLang="en-US" sz="4800" b="1" dirty="0">
              <a:latin typeface="HG丸ｺﾞｼｯｸM-PRO"/>
              <a:ea typeface="HG丸ｺﾞｼｯｸM-PRO"/>
            </a:endParaRPr>
          </a:p>
        </p:txBody>
      </p:sp>
      <p:pic>
        <p:nvPicPr>
          <p:cNvPr id="1193" name="図 148"/>
          <p:cNvPicPr>
            <a:picLocks noChangeAspect="1"/>
          </p:cNvPicPr>
          <p:nvPr/>
        </p:nvPicPr>
        <p:blipFill>
          <a:blip r:embed="rId1"/>
          <a:srcRect l="62633" t="16046" r="24728"/>
          <a:stretch>
            <a:fillRect/>
          </a:stretch>
        </p:blipFill>
        <p:spPr>
          <a:xfrm>
            <a:off x="4663141" y="136233"/>
            <a:ext cx="2128443" cy="4904978"/>
          </a:xfrm>
          <a:prstGeom prst="rect">
            <a:avLst/>
          </a:prstGeom>
        </p:spPr>
      </p:pic>
      <p:sp>
        <p:nvSpPr>
          <p:cNvPr id="1194" name="図形 149"/>
          <p:cNvSpPr/>
          <p:nvPr/>
        </p:nvSpPr>
        <p:spPr>
          <a:xfrm>
            <a:off x="5136646" y="1131750"/>
            <a:ext cx="1362816" cy="350546"/>
          </a:xfrm>
          <a:prstGeom prst="flowChartProcess">
            <a:avLst/>
          </a:prstGeom>
          <a:noFill/>
          <a:ln w="38100" cap="flat" cmpd="sng" algn="ctr">
            <a:solidFill>
              <a:srgbClr val="0070C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195" name="図形 150"/>
          <p:cNvSpPr/>
          <p:nvPr/>
        </p:nvSpPr>
        <p:spPr>
          <a:xfrm>
            <a:off x="5129897" y="2034293"/>
            <a:ext cx="1348726" cy="1903707"/>
          </a:xfrm>
          <a:prstGeom prst="flowChartProcess">
            <a:avLst/>
          </a:prstGeom>
          <a:noFill/>
          <a:ln w="381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endParaRPr lang="ja-JP" altLang="en-US"/>
          </a:p>
        </p:txBody>
      </p:sp>
      <p:sp>
        <p:nvSpPr>
          <p:cNvPr id="1196" name="図形 151"/>
          <p:cNvSpPr/>
          <p:nvPr/>
        </p:nvSpPr>
        <p:spPr>
          <a:xfrm>
            <a:off x="6791584" y="538336"/>
            <a:ext cx="2204952" cy="1537374"/>
          </a:xfrm>
          <a:prstGeom prst="wedgeRectCallout">
            <a:avLst>
              <a:gd name="adj1" fmla="val -62606"/>
              <a:gd name="adj2" fmla="val 4728"/>
            </a:avLst>
          </a:prstGeom>
          <a:noFill/>
          <a:ln w="28575" cap="flat" cmpd="sng" algn="ctr">
            <a:solidFill>
              <a:srgbClr val="0070C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lang="ja-JP" altLang="en-US"/>
            </a:pPr>
            <a:r>
              <a:rPr lang="ja-JP" altLang="en-US" sz="2000" b="1">
                <a:solidFill>
                  <a:schemeClr val="tx1"/>
                </a:solidFill>
                <a:latin typeface="ＭＳ Ｐゴシック"/>
                <a:ea typeface="ＭＳ Ｐゴシック"/>
              </a:rPr>
              <a:t>『不正アクセス等、コンピュータ・ウイルス』</a:t>
            </a:r>
          </a:p>
          <a:p>
            <a:pPr algn="ctr">
              <a:defRPr lang="ja-JP" altLang="en-US"/>
            </a:pPr>
            <a:r>
              <a:rPr lang="ja-JP" altLang="en-US" sz="2800" b="1">
                <a:solidFill>
                  <a:schemeClr val="tx1"/>
                </a:solidFill>
                <a:latin typeface="ＭＳ Ｐゴシック"/>
                <a:ea typeface="ＭＳ Ｐゴシック"/>
              </a:rPr>
              <a:t>１２，１１３件</a:t>
            </a:r>
          </a:p>
        </p:txBody>
      </p:sp>
      <p:sp>
        <p:nvSpPr>
          <p:cNvPr id="1197" name="図形 152"/>
          <p:cNvSpPr/>
          <p:nvPr/>
        </p:nvSpPr>
        <p:spPr>
          <a:xfrm>
            <a:off x="6791584" y="3135826"/>
            <a:ext cx="2204952" cy="802174"/>
          </a:xfrm>
          <a:prstGeom prst="wedgeRectCallout">
            <a:avLst>
              <a:gd name="adj1" fmla="val -62606"/>
              <a:gd name="adj2" fmla="val 4728"/>
            </a:avLst>
          </a:prstGeom>
          <a:noFill/>
          <a:ln w="28575"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lang="ja-JP" altLang="en-US"/>
            </a:pPr>
            <a:r>
              <a:rPr lang="ja-JP" altLang="en-US" sz="2000" b="1">
                <a:solidFill>
                  <a:schemeClr val="tx1"/>
                </a:solidFill>
                <a:latin typeface="ＭＳ Ｐゴシック"/>
                <a:ea typeface="ＭＳ Ｐゴシック"/>
              </a:rPr>
              <a:t>『詐欺・悪質商法』</a:t>
            </a:r>
          </a:p>
          <a:p>
            <a:pPr algn="ctr">
              <a:defRPr lang="ja-JP" altLang="en-US"/>
            </a:pPr>
            <a:r>
              <a:rPr lang="ja-JP" altLang="en-US" sz="2800" b="1">
                <a:solidFill>
                  <a:schemeClr val="tx1"/>
                </a:solidFill>
                <a:latin typeface="ＭＳ Ｐゴシック"/>
                <a:ea typeface="ＭＳ Ｐゴシック"/>
              </a:rPr>
              <a:t>５８，４７７件</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02" name="Google Shape;191;p24"/>
          <p:cNvSpPr txBox="1">
            <a:spLocks noGrp="1"/>
          </p:cNvSpPr>
          <p:nvPr>
            <p:ph type="title"/>
          </p:nvPr>
        </p:nvSpPr>
        <p:spPr>
          <a:xfrm>
            <a:off x="341762" y="77330"/>
            <a:ext cx="1637498" cy="86533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4000"/>
              <a:buFont typeface="Arial"/>
              <a:buNone/>
            </a:pPr>
            <a:r>
              <a:rPr lang="ja-JP" altLang="en-US" sz="4800" b="1" dirty="0">
                <a:latin typeface="HG丸ｺﾞｼｯｸM-PRO"/>
                <a:ea typeface="HG丸ｺﾞｼｯｸM-PRO"/>
                <a:cs typeface="Arial"/>
                <a:sym typeface="Arial"/>
              </a:rPr>
              <a:t>事例</a:t>
            </a:r>
            <a:endParaRPr sz="4800" b="1" dirty="0">
              <a:latin typeface="HG丸ｺﾞｼｯｸM-PRO"/>
              <a:ea typeface="HG丸ｺﾞｼｯｸM-PRO"/>
              <a:cs typeface="Arial"/>
              <a:sym typeface="Arial"/>
            </a:endParaRPr>
          </a:p>
        </p:txBody>
      </p:sp>
      <p:grpSp>
        <p:nvGrpSpPr>
          <p:cNvPr id="1203" name="グループ 225"/>
          <p:cNvGrpSpPr/>
          <p:nvPr/>
        </p:nvGrpSpPr>
        <p:grpSpPr>
          <a:xfrm>
            <a:off x="867210" y="1104857"/>
            <a:ext cx="3211906" cy="3166920"/>
            <a:chOff x="414129" y="882039"/>
            <a:chExt cx="3130263" cy="2750914"/>
          </a:xfrm>
        </p:grpSpPr>
        <p:sp>
          <p:nvSpPr>
            <p:cNvPr id="1204" name="Google Shape;195;p24"/>
            <p:cNvSpPr/>
            <p:nvPr/>
          </p:nvSpPr>
          <p:spPr>
            <a:xfrm>
              <a:off x="414129" y="882039"/>
              <a:ext cx="3130263" cy="2750914"/>
            </a:xfrm>
            <a:prstGeom prst="wedgeEllipseCallout">
              <a:avLst>
                <a:gd name="adj1" fmla="val 85159"/>
                <a:gd name="adj2" fmla="val 4785"/>
              </a:avLst>
            </a:prstGeom>
            <a:solidFill>
              <a:schemeClr val="lt1"/>
            </a:solid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pic>
          <p:nvPicPr>
            <p:cNvPr id="1205" name="Google Shape;196;p24" descr="SNSãè¡¨ç¤ºãããã¹ãã¼ããã©ã³ã®ã¤ã©ã¹ã"/>
            <p:cNvPicPr preferRelativeResize="0"/>
            <p:nvPr/>
          </p:nvPicPr>
          <p:blipFill>
            <a:blip r:embed="rId1"/>
            <a:stretch>
              <a:fillRect/>
            </a:stretch>
          </p:blipFill>
          <p:spPr>
            <a:xfrm>
              <a:off x="1167914" y="1235987"/>
              <a:ext cx="1767426" cy="2043017"/>
            </a:xfrm>
            <a:prstGeom prst="rect">
              <a:avLst/>
            </a:prstGeom>
            <a:noFill/>
            <a:ln>
              <a:noFill/>
            </a:ln>
          </p:spPr>
        </p:pic>
      </p:grpSp>
      <p:sp>
        <p:nvSpPr>
          <p:cNvPr id="1206" name="Google Shape;197;p24"/>
          <p:cNvSpPr txBox="1"/>
          <p:nvPr/>
        </p:nvSpPr>
        <p:spPr>
          <a:xfrm>
            <a:off x="3696521" y="788951"/>
            <a:ext cx="5030306" cy="6318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3600" b="1" i="0" u="none" strike="noStrike" cap="none" dirty="0">
                <a:solidFill>
                  <a:schemeClr val="dk1"/>
                </a:solidFill>
                <a:latin typeface="HG丸ｺﾞｼｯｸM-PRO"/>
                <a:ea typeface="HG丸ｺﾞｼｯｸM-PRO"/>
                <a:cs typeface="Arial"/>
                <a:sym typeface="Arial"/>
              </a:rPr>
              <a:t>気になる記事を</a:t>
            </a:r>
            <a:r>
              <a:rPr lang="ja-JP" altLang="en-US" sz="3600" b="1" dirty="0">
                <a:solidFill>
                  <a:schemeClr val="dk1"/>
                </a:solidFill>
                <a:latin typeface="HG丸ｺﾞｼｯｸM-PRO"/>
                <a:ea typeface="HG丸ｺﾞｼｯｸM-PRO"/>
                <a:cs typeface="Arial"/>
                <a:sym typeface="Arial"/>
              </a:rPr>
              <a:t>タップ</a:t>
            </a:r>
            <a:endParaRPr sz="3600" b="0" i="0" u="none" strike="noStrike" cap="none" dirty="0">
              <a:solidFill>
                <a:srgbClr val="000000"/>
              </a:solidFill>
              <a:latin typeface="HG丸ｺﾞｼｯｸM-PRO"/>
              <a:ea typeface="HG丸ｺﾞｼｯｸM-PRO"/>
              <a:cs typeface="Arial"/>
              <a:sym typeface="Arial"/>
            </a:endParaRPr>
          </a:p>
        </p:txBody>
      </p:sp>
      <p:sp>
        <p:nvSpPr>
          <p:cNvPr id="1207" name="スライド番号プレースホルダー 1"/>
          <p:cNvSpPr>
            <a:spLocks noGrp="1"/>
          </p:cNvSpPr>
          <p:nvPr>
            <p:ph type="sldNum" sz="quarter" idx="12"/>
          </p:nvPr>
        </p:nvSpPr>
        <p:spPr/>
        <p:txBody>
          <a:bodyPr/>
          <a:lstStyle/>
          <a:p>
            <a:fld id="{F82587C1-3DD3-4E7B-A92A-09FF910A0343}" type="slidenum">
              <a:rPr kumimoji="1" lang="ja-JP" altLang="en-US" smtClean="0"/>
              <a:t>11</a:t>
            </a:fld>
            <a:endParaRPr kumimoji="1" lang="ja-JP" altLang="en-US"/>
          </a:p>
        </p:txBody>
      </p:sp>
      <p:grpSp>
        <p:nvGrpSpPr>
          <p:cNvPr id="1208" name="グループ 227"/>
          <p:cNvGrpSpPr/>
          <p:nvPr/>
        </p:nvGrpSpPr>
        <p:grpSpPr>
          <a:xfrm>
            <a:off x="838678" y="942666"/>
            <a:ext cx="5995777" cy="4096113"/>
            <a:chOff x="4727197" y="937469"/>
            <a:chExt cx="3231496" cy="2085589"/>
          </a:xfrm>
        </p:grpSpPr>
        <p:pic>
          <p:nvPicPr>
            <p:cNvPr id="1209" name="Google Shape;201;p24" descr="å¯è»¢ãããªããæºå¸¯é»è©±ãä½¿ãäººã®ã¤ã©ã¹ã"/>
            <p:cNvPicPr preferRelativeResize="0"/>
            <p:nvPr/>
          </p:nvPicPr>
          <p:blipFill>
            <a:blip r:embed="rId2"/>
            <a:stretch>
              <a:fillRect/>
            </a:stretch>
          </p:blipFill>
          <p:spPr>
            <a:xfrm>
              <a:off x="6375068" y="1518614"/>
              <a:ext cx="1583625" cy="1504444"/>
            </a:xfrm>
            <a:prstGeom prst="rect">
              <a:avLst/>
            </a:prstGeom>
            <a:noFill/>
            <a:ln>
              <a:noFill/>
            </a:ln>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14" name="Google Shape;191;p24"/>
          <p:cNvSpPr txBox="1">
            <a:spLocks noGrp="1"/>
          </p:cNvSpPr>
          <p:nvPr>
            <p:ph type="title"/>
          </p:nvPr>
        </p:nvSpPr>
        <p:spPr>
          <a:xfrm>
            <a:off x="341762" y="77330"/>
            <a:ext cx="1637498" cy="86533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4000"/>
              <a:buFont typeface="Arial"/>
              <a:buNone/>
            </a:pPr>
            <a:r>
              <a:rPr lang="ja-JP" altLang="en-US" sz="4800" b="1" dirty="0">
                <a:latin typeface="HG丸ｺﾞｼｯｸM-PRO"/>
                <a:ea typeface="HG丸ｺﾞｼｯｸM-PRO"/>
                <a:cs typeface="Arial"/>
                <a:sym typeface="Arial"/>
              </a:rPr>
              <a:t>事例</a:t>
            </a:r>
            <a:endParaRPr sz="4800" b="1" dirty="0">
              <a:latin typeface="HG丸ｺﾞｼｯｸM-PRO"/>
              <a:ea typeface="HG丸ｺﾞｼｯｸM-PRO"/>
              <a:cs typeface="Arial"/>
              <a:sym typeface="Arial"/>
            </a:endParaRPr>
          </a:p>
        </p:txBody>
      </p:sp>
      <p:sp>
        <p:nvSpPr>
          <p:cNvPr id="1215" name="Google Shape;203;p24"/>
          <p:cNvSpPr txBox="1"/>
          <p:nvPr/>
        </p:nvSpPr>
        <p:spPr>
          <a:xfrm>
            <a:off x="3600623" y="748831"/>
            <a:ext cx="5576707" cy="7050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3600" b="1" i="0" u="none" strike="noStrike" cap="none" dirty="0">
                <a:solidFill>
                  <a:schemeClr val="dk1"/>
                </a:solidFill>
                <a:latin typeface="HG丸ｺﾞｼｯｸM-PRO"/>
                <a:ea typeface="HG丸ｺﾞｼｯｸM-PRO"/>
                <a:cs typeface="Arial"/>
                <a:sym typeface="Arial"/>
              </a:rPr>
              <a:t>不安をあおる表示が出現</a:t>
            </a:r>
            <a:endParaRPr sz="3600" b="0" i="0" u="none" strike="noStrike" cap="none" dirty="0">
              <a:solidFill>
                <a:srgbClr val="000000"/>
              </a:solidFill>
              <a:latin typeface="HG丸ｺﾞｼｯｸM-PRO"/>
              <a:ea typeface="HG丸ｺﾞｼｯｸM-PRO"/>
              <a:cs typeface="Arial"/>
              <a:sym typeface="Arial"/>
            </a:endParaRPr>
          </a:p>
        </p:txBody>
      </p:sp>
      <p:grpSp>
        <p:nvGrpSpPr>
          <p:cNvPr id="1216" name="グループ 221"/>
          <p:cNvGrpSpPr/>
          <p:nvPr/>
        </p:nvGrpSpPr>
        <p:grpSpPr>
          <a:xfrm>
            <a:off x="867704" y="942666"/>
            <a:ext cx="5995777" cy="4096113"/>
            <a:chOff x="4727197" y="937469"/>
            <a:chExt cx="3231496" cy="2085589"/>
          </a:xfrm>
        </p:grpSpPr>
        <p:pic>
          <p:nvPicPr>
            <p:cNvPr id="1217" name="Google Shape;201;p24" descr="å¯è»¢ãããªããæºå¸¯é»è©±ãä½¿ãäººã®ã¤ã©ã¹ã"/>
            <p:cNvPicPr preferRelativeResize="0"/>
            <p:nvPr/>
          </p:nvPicPr>
          <p:blipFill>
            <a:blip r:embed="rId1"/>
            <a:stretch>
              <a:fillRect/>
            </a:stretch>
          </p:blipFill>
          <p:spPr>
            <a:xfrm>
              <a:off x="6375068" y="1518614"/>
              <a:ext cx="1583625" cy="1504444"/>
            </a:xfrm>
            <a:prstGeom prst="rect">
              <a:avLst/>
            </a:prstGeom>
            <a:noFill/>
            <a:ln>
              <a:noFill/>
            </a:ln>
          </p:spPr>
        </p:pic>
        <p:sp>
          <p:nvSpPr>
            <p:cNvPr id="1218" name="Google Shape;202;p24"/>
            <p:cNvSpPr/>
            <p:nvPr/>
          </p:nvSpPr>
          <p:spPr>
            <a:xfrm>
              <a:off x="4727197" y="937469"/>
              <a:ext cx="1755941" cy="1812021"/>
            </a:xfrm>
            <a:prstGeom prst="wedgeEllipseCallout">
              <a:avLst>
                <a:gd name="adj1" fmla="val 85159"/>
                <a:gd name="adj2" fmla="val 4785"/>
              </a:avLst>
            </a:prstGeom>
            <a:solidFill>
              <a:schemeClr val="lt1"/>
            </a:solid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cxnSp>
          <p:nvCxnSpPr>
            <p:cNvPr id="1219" name="Google Shape;204;p24"/>
            <p:cNvCxnSpPr/>
            <p:nvPr/>
          </p:nvCxnSpPr>
          <p:spPr>
            <a:xfrm>
              <a:off x="7631761" y="1511686"/>
              <a:ext cx="0" cy="240452"/>
            </a:xfrm>
            <a:prstGeom prst="straightConnector1">
              <a:avLst/>
            </a:prstGeom>
            <a:noFill/>
            <a:ln w="76200" cap="flat" cmpd="sng">
              <a:solidFill>
                <a:srgbClr val="0070C0"/>
              </a:solidFill>
              <a:prstDash val="solid"/>
              <a:round/>
              <a:headEnd type="none" w="sm" len="sm"/>
              <a:tailEnd type="none" w="sm" len="sm"/>
            </a:ln>
            <a:effectLst>
              <a:outerShdw blurRad="38100" dist="25400" dir="5400000" rotWithShape="0">
                <a:srgbClr val="000000">
                  <a:alpha val="34509"/>
                </a:srgbClr>
              </a:outerShdw>
            </a:effectLst>
          </p:spPr>
        </p:cxnSp>
        <p:cxnSp>
          <p:nvCxnSpPr>
            <p:cNvPr id="1220" name="Google Shape;205;p24"/>
            <p:cNvCxnSpPr/>
            <p:nvPr/>
          </p:nvCxnSpPr>
          <p:spPr>
            <a:xfrm>
              <a:off x="7732429" y="1518614"/>
              <a:ext cx="0" cy="240452"/>
            </a:xfrm>
            <a:prstGeom prst="straightConnector1">
              <a:avLst/>
            </a:prstGeom>
            <a:noFill/>
            <a:ln w="76200" cap="flat" cmpd="sng">
              <a:solidFill>
                <a:srgbClr val="0070C0"/>
              </a:solidFill>
              <a:prstDash val="solid"/>
              <a:round/>
              <a:headEnd type="none" w="sm" len="sm"/>
              <a:tailEnd type="none" w="sm" len="sm"/>
            </a:ln>
            <a:effectLst>
              <a:outerShdw blurRad="38100" dist="25400" dir="5400000" rotWithShape="0">
                <a:srgbClr val="000000">
                  <a:alpha val="34509"/>
                </a:srgbClr>
              </a:outerShdw>
            </a:effectLst>
          </p:spPr>
        </p:cxnSp>
        <p:cxnSp>
          <p:nvCxnSpPr>
            <p:cNvPr id="1221" name="Google Shape;206;p24"/>
            <p:cNvCxnSpPr/>
            <p:nvPr/>
          </p:nvCxnSpPr>
          <p:spPr>
            <a:xfrm>
              <a:off x="7824722" y="1518614"/>
              <a:ext cx="0" cy="260168"/>
            </a:xfrm>
            <a:prstGeom prst="straightConnector1">
              <a:avLst/>
            </a:prstGeom>
            <a:noFill/>
            <a:ln w="76200" cap="flat" cmpd="sng">
              <a:solidFill>
                <a:srgbClr val="0070C0"/>
              </a:solidFill>
              <a:prstDash val="solid"/>
              <a:round/>
              <a:headEnd type="none" w="sm" len="sm"/>
              <a:tailEnd type="none" w="sm" len="sm"/>
            </a:ln>
            <a:effectLst>
              <a:outerShdw blurRad="38100" dist="25400" dir="5400000" rotWithShape="0">
                <a:srgbClr val="000000">
                  <a:alpha val="34509"/>
                </a:srgbClr>
              </a:outerShdw>
            </a:effectLst>
          </p:spPr>
        </p:cxnSp>
        <p:pic>
          <p:nvPicPr>
            <p:cNvPr id="1222" name="Google Shape;208;p24" descr="å½ã®ã¦ã¤ã«ã¹è­¦åã®ã¤ã©ã¹ã"/>
            <p:cNvPicPr preferRelativeResize="0"/>
            <p:nvPr/>
          </p:nvPicPr>
          <p:blipFill>
            <a:blip r:embed="rId2"/>
            <a:srcRect r="17168" b="29630"/>
            <a:stretch>
              <a:fillRect/>
            </a:stretch>
          </p:blipFill>
          <p:spPr>
            <a:xfrm>
              <a:off x="4859076" y="1189910"/>
              <a:ext cx="1388694" cy="1216560"/>
            </a:xfrm>
            <a:prstGeom prst="rect">
              <a:avLst/>
            </a:prstGeom>
            <a:noFill/>
            <a:ln>
              <a:noFill/>
            </a:ln>
          </p:spPr>
        </p:pic>
      </p:grpSp>
      <p:sp>
        <p:nvSpPr>
          <p:cNvPr id="1223" name="スライド番号プレースホルダー 1"/>
          <p:cNvSpPr>
            <a:spLocks noGrp="1"/>
          </p:cNvSpPr>
          <p:nvPr>
            <p:ph type="sldNum" sz="quarter" idx="12"/>
          </p:nvPr>
        </p:nvSpPr>
        <p:spPr/>
        <p:txBody>
          <a:bodyPr/>
          <a:lstStyle/>
          <a:p>
            <a:fld id="{F82587C1-3DD3-4E7B-A92A-09FF910A0343}" type="slidenum">
              <a:rPr kumimoji="1" lang="ja-JP" altLang="en-US" smtClean="0"/>
              <a:t>12</a:t>
            </a:fld>
            <a:endParaRPr kumimoji="1"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28" name="Google Shape;191;p24"/>
          <p:cNvSpPr txBox="1">
            <a:spLocks noGrp="1"/>
          </p:cNvSpPr>
          <p:nvPr>
            <p:ph type="title"/>
          </p:nvPr>
        </p:nvSpPr>
        <p:spPr>
          <a:xfrm>
            <a:off x="341762" y="77330"/>
            <a:ext cx="1637498" cy="86533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4000"/>
              <a:buFont typeface="Arial"/>
              <a:buNone/>
            </a:pPr>
            <a:r>
              <a:rPr lang="ja-JP" altLang="en-US" sz="4800" b="1" dirty="0">
                <a:latin typeface="HG丸ｺﾞｼｯｸM-PRO"/>
                <a:ea typeface="HG丸ｺﾞｼｯｸM-PRO"/>
                <a:cs typeface="Arial"/>
                <a:sym typeface="Arial"/>
              </a:rPr>
              <a:t>事例</a:t>
            </a:r>
            <a:endParaRPr sz="4800" b="1" dirty="0">
              <a:latin typeface="HG丸ｺﾞｼｯｸM-PRO"/>
              <a:ea typeface="HG丸ｺﾞｼｯｸM-PRO"/>
              <a:cs typeface="Arial"/>
              <a:sym typeface="Arial"/>
            </a:endParaRPr>
          </a:p>
        </p:txBody>
      </p:sp>
      <p:sp>
        <p:nvSpPr>
          <p:cNvPr id="1229" name="Google Shape;190;p24"/>
          <p:cNvSpPr/>
          <p:nvPr/>
        </p:nvSpPr>
        <p:spPr>
          <a:xfrm>
            <a:off x="3808387" y="1218702"/>
            <a:ext cx="4706963" cy="2711451"/>
          </a:xfrm>
          <a:prstGeom prst="wedgeRectCallout">
            <a:avLst>
              <a:gd name="adj1" fmla="val -52045"/>
              <a:gd name="adj2" fmla="val 62951"/>
            </a:avLst>
          </a:prstGeom>
          <a:solidFill>
            <a:schemeClr val="lt1"/>
          </a:solid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pic>
        <p:nvPicPr>
          <p:cNvPr id="1230" name="Google Shape;209;p24" descr="å½ã®ã¦ã¤ã«ã¹è­¦åã®ã¤ã©ã¹ã"/>
          <p:cNvPicPr preferRelativeResize="0"/>
          <p:nvPr/>
        </p:nvPicPr>
        <p:blipFill>
          <a:blip r:embed="rId1"/>
          <a:stretch>
            <a:fillRect/>
          </a:stretch>
        </p:blipFill>
        <p:spPr>
          <a:xfrm>
            <a:off x="745847" y="1534803"/>
            <a:ext cx="3113767" cy="3423567"/>
          </a:xfrm>
          <a:prstGeom prst="rect">
            <a:avLst/>
          </a:prstGeom>
          <a:noFill/>
          <a:ln>
            <a:noFill/>
          </a:ln>
        </p:spPr>
      </p:pic>
      <p:sp>
        <p:nvSpPr>
          <p:cNvPr id="1231" name="スライド番号プレースホルダー 1"/>
          <p:cNvSpPr>
            <a:spLocks noGrp="1"/>
          </p:cNvSpPr>
          <p:nvPr>
            <p:ph type="sldNum" sz="quarter" idx="12"/>
          </p:nvPr>
        </p:nvSpPr>
        <p:spPr/>
        <p:txBody>
          <a:bodyPr/>
          <a:lstStyle/>
          <a:p>
            <a:fld id="{F82587C1-3DD3-4E7B-A92A-09FF910A0343}" type="slidenum">
              <a:rPr kumimoji="1" lang="ja-JP" altLang="en-US" smtClean="0"/>
              <a:t>13</a:t>
            </a:fld>
            <a:endParaRPr kumimoji="1" lang="ja-JP" altLang="en-US"/>
          </a:p>
        </p:txBody>
      </p:sp>
      <p:sp>
        <p:nvSpPr>
          <p:cNvPr id="1232" name="Google Shape;210;p24"/>
          <p:cNvSpPr txBox="1"/>
          <p:nvPr/>
        </p:nvSpPr>
        <p:spPr>
          <a:xfrm>
            <a:off x="3942811" y="1218426"/>
            <a:ext cx="4568576" cy="271348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ja-JP" sz="2800" b="0" i="0" u="none" strike="noStrike" cap="none" dirty="0">
                <a:solidFill>
                  <a:schemeClr val="dk1"/>
                </a:solidFill>
                <a:latin typeface="HG丸ｺﾞｼｯｸM-PRO"/>
                <a:ea typeface="HG丸ｺﾞｼｯｸM-PRO"/>
                <a:cs typeface="Trebuchet MS"/>
                <a:sym typeface="Trebuchet MS"/>
              </a:rPr>
              <a:t>あなたのスマートフォンはウイルスに感染しています。</a:t>
            </a:r>
            <a:r>
              <a:rPr lang="en-US" altLang="ja-JP" sz="2800" b="1" i="0" u="none" strike="noStrike" cap="none" dirty="0">
                <a:solidFill>
                  <a:srgbClr val="FF0000"/>
                </a:solidFill>
                <a:latin typeface="HG丸ｺﾞｼｯｸM-PRO"/>
                <a:ea typeface="HG丸ｺﾞｼｯｸM-PRO"/>
                <a:cs typeface="Trebuchet MS"/>
                <a:sym typeface="Trebuchet MS"/>
              </a:rPr>
              <a:t>1</a:t>
            </a:r>
            <a:r>
              <a:rPr lang="ja-JP" sz="2800" b="1" i="0" u="none" strike="noStrike" cap="none" dirty="0">
                <a:solidFill>
                  <a:srgbClr val="FF0000"/>
                </a:solidFill>
                <a:latin typeface="HG丸ｺﾞｼｯｸM-PRO"/>
                <a:ea typeface="HG丸ｺﾞｼｯｸM-PRO"/>
                <a:cs typeface="Trebuchet MS"/>
                <a:sym typeface="Trebuchet MS"/>
              </a:rPr>
              <a:t>0分以内</a:t>
            </a:r>
            <a:r>
              <a:rPr lang="ja-JP" sz="2800" b="0" i="0" u="none" strike="noStrike" cap="none" dirty="0">
                <a:solidFill>
                  <a:schemeClr val="dk1"/>
                </a:solidFill>
                <a:latin typeface="HG丸ｺﾞｼｯｸM-PRO"/>
                <a:ea typeface="HG丸ｺﾞｼｯｸM-PRO"/>
                <a:cs typeface="Trebuchet MS"/>
                <a:sym typeface="Trebuchet MS"/>
              </a:rPr>
              <a:t>にこのサービスに登録し除去しなければ、個人情報が流出してしまいます！</a:t>
            </a:r>
            <a:endParaRPr sz="2800" b="0" i="0" u="none" strike="noStrike" cap="none" dirty="0">
              <a:solidFill>
                <a:srgbClr val="000000"/>
              </a:solidFill>
              <a:latin typeface="HG丸ｺﾞｼｯｸM-PRO"/>
              <a:ea typeface="HG丸ｺﾞｼｯｸM-PRO"/>
              <a:cs typeface="Arial"/>
              <a:sym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37" name="Google Shape;191;p24"/>
          <p:cNvSpPr txBox="1">
            <a:spLocks noGrp="1"/>
          </p:cNvSpPr>
          <p:nvPr>
            <p:ph type="title"/>
          </p:nvPr>
        </p:nvSpPr>
        <p:spPr>
          <a:xfrm>
            <a:off x="341762" y="77330"/>
            <a:ext cx="1637498" cy="86533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4000"/>
              <a:buFont typeface="Arial"/>
              <a:buNone/>
            </a:pPr>
            <a:r>
              <a:rPr lang="ja-JP" altLang="en-US" sz="4800" b="1" dirty="0">
                <a:latin typeface="HG丸ｺﾞｼｯｸM-PRO"/>
                <a:ea typeface="HG丸ｺﾞｼｯｸM-PRO"/>
                <a:cs typeface="Arial"/>
                <a:sym typeface="Arial"/>
              </a:rPr>
              <a:t>事例</a:t>
            </a:r>
            <a:endParaRPr sz="4800" b="1" dirty="0">
              <a:latin typeface="HG丸ｺﾞｼｯｸM-PRO"/>
              <a:ea typeface="HG丸ｺﾞｼｯｸM-PRO"/>
              <a:cs typeface="Arial"/>
              <a:sym typeface="Arial"/>
            </a:endParaRPr>
          </a:p>
        </p:txBody>
      </p:sp>
      <p:sp>
        <p:nvSpPr>
          <p:cNvPr id="1238" name="スライド番号プレースホルダー 1"/>
          <p:cNvSpPr>
            <a:spLocks noGrp="1"/>
          </p:cNvSpPr>
          <p:nvPr>
            <p:ph type="sldNum" sz="quarter" idx="12"/>
          </p:nvPr>
        </p:nvSpPr>
        <p:spPr/>
        <p:txBody>
          <a:bodyPr/>
          <a:lstStyle/>
          <a:p>
            <a:fld id="{F82587C1-3DD3-4E7B-A92A-09FF910A0343}" type="slidenum">
              <a:rPr kumimoji="1" lang="ja-JP" altLang="en-US" smtClean="0"/>
              <a:t>14</a:t>
            </a:fld>
            <a:endParaRPr kumimoji="1" lang="ja-JP" altLang="en-US"/>
          </a:p>
        </p:txBody>
      </p:sp>
      <p:grpSp>
        <p:nvGrpSpPr>
          <p:cNvPr id="1239" name="グループ 314"/>
          <p:cNvGrpSpPr/>
          <p:nvPr/>
        </p:nvGrpSpPr>
        <p:grpSpPr>
          <a:xfrm>
            <a:off x="834959" y="1110634"/>
            <a:ext cx="7359264" cy="4032866"/>
            <a:chOff x="5080387" y="3162703"/>
            <a:chExt cx="3409420" cy="1914682"/>
          </a:xfrm>
        </p:grpSpPr>
        <p:sp>
          <p:nvSpPr>
            <p:cNvPr id="1240" name="Google Shape;189;p24"/>
            <p:cNvSpPr/>
            <p:nvPr/>
          </p:nvSpPr>
          <p:spPr>
            <a:xfrm>
              <a:off x="6309065" y="3162703"/>
              <a:ext cx="2180742" cy="1062382"/>
            </a:xfrm>
            <a:prstGeom prst="cloudCallout">
              <a:avLst>
                <a:gd name="adj1" fmla="val -57641"/>
                <a:gd name="adj2" fmla="val 63144"/>
              </a:avLst>
            </a:prstGeom>
            <a:solidFill>
              <a:schemeClr val="lt1"/>
            </a:solidFill>
            <a:ln w="19050" cap="rnd" cmpd="sng">
              <a:solidFill>
                <a:schemeClr val="dk1"/>
              </a:solidFill>
              <a:prstDash val="solid"/>
              <a:round/>
              <a:headEnd type="none" w="sm" len="sm"/>
              <a:tailEnd type="none" w="sm" len="sm"/>
            </a:ln>
          </p:spPr>
          <p:txBody>
            <a:bodyPr spcFirstLastPara="1" wrap="square" lIns="68568" tIns="34275" rIns="68568"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400" b="0" i="0" u="none" strike="noStrike" cap="none">
                <a:solidFill>
                  <a:schemeClr val="lt1"/>
                </a:solidFill>
                <a:latin typeface="Trebuchet MS"/>
                <a:ea typeface="Trebuchet MS"/>
                <a:cs typeface="Trebuchet MS"/>
                <a:sym typeface="Trebuchet MS"/>
              </a:endParaRPr>
            </a:p>
          </p:txBody>
        </p:sp>
        <p:pic>
          <p:nvPicPr>
            <p:cNvPr id="1241" name="Google Shape;211;p24" descr="ã¹ãã¼ããã©ã³ã«ç±ä¸­ããäººã®ã¤ã©ã¹ãï¼ç·æ§ï¼ãªã¯ã¨ã¹ã, "/>
            <p:cNvPicPr preferRelativeResize="0"/>
            <p:nvPr/>
          </p:nvPicPr>
          <p:blipFill>
            <a:blip r:embed="rId1"/>
            <a:stretch>
              <a:fillRect/>
            </a:stretch>
          </p:blipFill>
          <p:spPr>
            <a:xfrm>
              <a:off x="5080387" y="3162703"/>
              <a:ext cx="1393273" cy="1634338"/>
            </a:xfrm>
            <a:prstGeom prst="rect">
              <a:avLst/>
            </a:prstGeom>
            <a:noFill/>
            <a:ln>
              <a:noFill/>
            </a:ln>
          </p:spPr>
        </p:pic>
        <p:cxnSp>
          <p:nvCxnSpPr>
            <p:cNvPr id="1242" name="Google Shape;204;p24"/>
            <p:cNvCxnSpPr/>
            <p:nvPr/>
          </p:nvCxnSpPr>
          <p:spPr>
            <a:xfrm>
              <a:off x="6002986" y="3345444"/>
              <a:ext cx="0" cy="240452"/>
            </a:xfrm>
            <a:prstGeom prst="straightConnector1">
              <a:avLst/>
            </a:prstGeom>
            <a:noFill/>
            <a:ln w="76200" cap="flat" cmpd="sng">
              <a:solidFill>
                <a:srgbClr val="0070C0"/>
              </a:solidFill>
              <a:prstDash val="solid"/>
              <a:round/>
              <a:headEnd type="none" w="sm" len="sm"/>
              <a:tailEnd type="none" w="sm" len="sm"/>
            </a:ln>
            <a:effectLst>
              <a:outerShdw blurRad="38100" dist="25400" dir="5400000" rotWithShape="0">
                <a:srgbClr val="000000">
                  <a:alpha val="34509"/>
                </a:srgbClr>
              </a:outerShdw>
            </a:effectLst>
          </p:spPr>
        </p:cxnSp>
        <p:cxnSp>
          <p:nvCxnSpPr>
            <p:cNvPr id="1243" name="Google Shape;205;p24"/>
            <p:cNvCxnSpPr/>
            <p:nvPr/>
          </p:nvCxnSpPr>
          <p:spPr>
            <a:xfrm>
              <a:off x="6103654" y="3345444"/>
              <a:ext cx="0" cy="240452"/>
            </a:xfrm>
            <a:prstGeom prst="straightConnector1">
              <a:avLst/>
            </a:prstGeom>
            <a:noFill/>
            <a:ln w="76200" cap="flat" cmpd="sng">
              <a:solidFill>
                <a:srgbClr val="0070C0"/>
              </a:solidFill>
              <a:prstDash val="solid"/>
              <a:round/>
              <a:headEnd type="none" w="sm" len="sm"/>
              <a:tailEnd type="none" w="sm" len="sm"/>
            </a:ln>
            <a:effectLst>
              <a:outerShdw blurRad="38100" dist="25400" dir="5400000" rotWithShape="0">
                <a:srgbClr val="000000">
                  <a:alpha val="34509"/>
                </a:srgbClr>
              </a:outerShdw>
            </a:effectLst>
          </p:spPr>
        </p:cxnSp>
        <p:cxnSp>
          <p:nvCxnSpPr>
            <p:cNvPr id="1244" name="Google Shape;206;p24"/>
            <p:cNvCxnSpPr/>
            <p:nvPr/>
          </p:nvCxnSpPr>
          <p:spPr>
            <a:xfrm>
              <a:off x="6210614" y="3345444"/>
              <a:ext cx="0" cy="260168"/>
            </a:xfrm>
            <a:prstGeom prst="straightConnector1">
              <a:avLst/>
            </a:prstGeom>
            <a:noFill/>
            <a:ln w="76200" cap="flat" cmpd="sng">
              <a:solidFill>
                <a:srgbClr val="0070C0"/>
              </a:solidFill>
              <a:prstDash val="solid"/>
              <a:round/>
              <a:headEnd type="none" w="sm" len="sm"/>
              <a:tailEnd type="none" w="sm" len="sm"/>
            </a:ln>
            <a:effectLst>
              <a:outerShdw blurRad="38100" dist="25400" dir="5400000" rotWithShape="0">
                <a:srgbClr val="000000">
                  <a:alpha val="34509"/>
                </a:srgbClr>
              </a:outerShdw>
            </a:effectLst>
          </p:spPr>
        </p:cxnSp>
        <p:pic>
          <p:nvPicPr>
            <p:cNvPr id="1245" name="図 3"/>
            <p:cNvPicPr>
              <a:picLocks noChangeAspect="1"/>
            </p:cNvPicPr>
            <p:nvPr/>
          </p:nvPicPr>
          <p:blipFill>
            <a:blip r:embed="rId2"/>
            <a:stretch>
              <a:fillRect/>
            </a:stretch>
          </p:blipFill>
          <p:spPr>
            <a:xfrm>
              <a:off x="6210614" y="4103451"/>
              <a:ext cx="973934" cy="973934"/>
            </a:xfrm>
            <a:prstGeom prst="rect">
              <a:avLst/>
            </a:prstGeom>
          </p:spPr>
        </p:pic>
      </p:grpSp>
      <p:sp>
        <p:nvSpPr>
          <p:cNvPr id="1246" name="Google Shape;212;p24"/>
          <p:cNvSpPr txBox="1"/>
          <p:nvPr/>
        </p:nvSpPr>
        <p:spPr>
          <a:xfrm>
            <a:off x="4050395" y="1642923"/>
            <a:ext cx="3214817" cy="1005133"/>
          </a:xfrm>
          <a:prstGeom prst="rect">
            <a:avLst/>
          </a:prstGeom>
          <a:noFill/>
          <a:ln>
            <a:noFill/>
          </a:ln>
        </p:spPr>
        <p:txBody>
          <a:bodyPr spcFirstLastPara="1" wrap="square" lIns="68568" tIns="34275" rIns="68568" bIns="3427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ja-JP" altLang="en-US" sz="2800" b="0" i="0" u="none" strike="noStrike" cap="none" dirty="0">
                <a:solidFill>
                  <a:schemeClr val="dk1"/>
                </a:solidFill>
                <a:latin typeface="HG丸ｺﾞｼｯｸM-PRO"/>
                <a:ea typeface="HG丸ｺﾞｼｯｸM-PRO"/>
                <a:cs typeface="Trebuchet MS"/>
                <a:sym typeface="Trebuchet MS"/>
              </a:rPr>
              <a:t>やばい💦</a:t>
            </a:r>
            <a:endParaRPr lang="ja-JP" sz="2800" b="0" i="0" u="none" strike="noStrike" cap="none" dirty="0">
              <a:solidFill>
                <a:schemeClr val="dk1"/>
              </a:solidFill>
              <a:latin typeface="HG丸ｺﾞｼｯｸM-PRO"/>
              <a:ea typeface="HG丸ｺﾞｼｯｸM-PRO"/>
              <a:cs typeface="Trebuchet MS"/>
              <a:sym typeface="Trebuchet MS"/>
            </a:endParaRPr>
          </a:p>
          <a:p>
            <a:pPr marL="0" marR="0" lvl="0" indent="0" algn="l" rtl="0">
              <a:lnSpc>
                <a:spcPct val="100000"/>
              </a:lnSpc>
              <a:spcBef>
                <a:spcPts val="0"/>
              </a:spcBef>
              <a:spcAft>
                <a:spcPts val="0"/>
              </a:spcAft>
              <a:buClr>
                <a:srgbClr val="000000"/>
              </a:buClr>
              <a:buSzPts val="1600"/>
              <a:buFont typeface="Arial"/>
              <a:buNone/>
            </a:pPr>
            <a:r>
              <a:rPr lang="ja-JP" sz="2800" b="0" i="0" u="none" strike="noStrike" cap="none" dirty="0">
                <a:solidFill>
                  <a:schemeClr val="dk1"/>
                </a:solidFill>
                <a:latin typeface="HG丸ｺﾞｼｯｸM-PRO"/>
                <a:ea typeface="HG丸ｺﾞｼｯｸM-PRO"/>
                <a:cs typeface="Trebuchet MS"/>
                <a:sym typeface="Trebuchet MS"/>
              </a:rPr>
              <a:t>早く登録しないと</a:t>
            </a:r>
          </a:p>
        </p:txBody>
      </p:sp>
      <p:sp>
        <p:nvSpPr>
          <p:cNvPr id="1247" name="図形 234"/>
          <p:cNvSpPr/>
          <p:nvPr/>
        </p:nvSpPr>
        <p:spPr>
          <a:xfrm>
            <a:off x="7215187" y="2357437"/>
            <a:ext cx="486000" cy="982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p>
            <a:pPr algn="ctr">
              <a:defRPr lang="ja-JP" altLang="en-US"/>
            </a:pPr>
            <a:endParaRPr lang="ja-JP"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52" name="Google Shape;191;p24"/>
          <p:cNvSpPr txBox="1">
            <a:spLocks noGrp="1"/>
          </p:cNvSpPr>
          <p:nvPr>
            <p:ph type="title"/>
          </p:nvPr>
        </p:nvSpPr>
        <p:spPr>
          <a:xfrm>
            <a:off x="341762" y="77330"/>
            <a:ext cx="1637498" cy="86533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4000"/>
              <a:buFont typeface="Arial"/>
              <a:buNone/>
            </a:pPr>
            <a:r>
              <a:rPr lang="ja-JP" altLang="en-US" sz="4800" b="1" dirty="0">
                <a:latin typeface="HG丸ｺﾞｼｯｸM-PRO"/>
                <a:ea typeface="HG丸ｺﾞｼｯｸM-PRO"/>
                <a:cs typeface="Arial"/>
                <a:sym typeface="Arial"/>
              </a:rPr>
              <a:t>事例</a:t>
            </a:r>
            <a:endParaRPr sz="4800" b="1" dirty="0">
              <a:latin typeface="HG丸ｺﾞｼｯｸM-PRO"/>
              <a:ea typeface="HG丸ｺﾞｼｯｸM-PRO"/>
              <a:cs typeface="Arial"/>
              <a:sym typeface="Arial"/>
            </a:endParaRPr>
          </a:p>
        </p:txBody>
      </p:sp>
      <p:sp>
        <p:nvSpPr>
          <p:cNvPr id="1253" name="スライド番号プレースホルダー 1"/>
          <p:cNvSpPr>
            <a:spLocks noGrp="1"/>
          </p:cNvSpPr>
          <p:nvPr>
            <p:ph type="sldNum" sz="quarter" idx="12"/>
          </p:nvPr>
        </p:nvSpPr>
        <p:spPr/>
        <p:txBody>
          <a:bodyPr/>
          <a:lstStyle/>
          <a:p>
            <a:fld id="{F82587C1-3DD3-4E7B-A92A-09FF910A0343}" type="slidenum">
              <a:rPr kumimoji="1" lang="ja-JP" altLang="en-US" smtClean="0"/>
              <a:t>15</a:t>
            </a:fld>
            <a:endParaRPr kumimoji="1" lang="ja-JP" altLang="en-US"/>
          </a:p>
        </p:txBody>
      </p:sp>
      <p:pic>
        <p:nvPicPr>
          <p:cNvPr id="1254" name="Google Shape;211;p24" descr="ã¹ãã¼ããã©ã³ã«ç±ä¸­ããäººã®ã¤ã©ã¹ãï¼ç·æ§ï¼ãªã¯ã¨ã¹ã, "/>
          <p:cNvPicPr preferRelativeResize="0"/>
          <p:nvPr/>
        </p:nvPicPr>
        <p:blipFill>
          <a:blip r:embed="rId1"/>
          <a:stretch>
            <a:fillRect/>
          </a:stretch>
        </p:blipFill>
        <p:spPr>
          <a:xfrm>
            <a:off x="834959" y="1110634"/>
            <a:ext cx="3007392" cy="3442382"/>
          </a:xfrm>
          <a:prstGeom prst="rect">
            <a:avLst/>
          </a:prstGeom>
          <a:noFill/>
          <a:ln>
            <a:noFill/>
          </a:ln>
        </p:spPr>
      </p:pic>
      <p:cxnSp>
        <p:nvCxnSpPr>
          <p:cNvPr id="1255" name="Google Shape;204;p24"/>
          <p:cNvCxnSpPr/>
          <p:nvPr/>
        </p:nvCxnSpPr>
        <p:spPr>
          <a:xfrm>
            <a:off x="2826397" y="1495539"/>
            <a:ext cx="0" cy="506460"/>
          </a:xfrm>
          <a:prstGeom prst="straightConnector1">
            <a:avLst/>
          </a:prstGeom>
          <a:noFill/>
          <a:ln w="76200" cap="flat" cmpd="sng">
            <a:solidFill>
              <a:srgbClr val="0070C0"/>
            </a:solidFill>
            <a:prstDash val="solid"/>
            <a:round/>
            <a:headEnd type="none" w="sm" len="sm"/>
            <a:tailEnd type="none" w="sm" len="sm"/>
          </a:ln>
          <a:effectLst>
            <a:outerShdw blurRad="38100" dist="25400" dir="5400000" rotWithShape="0">
              <a:srgbClr val="000000">
                <a:alpha val="34509"/>
              </a:srgbClr>
            </a:outerShdw>
          </a:effectLst>
        </p:spPr>
      </p:cxnSp>
      <p:cxnSp>
        <p:nvCxnSpPr>
          <p:cNvPr id="1256" name="Google Shape;205;p24"/>
          <p:cNvCxnSpPr/>
          <p:nvPr/>
        </p:nvCxnSpPr>
        <p:spPr>
          <a:xfrm>
            <a:off x="3043690" y="1495539"/>
            <a:ext cx="0" cy="506460"/>
          </a:xfrm>
          <a:prstGeom prst="straightConnector1">
            <a:avLst/>
          </a:prstGeom>
          <a:noFill/>
          <a:ln w="76200" cap="flat" cmpd="sng">
            <a:solidFill>
              <a:srgbClr val="0070C0"/>
            </a:solidFill>
            <a:prstDash val="solid"/>
            <a:round/>
            <a:headEnd type="none" w="sm" len="sm"/>
            <a:tailEnd type="none" w="sm" len="sm"/>
          </a:ln>
          <a:effectLst>
            <a:outerShdw blurRad="38100" dist="25400" dir="5400000" rotWithShape="0">
              <a:srgbClr val="000000">
                <a:alpha val="34509"/>
              </a:srgbClr>
            </a:outerShdw>
          </a:effectLst>
        </p:spPr>
      </p:cxnSp>
      <p:cxnSp>
        <p:nvCxnSpPr>
          <p:cNvPr id="1257" name="Google Shape;206;p24"/>
          <p:cNvCxnSpPr/>
          <p:nvPr/>
        </p:nvCxnSpPr>
        <p:spPr>
          <a:xfrm>
            <a:off x="3274564" y="1495539"/>
            <a:ext cx="0" cy="547988"/>
          </a:xfrm>
          <a:prstGeom prst="straightConnector1">
            <a:avLst/>
          </a:prstGeom>
          <a:noFill/>
          <a:ln w="76200" cap="flat" cmpd="sng">
            <a:solidFill>
              <a:srgbClr val="0070C0"/>
            </a:solidFill>
            <a:prstDash val="solid"/>
            <a:round/>
            <a:headEnd type="none" w="sm" len="sm"/>
            <a:tailEnd type="none" w="sm" len="sm"/>
          </a:ln>
          <a:effectLst>
            <a:outerShdw blurRad="38100" dist="25400" dir="5400000" rotWithShape="0">
              <a:srgbClr val="000000">
                <a:alpha val="34509"/>
              </a:srgbClr>
            </a:outerShdw>
          </a:effectLst>
        </p:spPr>
      </p:cxnSp>
      <p:pic>
        <p:nvPicPr>
          <p:cNvPr id="1258" name="図 3"/>
          <p:cNvPicPr>
            <a:picLocks noChangeAspect="1"/>
          </p:cNvPicPr>
          <p:nvPr/>
        </p:nvPicPr>
        <p:blipFill>
          <a:blip r:embed="rId2"/>
          <a:stretch>
            <a:fillRect/>
          </a:stretch>
        </p:blipFill>
        <p:spPr>
          <a:xfrm>
            <a:off x="3274564" y="3092117"/>
            <a:ext cx="2102245" cy="2051383"/>
          </a:xfrm>
          <a:prstGeom prst="rect">
            <a:avLst/>
          </a:prstGeom>
        </p:spPr>
      </p:pic>
      <p:sp>
        <p:nvSpPr>
          <p:cNvPr id="1259" name="吹き出し: 四角形 352"/>
          <p:cNvSpPr/>
          <p:nvPr/>
        </p:nvSpPr>
        <p:spPr>
          <a:xfrm>
            <a:off x="4201646" y="529146"/>
            <a:ext cx="4512609" cy="2562971"/>
          </a:xfrm>
          <a:prstGeom prst="wedgeRectCallout">
            <a:avLst>
              <a:gd name="adj1" fmla="val -75159"/>
              <a:gd name="adj2" fmla="val 48724"/>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2800" dirty="0">
                <a:latin typeface="HG丸ｺﾞｼｯｸM-PRO"/>
                <a:ea typeface="HG丸ｺﾞｼｯｸM-PRO"/>
              </a:rPr>
              <a:t>・名前</a:t>
            </a:r>
            <a:endParaRPr kumimoji="1" lang="en-US" altLang="ja-JP" sz="2800" dirty="0">
              <a:latin typeface="HG丸ｺﾞｼｯｸM-PRO"/>
              <a:ea typeface="HG丸ｺﾞｼｯｸM-PRO"/>
            </a:endParaRPr>
          </a:p>
          <a:p>
            <a:r>
              <a:rPr kumimoji="1" lang="ja-JP" altLang="en-US" sz="2800" dirty="0">
                <a:latin typeface="HG丸ｺﾞｼｯｸM-PRO"/>
                <a:ea typeface="HG丸ｺﾞｼｯｸM-PRO"/>
              </a:rPr>
              <a:t>・住所</a:t>
            </a:r>
            <a:endParaRPr kumimoji="1" lang="en-US" altLang="ja-JP" sz="2800" dirty="0">
              <a:latin typeface="HG丸ｺﾞｼｯｸM-PRO"/>
              <a:ea typeface="HG丸ｺﾞｼｯｸM-PRO"/>
            </a:endParaRPr>
          </a:p>
          <a:p>
            <a:r>
              <a:rPr kumimoji="1" lang="ja-JP" altLang="en-US" sz="2800" dirty="0">
                <a:latin typeface="HG丸ｺﾞｼｯｸM-PRO"/>
                <a:ea typeface="HG丸ｺﾞｼｯｸM-PRO"/>
              </a:rPr>
              <a:t>・電話番号</a:t>
            </a:r>
            <a:endParaRPr kumimoji="1" lang="en-US" altLang="ja-JP" sz="2800" dirty="0">
              <a:latin typeface="HG丸ｺﾞｼｯｸM-PRO"/>
              <a:ea typeface="HG丸ｺﾞｼｯｸM-PRO"/>
            </a:endParaRPr>
          </a:p>
          <a:p>
            <a:r>
              <a:rPr kumimoji="1" lang="ja-JP" altLang="en-US" sz="2800" dirty="0">
                <a:latin typeface="HG丸ｺﾞｼｯｸM-PRO"/>
                <a:ea typeface="HG丸ｺﾞｼｯｸM-PRO"/>
              </a:rPr>
              <a:t>・メールアドレス</a:t>
            </a:r>
            <a:endParaRPr kumimoji="1" lang="en-US" altLang="ja-JP" sz="2800" dirty="0">
              <a:latin typeface="HG丸ｺﾞｼｯｸM-PRO"/>
              <a:ea typeface="HG丸ｺﾞｼｯｸM-PRO"/>
            </a:endParaRPr>
          </a:p>
          <a:p>
            <a:r>
              <a:rPr kumimoji="1" lang="ja-JP" altLang="en-US" sz="2800" b="1">
                <a:solidFill>
                  <a:srgbClr val="FF0000"/>
                </a:solidFill>
                <a:latin typeface="HG丸ｺﾞｼｯｸM-PRO"/>
                <a:ea typeface="HG丸ｺﾞｼｯｸM-PRO"/>
              </a:rPr>
              <a:t>・クレジットカード情報</a:t>
            </a:r>
            <a:endParaRPr kumimoji="1" lang="ja-JP" altLang="en-US" sz="2800" b="1" dirty="0">
              <a:solidFill>
                <a:srgbClr val="FF0000"/>
              </a:solidFill>
              <a:latin typeface="HG丸ｺﾞｼｯｸM-PRO"/>
              <a:ea typeface="HG丸ｺﾞｼｯｸM-PRO"/>
            </a:endParaRPr>
          </a:p>
          <a:p>
            <a:pPr algn="r"/>
            <a:r>
              <a:rPr kumimoji="1" lang="ja-JP" altLang="en-US" sz="2800" b="1">
                <a:solidFill>
                  <a:schemeClr val="tx1"/>
                </a:solidFill>
                <a:latin typeface="HG丸ｺﾞｼｯｸM-PRO"/>
                <a:ea typeface="HG丸ｺﾞｼｯｸM-PRO"/>
              </a:rPr>
              <a:t>など･･･</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64" name="Google Shape;190;p24"/>
          <p:cNvSpPr/>
          <p:nvPr/>
        </p:nvSpPr>
        <p:spPr>
          <a:xfrm>
            <a:off x="1732047" y="3162703"/>
            <a:ext cx="2545290" cy="1504444"/>
          </a:xfrm>
          <a:prstGeom prst="wedgeRectCallout">
            <a:avLst>
              <a:gd name="adj1" fmla="val -52045"/>
              <a:gd name="adj2" fmla="val 62951"/>
            </a:avLst>
          </a:prstGeom>
          <a:solidFill>
            <a:schemeClr val="lt1"/>
          </a:solid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265" name="Google Shape;191;p24"/>
          <p:cNvSpPr txBox="1">
            <a:spLocks noGrp="1"/>
          </p:cNvSpPr>
          <p:nvPr>
            <p:ph type="title"/>
          </p:nvPr>
        </p:nvSpPr>
        <p:spPr>
          <a:xfrm>
            <a:off x="341762" y="77330"/>
            <a:ext cx="1637498" cy="86533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4000"/>
              <a:buFont typeface="Arial"/>
              <a:buNone/>
            </a:pPr>
            <a:r>
              <a:rPr lang="ja-JP" altLang="en-US" sz="4800" b="1" dirty="0">
                <a:latin typeface="HG丸ｺﾞｼｯｸM-PRO"/>
                <a:ea typeface="HG丸ｺﾞｼｯｸM-PRO"/>
                <a:cs typeface="Arial"/>
                <a:sym typeface="Arial"/>
              </a:rPr>
              <a:t>事例</a:t>
            </a:r>
            <a:endParaRPr sz="4800" b="1" dirty="0">
              <a:latin typeface="HG丸ｺﾞｼｯｸM-PRO"/>
              <a:ea typeface="HG丸ｺﾞｼｯｸM-PRO"/>
              <a:cs typeface="Arial"/>
              <a:sym typeface="Arial"/>
            </a:endParaRPr>
          </a:p>
        </p:txBody>
      </p:sp>
      <p:cxnSp>
        <p:nvCxnSpPr>
          <p:cNvPr id="1266" name="Google Shape;192;p24"/>
          <p:cNvCxnSpPr/>
          <p:nvPr/>
        </p:nvCxnSpPr>
        <p:spPr>
          <a:xfrm>
            <a:off x="4397929" y="937470"/>
            <a:ext cx="62917" cy="4064466"/>
          </a:xfrm>
          <a:prstGeom prst="straightConnector1">
            <a:avLst/>
          </a:prstGeom>
          <a:noFill/>
          <a:ln w="12700" cap="rnd" cmpd="sng">
            <a:solidFill>
              <a:schemeClr val="dk1"/>
            </a:solidFill>
            <a:prstDash val="solid"/>
            <a:round/>
            <a:headEnd type="none" w="sm" len="sm"/>
            <a:tailEnd type="none" w="sm" len="sm"/>
          </a:ln>
        </p:spPr>
      </p:cxnSp>
      <p:cxnSp>
        <p:nvCxnSpPr>
          <p:cNvPr id="1267" name="Google Shape;193;p24"/>
          <p:cNvCxnSpPr/>
          <p:nvPr/>
        </p:nvCxnSpPr>
        <p:spPr>
          <a:xfrm>
            <a:off x="508000" y="2916224"/>
            <a:ext cx="8212355" cy="0"/>
          </a:xfrm>
          <a:prstGeom prst="straightConnector1">
            <a:avLst/>
          </a:prstGeom>
          <a:noFill/>
          <a:ln w="12700" cap="rnd" cmpd="sng">
            <a:solidFill>
              <a:schemeClr val="dk1"/>
            </a:solidFill>
            <a:prstDash val="solid"/>
            <a:round/>
            <a:headEnd type="none" w="sm" len="sm"/>
            <a:tailEnd type="none" w="sm" len="sm"/>
          </a:ln>
        </p:spPr>
      </p:cxnSp>
      <p:pic>
        <p:nvPicPr>
          <p:cNvPr id="1268" name="Google Shape;194;p24" descr="å¯è»¢ãããªããæºå¸¯é»è©±ãä½¿ãäººã®ã¤ã©ã¹ã"/>
          <p:cNvPicPr preferRelativeResize="0">
            <a:picLocks noGrp="1"/>
          </p:cNvPicPr>
          <p:nvPr>
            <p:ph type="body" idx="1"/>
          </p:nvPr>
        </p:nvPicPr>
        <p:blipFill>
          <a:blip r:embed="rId1"/>
          <a:stretch>
            <a:fillRect/>
          </a:stretch>
        </p:blipFill>
        <p:spPr>
          <a:xfrm>
            <a:off x="2148126" y="1475054"/>
            <a:ext cx="1583625" cy="1504444"/>
          </a:xfrm>
          <a:prstGeom prst="rect">
            <a:avLst/>
          </a:prstGeom>
          <a:noFill/>
          <a:ln>
            <a:noFill/>
          </a:ln>
        </p:spPr>
      </p:pic>
      <p:sp>
        <p:nvSpPr>
          <p:cNvPr id="1269" name="Google Shape;195;p24"/>
          <p:cNvSpPr/>
          <p:nvPr/>
        </p:nvSpPr>
        <p:spPr>
          <a:xfrm>
            <a:off x="566258" y="937469"/>
            <a:ext cx="1755941" cy="1812021"/>
          </a:xfrm>
          <a:prstGeom prst="wedgeEllipseCallout">
            <a:avLst>
              <a:gd name="adj1" fmla="val 85159"/>
              <a:gd name="adj2" fmla="val 4785"/>
            </a:avLst>
          </a:prstGeom>
          <a:solidFill>
            <a:schemeClr val="lt1"/>
          </a:solid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pic>
        <p:nvPicPr>
          <p:cNvPr id="1270" name="Google Shape;196;p24" descr="SNSãè¡¨ç¤ºãããã¹ãã¼ããã©ã³ã®ã¤ã©ã¹ã"/>
          <p:cNvPicPr preferRelativeResize="0"/>
          <p:nvPr/>
        </p:nvPicPr>
        <p:blipFill>
          <a:blip r:embed="rId2"/>
          <a:stretch>
            <a:fillRect/>
          </a:stretch>
        </p:blipFill>
        <p:spPr>
          <a:xfrm>
            <a:off x="917863" y="1067306"/>
            <a:ext cx="1038869" cy="1512916"/>
          </a:xfrm>
          <a:prstGeom prst="rect">
            <a:avLst/>
          </a:prstGeom>
          <a:noFill/>
          <a:ln>
            <a:noFill/>
          </a:ln>
        </p:spPr>
      </p:pic>
      <p:sp>
        <p:nvSpPr>
          <p:cNvPr id="1271" name="Google Shape;197;p24"/>
          <p:cNvSpPr txBox="1"/>
          <p:nvPr/>
        </p:nvSpPr>
        <p:spPr>
          <a:xfrm>
            <a:off x="2148126" y="756702"/>
            <a:ext cx="2262769" cy="31060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2400" b="1" i="0" u="none" strike="noStrike" cap="none" dirty="0">
                <a:solidFill>
                  <a:schemeClr val="dk1"/>
                </a:solidFill>
                <a:latin typeface="HG丸ｺﾞｼｯｸM-PRO"/>
                <a:ea typeface="HG丸ｺﾞｼｯｸM-PRO"/>
                <a:cs typeface="Arial"/>
                <a:sym typeface="Arial"/>
              </a:rPr>
              <a:t>気になる記事を</a:t>
            </a:r>
            <a:r>
              <a:rPr lang="ja-JP" altLang="en-US" sz="2400" b="1" dirty="0">
                <a:solidFill>
                  <a:schemeClr val="dk1"/>
                </a:solidFill>
                <a:latin typeface="HG丸ｺﾞｼｯｸM-PRO"/>
                <a:ea typeface="HG丸ｺﾞｼｯｸM-PRO"/>
                <a:cs typeface="Arial"/>
                <a:sym typeface="Arial"/>
              </a:rPr>
              <a:t>タップ</a:t>
            </a:r>
            <a:endParaRPr sz="2400" b="0" i="0" u="none" strike="noStrike" cap="none" dirty="0">
              <a:solidFill>
                <a:srgbClr val="000000"/>
              </a:solidFill>
              <a:latin typeface="HG丸ｺﾞｼｯｸM-PRO"/>
              <a:ea typeface="HG丸ｺﾞｼｯｸM-PRO"/>
              <a:cs typeface="Arial"/>
              <a:sym typeface="Arial"/>
            </a:endParaRPr>
          </a:p>
        </p:txBody>
      </p:sp>
      <p:sp>
        <p:nvSpPr>
          <p:cNvPr id="1272" name="Google Shape;198;p24"/>
          <p:cNvSpPr txBox="1"/>
          <p:nvPr/>
        </p:nvSpPr>
        <p:spPr>
          <a:xfrm>
            <a:off x="4460846" y="2639832"/>
            <a:ext cx="497048"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Trebuchet MS"/>
                <a:ea typeface="Trebuchet MS"/>
                <a:cs typeface="Trebuchet MS"/>
                <a:sym typeface="Trebuchet MS"/>
              </a:rPr>
              <a:t>2</a:t>
            </a:r>
            <a:endParaRPr sz="1800" b="0" i="0" u="none" strike="noStrike" cap="none">
              <a:solidFill>
                <a:schemeClr val="dk1"/>
              </a:solidFill>
              <a:latin typeface="Trebuchet MS"/>
              <a:ea typeface="Trebuchet MS"/>
              <a:cs typeface="Trebuchet MS"/>
              <a:sym typeface="Trebuchet MS"/>
            </a:endParaRPr>
          </a:p>
        </p:txBody>
      </p:sp>
      <p:sp>
        <p:nvSpPr>
          <p:cNvPr id="1273" name="Google Shape;199;p24"/>
          <p:cNvSpPr txBox="1"/>
          <p:nvPr/>
        </p:nvSpPr>
        <p:spPr>
          <a:xfrm>
            <a:off x="4144162" y="2944457"/>
            <a:ext cx="26635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Trebuchet MS"/>
                <a:ea typeface="Trebuchet MS"/>
                <a:cs typeface="Trebuchet MS"/>
                <a:sym typeface="Trebuchet MS"/>
              </a:rPr>
              <a:t>3</a:t>
            </a:r>
            <a:endParaRPr sz="1800" b="0" i="0" u="none" strike="noStrike" cap="none">
              <a:solidFill>
                <a:schemeClr val="dk1"/>
              </a:solidFill>
              <a:latin typeface="Trebuchet MS"/>
              <a:ea typeface="Trebuchet MS"/>
              <a:cs typeface="Trebuchet MS"/>
              <a:sym typeface="Trebuchet MS"/>
            </a:endParaRPr>
          </a:p>
        </p:txBody>
      </p:sp>
      <p:sp>
        <p:nvSpPr>
          <p:cNvPr id="1274" name="Google Shape;200;p24"/>
          <p:cNvSpPr txBox="1"/>
          <p:nvPr/>
        </p:nvSpPr>
        <p:spPr>
          <a:xfrm>
            <a:off x="4460846" y="2944457"/>
            <a:ext cx="26635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Trebuchet MS"/>
                <a:ea typeface="Trebuchet MS"/>
                <a:cs typeface="Trebuchet MS"/>
                <a:sym typeface="Trebuchet MS"/>
              </a:rPr>
              <a:t>4</a:t>
            </a:r>
            <a:endParaRPr sz="1800" b="0" i="0" u="none" strike="noStrike" cap="none">
              <a:solidFill>
                <a:schemeClr val="dk1"/>
              </a:solidFill>
              <a:latin typeface="Trebuchet MS"/>
              <a:ea typeface="Trebuchet MS"/>
              <a:cs typeface="Trebuchet MS"/>
              <a:sym typeface="Trebuchet MS"/>
            </a:endParaRPr>
          </a:p>
        </p:txBody>
      </p:sp>
      <p:pic>
        <p:nvPicPr>
          <p:cNvPr id="1275" name="Google Shape;201;p24" descr="å¯è»¢ãããªããæºå¸¯é»è©±ãä½¿ãäººã®ã¤ã©ã¹ã"/>
          <p:cNvPicPr preferRelativeResize="0"/>
          <p:nvPr/>
        </p:nvPicPr>
        <p:blipFill>
          <a:blip r:embed="rId1"/>
          <a:stretch>
            <a:fillRect/>
          </a:stretch>
        </p:blipFill>
        <p:spPr>
          <a:xfrm>
            <a:off x="6309065" y="1475054"/>
            <a:ext cx="1583625" cy="1504444"/>
          </a:xfrm>
          <a:prstGeom prst="rect">
            <a:avLst/>
          </a:prstGeom>
          <a:noFill/>
          <a:ln>
            <a:noFill/>
          </a:ln>
        </p:spPr>
      </p:pic>
      <p:sp>
        <p:nvSpPr>
          <p:cNvPr id="1276" name="Google Shape;202;p24"/>
          <p:cNvSpPr/>
          <p:nvPr/>
        </p:nvSpPr>
        <p:spPr>
          <a:xfrm>
            <a:off x="4727197" y="937469"/>
            <a:ext cx="1755941" cy="1812021"/>
          </a:xfrm>
          <a:prstGeom prst="wedgeEllipseCallout">
            <a:avLst>
              <a:gd name="adj1" fmla="val 85159"/>
              <a:gd name="adj2" fmla="val 4785"/>
            </a:avLst>
          </a:prstGeom>
          <a:solidFill>
            <a:schemeClr val="lt1"/>
          </a:solid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rebuchet MS"/>
              <a:ea typeface="Trebuchet MS"/>
              <a:cs typeface="Trebuchet MS"/>
              <a:sym typeface="Trebuchet MS"/>
            </a:endParaRPr>
          </a:p>
        </p:txBody>
      </p:sp>
      <p:sp>
        <p:nvSpPr>
          <p:cNvPr id="1277" name="Google Shape;203;p24"/>
          <p:cNvSpPr txBox="1"/>
          <p:nvPr/>
        </p:nvSpPr>
        <p:spPr>
          <a:xfrm>
            <a:off x="6351167" y="756702"/>
            <a:ext cx="2823143" cy="28364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2400" b="1" i="0" u="none" strike="noStrike" cap="none" dirty="0">
                <a:solidFill>
                  <a:schemeClr val="dk1"/>
                </a:solidFill>
                <a:latin typeface="HG丸ｺﾞｼｯｸM-PRO"/>
                <a:ea typeface="HG丸ｺﾞｼｯｸM-PRO"/>
                <a:cs typeface="Arial"/>
                <a:sym typeface="Arial"/>
              </a:rPr>
              <a:t>不安をあおる表示が出現</a:t>
            </a:r>
            <a:endParaRPr sz="2800" b="0" i="0" u="none" strike="noStrike" cap="none" dirty="0">
              <a:solidFill>
                <a:srgbClr val="000000"/>
              </a:solidFill>
              <a:latin typeface="HG丸ｺﾞｼｯｸM-PRO"/>
              <a:ea typeface="HG丸ｺﾞｼｯｸM-PRO"/>
              <a:cs typeface="Arial"/>
              <a:sym typeface="Arial"/>
            </a:endParaRPr>
          </a:p>
        </p:txBody>
      </p:sp>
      <p:cxnSp>
        <p:nvCxnSpPr>
          <p:cNvPr id="1278" name="Google Shape;204;p24"/>
          <p:cNvCxnSpPr/>
          <p:nvPr/>
        </p:nvCxnSpPr>
        <p:spPr>
          <a:xfrm>
            <a:off x="7631761" y="1677964"/>
            <a:ext cx="0" cy="240452"/>
          </a:xfrm>
          <a:prstGeom prst="straightConnector1">
            <a:avLst/>
          </a:prstGeom>
          <a:noFill/>
          <a:ln w="76200" cap="flat" cmpd="sng">
            <a:solidFill>
              <a:srgbClr val="0070C0"/>
            </a:solidFill>
            <a:prstDash val="solid"/>
            <a:round/>
            <a:headEnd type="none" w="sm" len="sm"/>
            <a:tailEnd type="none" w="sm" len="sm"/>
          </a:ln>
          <a:effectLst>
            <a:outerShdw blurRad="38100" dist="25400" dir="5400000" rotWithShape="0">
              <a:srgbClr val="000000">
                <a:alpha val="34509"/>
              </a:srgbClr>
            </a:outerShdw>
          </a:effectLst>
        </p:spPr>
      </p:cxnSp>
      <p:cxnSp>
        <p:nvCxnSpPr>
          <p:cNvPr id="1279" name="Google Shape;205;p24"/>
          <p:cNvCxnSpPr/>
          <p:nvPr/>
        </p:nvCxnSpPr>
        <p:spPr>
          <a:xfrm>
            <a:off x="7732429" y="1677964"/>
            <a:ext cx="0" cy="240452"/>
          </a:xfrm>
          <a:prstGeom prst="straightConnector1">
            <a:avLst/>
          </a:prstGeom>
          <a:noFill/>
          <a:ln w="76200" cap="flat" cmpd="sng">
            <a:solidFill>
              <a:srgbClr val="0070C0"/>
            </a:solidFill>
            <a:prstDash val="solid"/>
            <a:round/>
            <a:headEnd type="none" w="sm" len="sm"/>
            <a:tailEnd type="none" w="sm" len="sm"/>
          </a:ln>
          <a:effectLst>
            <a:outerShdw blurRad="38100" dist="25400" dir="5400000" rotWithShape="0">
              <a:srgbClr val="000000">
                <a:alpha val="34509"/>
              </a:srgbClr>
            </a:outerShdw>
          </a:effectLst>
        </p:spPr>
      </p:cxnSp>
      <p:cxnSp>
        <p:nvCxnSpPr>
          <p:cNvPr id="1280" name="Google Shape;206;p24"/>
          <p:cNvCxnSpPr/>
          <p:nvPr/>
        </p:nvCxnSpPr>
        <p:spPr>
          <a:xfrm>
            <a:off x="7839389" y="1677964"/>
            <a:ext cx="0" cy="260168"/>
          </a:xfrm>
          <a:prstGeom prst="straightConnector1">
            <a:avLst/>
          </a:prstGeom>
          <a:noFill/>
          <a:ln w="76200" cap="flat" cmpd="sng">
            <a:solidFill>
              <a:srgbClr val="0070C0"/>
            </a:solidFill>
            <a:prstDash val="solid"/>
            <a:round/>
            <a:headEnd type="none" w="sm" len="sm"/>
            <a:tailEnd type="none" w="sm" len="sm"/>
          </a:ln>
          <a:effectLst>
            <a:outerShdw blurRad="38100" dist="25400" dir="5400000" rotWithShape="0">
              <a:srgbClr val="000000">
                <a:alpha val="34509"/>
              </a:srgbClr>
            </a:outerShdw>
          </a:effectLst>
        </p:spPr>
      </p:cxnSp>
      <p:sp>
        <p:nvSpPr>
          <p:cNvPr id="1281" name="Google Shape;207;p24"/>
          <p:cNvSpPr txBox="1"/>
          <p:nvPr/>
        </p:nvSpPr>
        <p:spPr>
          <a:xfrm>
            <a:off x="4136248" y="2639832"/>
            <a:ext cx="497048"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Trebuchet MS"/>
                <a:ea typeface="Trebuchet MS"/>
                <a:cs typeface="Trebuchet MS"/>
                <a:sym typeface="Trebuchet MS"/>
              </a:rPr>
              <a:t>1</a:t>
            </a:r>
            <a:endParaRPr sz="1800" b="0" i="0" u="none" strike="noStrike" cap="none">
              <a:solidFill>
                <a:schemeClr val="dk1"/>
              </a:solidFill>
              <a:latin typeface="Trebuchet MS"/>
              <a:ea typeface="Trebuchet MS"/>
              <a:cs typeface="Trebuchet MS"/>
              <a:sym typeface="Trebuchet MS"/>
            </a:endParaRPr>
          </a:p>
        </p:txBody>
      </p:sp>
      <p:pic>
        <p:nvPicPr>
          <p:cNvPr id="1282" name="Google Shape;208;p24" descr="å½ã®ã¦ã¤ã«ã¹è­¦åã®ã¤ã©ã¹ã"/>
          <p:cNvPicPr preferRelativeResize="0"/>
          <p:nvPr/>
        </p:nvPicPr>
        <p:blipFill>
          <a:blip r:embed="rId3"/>
          <a:srcRect r="17168" b="29630"/>
          <a:stretch>
            <a:fillRect/>
          </a:stretch>
        </p:blipFill>
        <p:spPr>
          <a:xfrm>
            <a:off x="4859076" y="1189910"/>
            <a:ext cx="1388694" cy="1216560"/>
          </a:xfrm>
          <a:prstGeom prst="rect">
            <a:avLst/>
          </a:prstGeom>
          <a:noFill/>
          <a:ln>
            <a:noFill/>
          </a:ln>
        </p:spPr>
      </p:pic>
      <p:pic>
        <p:nvPicPr>
          <p:cNvPr id="1283" name="Google Shape;209;p24" descr="å½ã®ã¦ã¤ã«ã¹è­¦åã®ã¤ã©ã¹ã"/>
          <p:cNvPicPr preferRelativeResize="0"/>
          <p:nvPr/>
        </p:nvPicPr>
        <p:blipFill>
          <a:blip r:embed="rId3"/>
          <a:stretch>
            <a:fillRect/>
          </a:stretch>
        </p:blipFill>
        <p:spPr>
          <a:xfrm>
            <a:off x="75979" y="3318167"/>
            <a:ext cx="1683769" cy="1683769"/>
          </a:xfrm>
          <a:prstGeom prst="rect">
            <a:avLst/>
          </a:prstGeom>
          <a:noFill/>
          <a:ln>
            <a:noFill/>
          </a:ln>
        </p:spPr>
      </p:pic>
      <p:sp>
        <p:nvSpPr>
          <p:cNvPr id="1284" name="Google Shape;210;p24"/>
          <p:cNvSpPr txBox="1"/>
          <p:nvPr/>
        </p:nvSpPr>
        <p:spPr>
          <a:xfrm>
            <a:off x="1759748" y="3149008"/>
            <a:ext cx="2572948" cy="19602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dirty="0">
                <a:solidFill>
                  <a:schemeClr val="dk1"/>
                </a:solidFill>
                <a:latin typeface="HG丸ｺﾞｼｯｸM-PRO"/>
                <a:ea typeface="HG丸ｺﾞｼｯｸM-PRO"/>
                <a:cs typeface="Trebuchet MS"/>
                <a:sym typeface="Trebuchet MS"/>
              </a:rPr>
              <a:t>あなたのスマートフォンはウイルスに感染しています。</a:t>
            </a:r>
            <a:r>
              <a:rPr lang="en-US" altLang="ja-JP" sz="1600" b="1" i="0" u="none" strike="noStrike" cap="none" dirty="0">
                <a:solidFill>
                  <a:srgbClr val="FF0000"/>
                </a:solidFill>
                <a:latin typeface="HG丸ｺﾞｼｯｸM-PRO"/>
                <a:ea typeface="HG丸ｺﾞｼｯｸM-PRO"/>
                <a:cs typeface="Trebuchet MS"/>
                <a:sym typeface="Trebuchet MS"/>
              </a:rPr>
              <a:t>1</a:t>
            </a:r>
            <a:r>
              <a:rPr lang="ja-JP" sz="1600" b="1" i="0" u="none" strike="noStrike" cap="none" dirty="0">
                <a:solidFill>
                  <a:srgbClr val="FF0000"/>
                </a:solidFill>
                <a:latin typeface="HG丸ｺﾞｼｯｸM-PRO"/>
                <a:ea typeface="HG丸ｺﾞｼｯｸM-PRO"/>
                <a:cs typeface="Trebuchet MS"/>
                <a:sym typeface="Trebuchet MS"/>
              </a:rPr>
              <a:t>0分以内</a:t>
            </a:r>
            <a:r>
              <a:rPr lang="ja-JP" sz="1600" b="0" i="0" u="none" strike="noStrike" cap="none" dirty="0">
                <a:solidFill>
                  <a:schemeClr val="dk1"/>
                </a:solidFill>
                <a:latin typeface="HG丸ｺﾞｼｯｸM-PRO"/>
                <a:ea typeface="HG丸ｺﾞｼｯｸM-PRO"/>
                <a:cs typeface="Trebuchet MS"/>
                <a:sym typeface="Trebuchet MS"/>
              </a:rPr>
              <a:t>にこのサービスに登録し除去しなければ、個人情報が流出してしまいます！！</a:t>
            </a:r>
            <a:endParaRPr sz="1600" b="0" i="0" u="none" strike="noStrike" cap="none" dirty="0">
              <a:solidFill>
                <a:srgbClr val="000000"/>
              </a:solidFill>
              <a:latin typeface="HG丸ｺﾞｼｯｸM-PRO"/>
              <a:ea typeface="HG丸ｺﾞｼｯｸM-PRO"/>
              <a:cs typeface="Arial"/>
              <a:sym typeface="Arial"/>
            </a:endParaRPr>
          </a:p>
        </p:txBody>
      </p:sp>
      <p:pic>
        <p:nvPicPr>
          <p:cNvPr id="1285" name="Google Shape;211;p24" descr="ã¹ãã¼ããã©ã³ã«ç±ä¸­ããäººã®ã¤ã©ã¹ãï¼ç·æ§ï¼ãªã¯ã¨ã¹ã, "/>
          <p:cNvPicPr preferRelativeResize="0"/>
          <p:nvPr/>
        </p:nvPicPr>
        <p:blipFill>
          <a:blip r:embed="rId4"/>
          <a:stretch>
            <a:fillRect/>
          </a:stretch>
        </p:blipFill>
        <p:spPr>
          <a:xfrm>
            <a:off x="4957894" y="3318167"/>
            <a:ext cx="1393273" cy="1634338"/>
          </a:xfrm>
          <a:prstGeom prst="rect">
            <a:avLst/>
          </a:prstGeom>
          <a:noFill/>
          <a:ln>
            <a:noFill/>
          </a:ln>
        </p:spPr>
      </p:pic>
      <p:sp>
        <p:nvSpPr>
          <p:cNvPr id="1286" name="Google Shape;219;p25"/>
          <p:cNvSpPr/>
          <p:nvPr/>
        </p:nvSpPr>
        <p:spPr>
          <a:xfrm>
            <a:off x="-142530" y="3026944"/>
            <a:ext cx="2120787" cy="1905857"/>
          </a:xfrm>
          <a:prstGeom prst="mathMultiply">
            <a:avLst>
              <a:gd name="adj1" fmla="val 23520"/>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lvl="0" algn="ctr"/>
            <a:r>
              <a:rPr lang="ja-JP" altLang="ja-JP" sz="4000" dirty="0">
                <a:solidFill>
                  <a:schemeClr val="bg1"/>
                </a:solidFill>
                <a:latin typeface="Arial"/>
                <a:ea typeface="Arial"/>
                <a:cs typeface="Arial"/>
                <a:sym typeface="Arial"/>
              </a:rPr>
              <a:t>偽物</a:t>
            </a:r>
            <a:endParaRPr sz="4000" b="0" i="0" u="none" strike="noStrike" cap="none" dirty="0">
              <a:solidFill>
                <a:schemeClr val="bg1"/>
              </a:solidFill>
              <a:latin typeface="Arial"/>
              <a:ea typeface="Arial"/>
              <a:cs typeface="Arial"/>
              <a:sym typeface="Arial"/>
            </a:endParaRPr>
          </a:p>
        </p:txBody>
      </p:sp>
      <p:cxnSp>
        <p:nvCxnSpPr>
          <p:cNvPr id="1287" name="Google Shape;204;p24"/>
          <p:cNvCxnSpPr/>
          <p:nvPr/>
        </p:nvCxnSpPr>
        <p:spPr>
          <a:xfrm>
            <a:off x="6002986" y="3345444"/>
            <a:ext cx="0" cy="240452"/>
          </a:xfrm>
          <a:prstGeom prst="straightConnector1">
            <a:avLst/>
          </a:prstGeom>
          <a:noFill/>
          <a:ln w="76200" cap="flat" cmpd="sng">
            <a:solidFill>
              <a:srgbClr val="0070C0"/>
            </a:solidFill>
            <a:prstDash val="solid"/>
            <a:round/>
            <a:headEnd type="none" w="sm" len="sm"/>
            <a:tailEnd type="none" w="sm" len="sm"/>
          </a:ln>
          <a:effectLst>
            <a:outerShdw blurRad="38100" dist="25400" dir="5400000" rotWithShape="0">
              <a:srgbClr val="000000">
                <a:alpha val="34509"/>
              </a:srgbClr>
            </a:outerShdw>
          </a:effectLst>
        </p:spPr>
      </p:cxnSp>
      <p:cxnSp>
        <p:nvCxnSpPr>
          <p:cNvPr id="1288" name="Google Shape;205;p24"/>
          <p:cNvCxnSpPr/>
          <p:nvPr/>
        </p:nvCxnSpPr>
        <p:spPr>
          <a:xfrm>
            <a:off x="6103654" y="3345444"/>
            <a:ext cx="0" cy="240452"/>
          </a:xfrm>
          <a:prstGeom prst="straightConnector1">
            <a:avLst/>
          </a:prstGeom>
          <a:noFill/>
          <a:ln w="76200" cap="flat" cmpd="sng">
            <a:solidFill>
              <a:srgbClr val="0070C0"/>
            </a:solidFill>
            <a:prstDash val="solid"/>
            <a:round/>
            <a:headEnd type="none" w="sm" len="sm"/>
            <a:tailEnd type="none" w="sm" len="sm"/>
          </a:ln>
          <a:effectLst>
            <a:outerShdw blurRad="38100" dist="25400" dir="5400000" rotWithShape="0">
              <a:srgbClr val="000000">
                <a:alpha val="34509"/>
              </a:srgbClr>
            </a:outerShdw>
          </a:effectLst>
        </p:spPr>
      </p:cxnSp>
      <p:cxnSp>
        <p:nvCxnSpPr>
          <p:cNvPr id="1289" name="Google Shape;206;p24"/>
          <p:cNvCxnSpPr/>
          <p:nvPr/>
        </p:nvCxnSpPr>
        <p:spPr>
          <a:xfrm>
            <a:off x="6210614" y="3345444"/>
            <a:ext cx="0" cy="260168"/>
          </a:xfrm>
          <a:prstGeom prst="straightConnector1">
            <a:avLst/>
          </a:prstGeom>
          <a:noFill/>
          <a:ln w="76200" cap="flat" cmpd="sng">
            <a:solidFill>
              <a:srgbClr val="0070C0"/>
            </a:solidFill>
            <a:prstDash val="solid"/>
            <a:round/>
            <a:headEnd type="none" w="sm" len="sm"/>
            <a:tailEnd type="none" w="sm" len="sm"/>
          </a:ln>
          <a:effectLst>
            <a:outerShdw blurRad="38100" dist="25400" dir="5400000" rotWithShape="0">
              <a:srgbClr val="000000">
                <a:alpha val="34509"/>
              </a:srgbClr>
            </a:outerShdw>
          </a:effectLst>
        </p:spPr>
      </p:cxnSp>
      <p:sp>
        <p:nvSpPr>
          <p:cNvPr id="1290" name="スライド番号プレースホルダー 1"/>
          <p:cNvSpPr>
            <a:spLocks noGrp="1"/>
          </p:cNvSpPr>
          <p:nvPr>
            <p:ph type="sldNum" sz="quarter" idx="12"/>
          </p:nvPr>
        </p:nvSpPr>
        <p:spPr/>
        <p:txBody>
          <a:bodyPr/>
          <a:lstStyle/>
          <a:p>
            <a:fld id="{F82587C1-3DD3-4E7B-A92A-09FF910A0343}" type="slidenum">
              <a:rPr kumimoji="1" lang="ja-JP" altLang="en-US" smtClean="0"/>
              <a:t>16</a:t>
            </a:fld>
            <a:endParaRPr kumimoji="1" lang="ja-JP" altLang="en-US"/>
          </a:p>
        </p:txBody>
      </p:sp>
      <p:pic>
        <p:nvPicPr>
          <p:cNvPr id="1291" name="図 3"/>
          <p:cNvPicPr>
            <a:picLocks noChangeAspect="1"/>
          </p:cNvPicPr>
          <p:nvPr/>
        </p:nvPicPr>
        <p:blipFill>
          <a:blip r:embed="rId5"/>
          <a:stretch>
            <a:fillRect/>
          </a:stretch>
        </p:blipFill>
        <p:spPr>
          <a:xfrm>
            <a:off x="6002986" y="4135337"/>
            <a:ext cx="973934" cy="973934"/>
          </a:xfrm>
          <a:prstGeom prst="rect">
            <a:avLst/>
          </a:prstGeom>
        </p:spPr>
      </p:pic>
      <p:sp>
        <p:nvSpPr>
          <p:cNvPr id="1292" name="吹き出し: 四角形 187"/>
          <p:cNvSpPr/>
          <p:nvPr/>
        </p:nvSpPr>
        <p:spPr>
          <a:xfrm>
            <a:off x="6351167" y="3000608"/>
            <a:ext cx="2719180" cy="1409468"/>
          </a:xfrm>
          <a:prstGeom prst="wedgeRectCallout">
            <a:avLst>
              <a:gd name="adj1" fmla="val -66835"/>
              <a:gd name="adj2" fmla="val 41239"/>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1800" dirty="0">
                <a:latin typeface="HG丸ｺﾞｼｯｸM-PRO"/>
                <a:ea typeface="HG丸ｺﾞｼｯｸM-PRO"/>
              </a:rPr>
              <a:t>・名前</a:t>
            </a:r>
            <a:endParaRPr kumimoji="1" lang="en-US" altLang="ja-JP" sz="1800" dirty="0">
              <a:latin typeface="HG丸ｺﾞｼｯｸM-PRO"/>
              <a:ea typeface="HG丸ｺﾞｼｯｸM-PRO"/>
            </a:endParaRPr>
          </a:p>
          <a:p>
            <a:r>
              <a:rPr kumimoji="1" lang="ja-JP" altLang="en-US" sz="1800" dirty="0">
                <a:latin typeface="HG丸ｺﾞｼｯｸM-PRO"/>
                <a:ea typeface="HG丸ｺﾞｼｯｸM-PRO"/>
              </a:rPr>
              <a:t>・住所</a:t>
            </a:r>
            <a:endParaRPr kumimoji="1" lang="en-US" altLang="ja-JP" sz="1800" dirty="0">
              <a:latin typeface="HG丸ｺﾞｼｯｸM-PRO"/>
              <a:ea typeface="HG丸ｺﾞｼｯｸM-PRO"/>
            </a:endParaRPr>
          </a:p>
          <a:p>
            <a:r>
              <a:rPr kumimoji="1" lang="ja-JP" altLang="en-US" sz="1800" dirty="0">
                <a:latin typeface="HG丸ｺﾞｼｯｸM-PRO"/>
                <a:ea typeface="HG丸ｺﾞｼｯｸM-PRO"/>
              </a:rPr>
              <a:t>・電話番号</a:t>
            </a:r>
            <a:endParaRPr kumimoji="1" lang="en-US" altLang="ja-JP" sz="1800" dirty="0">
              <a:latin typeface="HG丸ｺﾞｼｯｸM-PRO"/>
              <a:ea typeface="HG丸ｺﾞｼｯｸM-PRO"/>
            </a:endParaRPr>
          </a:p>
          <a:p>
            <a:r>
              <a:rPr kumimoji="1" lang="ja-JP" altLang="en-US" sz="1800" dirty="0">
                <a:latin typeface="HG丸ｺﾞｼｯｸM-PRO"/>
                <a:ea typeface="HG丸ｺﾞｼｯｸM-PRO"/>
              </a:rPr>
              <a:t>・メールアドレス</a:t>
            </a:r>
            <a:endParaRPr kumimoji="1" lang="en-US" altLang="ja-JP" sz="1800" dirty="0">
              <a:latin typeface="HG丸ｺﾞｼｯｸM-PRO"/>
              <a:ea typeface="HG丸ｺﾞｼｯｸM-PRO"/>
            </a:endParaRPr>
          </a:p>
          <a:p>
            <a:r>
              <a:rPr kumimoji="1" lang="ja-JP" altLang="en-US" sz="1800" b="1">
                <a:solidFill>
                  <a:srgbClr val="FF0000"/>
                </a:solidFill>
                <a:latin typeface="HG丸ｺﾞｼｯｸM-PRO"/>
                <a:ea typeface="HG丸ｺﾞｼｯｸM-PRO"/>
              </a:rPr>
              <a:t>・クレジットカード情報</a:t>
            </a:r>
            <a:endParaRPr kumimoji="1" lang="ja-JP" altLang="en-US" sz="1800" b="1" dirty="0">
              <a:solidFill>
                <a:srgbClr val="FF0000"/>
              </a:solidFill>
              <a:latin typeface="HG丸ｺﾞｼｯｸM-PRO"/>
              <a:ea typeface="HG丸ｺﾞｼｯｸM-PRO"/>
            </a:endParaRPr>
          </a:p>
        </p:txBody>
      </p:sp>
      <p:sp>
        <p:nvSpPr>
          <p:cNvPr id="1293" name="Google Shape;219;p25"/>
          <p:cNvSpPr/>
          <p:nvPr/>
        </p:nvSpPr>
        <p:spPr>
          <a:xfrm>
            <a:off x="4493030" y="890551"/>
            <a:ext cx="2120787" cy="1905857"/>
          </a:xfrm>
          <a:prstGeom prst="mathMultiply">
            <a:avLst>
              <a:gd name="adj1" fmla="val 23520"/>
            </a:avLst>
          </a:prstGeom>
          <a:solidFill>
            <a:srgbClr val="0070C0"/>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lvl="0" algn="ctr"/>
            <a:r>
              <a:rPr lang="ja-JP" altLang="ja-JP" sz="4000" dirty="0">
                <a:solidFill>
                  <a:schemeClr val="bg1"/>
                </a:solidFill>
                <a:latin typeface="Arial"/>
                <a:ea typeface="Arial"/>
                <a:cs typeface="Arial"/>
                <a:sym typeface="Arial"/>
              </a:rPr>
              <a:t>偽物</a:t>
            </a:r>
            <a:endParaRPr sz="4000" b="0" i="0" u="none" strike="noStrike" cap="none" dirty="0">
              <a:solidFill>
                <a:schemeClr val="bg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7" dur="1" fill="hold">
                                          <p:stCondLst>
                                            <p:cond delay="0"/>
                                          </p:stCondLst>
                                        </p:cTn>
                                        <p:tgtEl>
                                          <p:spTgt spid="1293"/>
                                        </p:tgtEl>
                                        <p:attrNameLst>
                                          <p:attrName>style.visibility</p:attrName>
                                        </p:attrNameLst>
                                      </p:cBhvr>
                                      <p:to>
                                        <p:strVal val="visible"/>
                                      </p:to>
                                    </p:set>
                                    <p:animEffect transition="in" filter="fade">
                                      <p:cBhvr>
                                        <p:cTn id="6" dur="500"/>
                                        <p:tgtEl>
                                          <p:spTgt spid="12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2" dur="1" fill="hold">
                                          <p:stCondLst>
                                            <p:cond delay="0"/>
                                          </p:stCondLst>
                                        </p:cTn>
                                        <p:tgtEl>
                                          <p:spTgt spid="1286"/>
                                        </p:tgtEl>
                                        <p:attrNameLst>
                                          <p:attrName>style.visibility</p:attrName>
                                        </p:attrNameLst>
                                      </p:cBhvr>
                                      <p:to>
                                        <p:strVal val="visible"/>
                                      </p:to>
                                    </p:set>
                                    <p:animEffect transition="in" filter="fade">
                                      <p:cBhvr>
                                        <p:cTn id="11" dur="500"/>
                                        <p:tgtEl>
                                          <p:spTgt spid="1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3" grpId="0" animBg="1" autoUpdateAnimBg="0"/>
      <p:bldP spid="1286"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298" name="Google Shape;217;p25"/>
          <p:cNvSpPr txBox="1">
            <a:spLocks noGrp="1"/>
          </p:cNvSpPr>
          <p:nvPr>
            <p:ph type="body" idx="1"/>
          </p:nvPr>
        </p:nvSpPr>
        <p:spPr>
          <a:xfrm>
            <a:off x="508001" y="1143000"/>
            <a:ext cx="5509895" cy="3743538"/>
          </a:xfrm>
          <a:prstGeom prst="rect">
            <a:avLst/>
          </a:prstGeom>
          <a:noFill/>
          <a:ln>
            <a:noFill/>
          </a:ln>
        </p:spPr>
        <p:txBody>
          <a:bodyPr spcFirstLastPara="1" wrap="square" lIns="91425" tIns="45700" rIns="91425" bIns="45700" anchor="t" anchorCtr="0">
            <a:noAutofit/>
          </a:bodyPr>
          <a:lstStyle/>
          <a:p>
            <a:pPr marL="137160" indent="0">
              <a:lnSpc>
                <a:spcPct val="100000"/>
              </a:lnSpc>
              <a:buSzPts val="1440"/>
              <a:buNone/>
            </a:pPr>
            <a:r>
              <a:rPr lang="ja-JP" altLang="en-US" sz="5400" b="1" dirty="0">
                <a:latin typeface="HG丸ｺﾞｼｯｸM-PRO"/>
                <a:ea typeface="HG丸ｺﾞｼｯｸM-PRO"/>
              </a:rPr>
              <a:t>💀</a:t>
            </a:r>
            <a:r>
              <a:rPr lang="ja-JP" altLang="en-US" sz="3600" b="1" dirty="0">
                <a:latin typeface="HG丸ｺﾞｼｯｸM-PRO"/>
                <a:ea typeface="HG丸ｺﾞｼｯｸM-PRO"/>
              </a:rPr>
              <a:t>個人情報の流出</a:t>
            </a:r>
          </a:p>
          <a:p>
            <a:pPr marL="137160" indent="0">
              <a:lnSpc>
                <a:spcPct val="100000"/>
              </a:lnSpc>
              <a:buSzPts val="1440"/>
              <a:buNone/>
            </a:pPr>
            <a:r>
              <a:rPr lang="ja-JP" altLang="en-US" sz="3600" dirty="0">
                <a:latin typeface="HG丸ｺﾞｼｯｸM-PRO"/>
                <a:ea typeface="HG丸ｺﾞｼｯｸM-PRO"/>
              </a:rPr>
              <a:t>・</a:t>
            </a:r>
            <a:r>
              <a:rPr lang="ja-JP" altLang="en-US" sz="3200" dirty="0">
                <a:latin typeface="HG丸ｺﾞｼｯｸM-PRO"/>
                <a:ea typeface="HG丸ｺﾞｼｯｸM-PRO"/>
              </a:rPr>
              <a:t>他の詐欺集団へ売却</a:t>
            </a:r>
            <a:endParaRPr lang="ja-JP" altLang="en-US" sz="3600" dirty="0">
              <a:latin typeface="HG丸ｺﾞｼｯｸM-PRO"/>
              <a:ea typeface="HG丸ｺﾞｼｯｸM-PRO"/>
            </a:endParaRPr>
          </a:p>
          <a:p>
            <a:pPr marL="594360" lvl="1" indent="0">
              <a:lnSpc>
                <a:spcPct val="100000"/>
              </a:lnSpc>
              <a:buSzPts val="1440"/>
              <a:buNone/>
            </a:pPr>
            <a:r>
              <a:rPr lang="en-US" altLang="ja-JP" dirty="0">
                <a:latin typeface="HG丸ｺﾞｼｯｸM-PRO"/>
                <a:ea typeface="HG丸ｺﾞｼｯｸM-PRO"/>
              </a:rPr>
              <a:t>※ 身分証偽造の材料など</a:t>
            </a:r>
          </a:p>
          <a:p>
            <a:pPr marL="594360" lvl="1" indent="0">
              <a:lnSpc>
                <a:spcPct val="100000"/>
              </a:lnSpc>
              <a:buSzPts val="1440"/>
              <a:buNone/>
            </a:pPr>
            <a:endParaRPr lang="en-US" altLang="ja-JP" dirty="0"/>
          </a:p>
          <a:p>
            <a:pPr marL="594360" lvl="1" indent="0">
              <a:lnSpc>
                <a:spcPct val="100000"/>
              </a:lnSpc>
              <a:buSzPts val="1440"/>
              <a:buNone/>
            </a:pPr>
            <a:endParaRPr lang="en-US" altLang="ja-JP" dirty="0"/>
          </a:p>
        </p:txBody>
      </p:sp>
      <p:sp>
        <p:nvSpPr>
          <p:cNvPr id="1299" name="Google Shape;221;p25"/>
          <p:cNvSpPr txBox="1">
            <a:spLocks noGrp="1"/>
          </p:cNvSpPr>
          <p:nvPr>
            <p:ph type="title"/>
          </p:nvPr>
        </p:nvSpPr>
        <p:spPr>
          <a:xfrm>
            <a:off x="508001" y="257135"/>
            <a:ext cx="6447501" cy="882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4000"/>
              <a:buFont typeface="Arial"/>
              <a:buNone/>
            </a:pPr>
            <a:r>
              <a:rPr lang="ja-JP" sz="4800" b="1" dirty="0">
                <a:latin typeface="HG丸ｺﾞｼｯｸM-PRO"/>
                <a:ea typeface="HG丸ｺﾞｼｯｸM-PRO"/>
                <a:cs typeface="Arial"/>
                <a:sym typeface="Arial"/>
              </a:rPr>
              <a:t>被害</a:t>
            </a:r>
            <a:endParaRPr sz="4800" b="1" dirty="0">
              <a:latin typeface="HG丸ｺﾞｼｯｸM-PRO"/>
              <a:ea typeface="HG丸ｺﾞｼｯｸM-PRO"/>
              <a:cs typeface="Arial"/>
              <a:sym typeface="Arial"/>
            </a:endParaRPr>
          </a:p>
        </p:txBody>
      </p:sp>
      <p:sp>
        <p:nvSpPr>
          <p:cNvPr id="1300" name="スライド番号プレースホルダー 1"/>
          <p:cNvSpPr>
            <a:spLocks noGrp="1"/>
          </p:cNvSpPr>
          <p:nvPr>
            <p:ph type="sldNum" sz="quarter" idx="12"/>
          </p:nvPr>
        </p:nvSpPr>
        <p:spPr/>
        <p:txBody>
          <a:bodyPr/>
          <a:lstStyle/>
          <a:p>
            <a:fld id="{F82587C1-3DD3-4E7B-A92A-09FF910A0343}" type="slidenum">
              <a:rPr kumimoji="1" lang="ja-JP" altLang="en-US" smtClean="0"/>
              <a:t>17</a:t>
            </a:fld>
            <a:endParaRPr kumimoji="1" lang="ja-JP" altLang="en-US"/>
          </a:p>
        </p:txBody>
      </p:sp>
      <p:sp>
        <p:nvSpPr>
          <p:cNvPr id="1301" name="矢印: 下 2"/>
          <p:cNvSpPr/>
          <p:nvPr/>
        </p:nvSpPr>
        <p:spPr>
          <a:xfrm>
            <a:off x="2505497" y="3327513"/>
            <a:ext cx="989815" cy="862553"/>
          </a:xfrm>
          <a:prstGeom prst="downArrow">
            <a:avLst/>
          </a:prstGeom>
          <a:solidFill>
            <a:srgbClr val="FF0000"/>
          </a:solidFill>
          <a:ln w="12700" cap="flat" cmpd="sng" algn="ctr">
            <a:solidFill>
              <a:srgbClr val="FF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2" name="テキスト ボックス 3"/>
          <p:cNvSpPr txBox="1"/>
          <p:nvPr/>
        </p:nvSpPr>
        <p:spPr>
          <a:xfrm>
            <a:off x="717705" y="4190066"/>
            <a:ext cx="8197356" cy="645438"/>
          </a:xfrm>
          <a:prstGeom prst="rect">
            <a:avLst/>
          </a:prstGeom>
          <a:noFill/>
        </p:spPr>
        <p:txBody>
          <a:bodyPr wrap="square" rtlCol="0">
            <a:spAutoFit/>
          </a:bodyPr>
          <a:lstStyle/>
          <a:p>
            <a:r>
              <a:rPr kumimoji="1" lang="ja-JP" altLang="en-US" sz="3600" b="1" dirty="0">
                <a:solidFill>
                  <a:srgbClr val="FF0000"/>
                </a:solidFill>
                <a:latin typeface="HG丸ｺﾞｼｯｸM-PRO"/>
                <a:ea typeface="HG丸ｺﾞｼｯｸM-PRO"/>
              </a:rPr>
              <a:t>新たな</a:t>
            </a:r>
            <a:r>
              <a:rPr kumimoji="1" lang="ja-JP" altLang="en-US" sz="3600" b="1" dirty="0">
                <a:latin typeface="HG丸ｺﾞｼｯｸM-PRO"/>
                <a:ea typeface="HG丸ｺﾞｼｯｸM-PRO"/>
              </a:rPr>
              <a:t>詐欺のターゲットにされる</a:t>
            </a:r>
            <a:r>
              <a:rPr kumimoji="1" lang="en-US" altLang="ja-JP" sz="3600" b="1" dirty="0">
                <a:latin typeface="HG丸ｺﾞｼｯｸM-PRO"/>
                <a:ea typeface="HG丸ｺﾞｼｯｸM-PRO"/>
              </a:rPr>
              <a:t>!</a:t>
            </a:r>
            <a:endParaRPr>
              <a:latin typeface="HG丸ｺﾞｼｯｸM-PRO"/>
              <a:ea typeface="HG丸ｺﾞｼｯｸM-PRO"/>
            </a:endParaRPr>
          </a:p>
        </p:txBody>
      </p:sp>
      <p:pic>
        <p:nvPicPr>
          <p:cNvPr id="1303" name="オブジェクト 264"/>
          <p:cNvPicPr>
            <a:picLocks noChangeAspect="1"/>
          </p:cNvPicPr>
          <p:nvPr/>
        </p:nvPicPr>
        <p:blipFill>
          <a:blip r:embed="rId1"/>
          <a:stretch>
            <a:fillRect/>
          </a:stretch>
        </p:blipFill>
        <p:spPr>
          <a:xfrm>
            <a:off x="5304604" y="874229"/>
            <a:ext cx="3068693" cy="3068693"/>
          </a:xfrm>
          <a:prstGeom prst="rect">
            <a:avLst/>
          </a:prstGeom>
          <a:noFill/>
          <a:ln>
            <a:miter/>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7" dur="1" fill="hold">
                                          <p:stCondLst>
                                            <p:cond delay="0"/>
                                          </p:stCondLst>
                                        </p:cTn>
                                        <p:tgtEl>
                                          <p:spTgt spid="1301"/>
                                        </p:tgtEl>
                                        <p:attrNameLst>
                                          <p:attrName>style.visibility</p:attrName>
                                        </p:attrNameLst>
                                      </p:cBhvr>
                                      <p:to>
                                        <p:strVal val="visible"/>
                                      </p:to>
                                    </p:set>
                                    <p:animEffect transition="in" filter="wipe(up)">
                                      <p:cBhvr>
                                        <p:cTn id="6" dur="500"/>
                                        <p:tgtEl>
                                          <p:spTgt spid="130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2" dur="1" fill="hold">
                                          <p:stCondLst>
                                            <p:cond delay="0"/>
                                          </p:stCondLst>
                                        </p:cTn>
                                        <p:tgtEl>
                                          <p:spTgt spid="1302"/>
                                        </p:tgtEl>
                                        <p:attrNameLst>
                                          <p:attrName>style.visibility</p:attrName>
                                        </p:attrNameLst>
                                      </p:cBhvr>
                                      <p:to>
                                        <p:strVal val="visible"/>
                                      </p:to>
                                    </p:set>
                                    <p:animEffect transition="in" filter="circle(in)">
                                      <p:cBhvr>
                                        <p:cTn id="11" dur="2000"/>
                                        <p:tgtEl>
                                          <p:spTgt spid="1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1" grpId="0" animBg="1" autoUpdateAnimBg="0"/>
      <p:bldP spid="1302"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08" name="Google Shape;221;p25"/>
          <p:cNvSpPr txBox="1">
            <a:spLocks noGrp="1"/>
          </p:cNvSpPr>
          <p:nvPr>
            <p:ph type="title"/>
          </p:nvPr>
        </p:nvSpPr>
        <p:spPr>
          <a:xfrm>
            <a:off x="504565" y="257135"/>
            <a:ext cx="1564267" cy="882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4000"/>
              <a:buFont typeface="Arial"/>
              <a:buNone/>
            </a:pPr>
            <a:r>
              <a:rPr lang="ja-JP" altLang="en-US" sz="4800" b="1" dirty="0">
                <a:latin typeface="HG丸ｺﾞｼｯｸM-PRO"/>
                <a:ea typeface="HG丸ｺﾞｼｯｸM-PRO"/>
                <a:cs typeface="Arial"/>
                <a:sym typeface="Arial"/>
              </a:rPr>
              <a:t>対策</a:t>
            </a:r>
            <a:endParaRPr sz="4800" b="1" dirty="0">
              <a:latin typeface="HG丸ｺﾞｼｯｸM-PRO"/>
              <a:ea typeface="HG丸ｺﾞｼｯｸM-PRO"/>
              <a:cs typeface="Arial"/>
              <a:sym typeface="Arial"/>
            </a:endParaRPr>
          </a:p>
        </p:txBody>
      </p:sp>
      <p:sp>
        <p:nvSpPr>
          <p:cNvPr id="1309" name="スライド番号プレースホルダー 1"/>
          <p:cNvSpPr>
            <a:spLocks noGrp="1"/>
          </p:cNvSpPr>
          <p:nvPr>
            <p:ph type="sldNum" sz="quarter" idx="12"/>
          </p:nvPr>
        </p:nvSpPr>
        <p:spPr/>
        <p:txBody>
          <a:bodyPr/>
          <a:lstStyle/>
          <a:p>
            <a:fld id="{F82587C1-3DD3-4E7B-A92A-09FF910A0343}" type="slidenum">
              <a:rPr kumimoji="1" lang="ja-JP" altLang="en-US" smtClean="0"/>
              <a:t>18</a:t>
            </a:fld>
            <a:endParaRPr kumimoji="1" lang="ja-JP" altLang="en-US"/>
          </a:p>
        </p:txBody>
      </p:sp>
      <p:sp>
        <p:nvSpPr>
          <p:cNvPr id="1310" name="テキスト ボックス 3"/>
          <p:cNvSpPr txBox="1"/>
          <p:nvPr/>
        </p:nvSpPr>
        <p:spPr>
          <a:xfrm>
            <a:off x="504565" y="2444999"/>
            <a:ext cx="8197356" cy="522327"/>
          </a:xfrm>
          <a:prstGeom prst="rect">
            <a:avLst/>
          </a:prstGeom>
          <a:noFill/>
        </p:spPr>
        <p:txBody>
          <a:bodyPr wrap="square" rtlCol="0">
            <a:spAutoFit/>
          </a:bodyPr>
          <a:lstStyle/>
          <a:p>
            <a:r>
              <a:rPr kumimoji="1" lang="ja-JP" altLang="en-US" sz="2800" b="1" dirty="0" smtClean="0">
                <a:solidFill>
                  <a:schemeClr val="tx1"/>
                </a:solidFill>
                <a:latin typeface="HG丸ｺﾞｼｯｸM-PRO"/>
                <a:ea typeface="HG丸ｺﾞｼｯｸM-PRO"/>
              </a:rPr>
              <a:t>○偽物</a:t>
            </a:r>
            <a:r>
              <a:rPr kumimoji="1" lang="ja-JP" altLang="en-US" sz="2800" b="1" dirty="0">
                <a:solidFill>
                  <a:schemeClr val="tx1"/>
                </a:solidFill>
                <a:latin typeface="HG丸ｺﾞｼｯｸM-PRO"/>
                <a:ea typeface="HG丸ｺﾞｼｯｸM-PRO"/>
              </a:rPr>
              <a:t>であることを疑う。</a:t>
            </a:r>
          </a:p>
        </p:txBody>
      </p:sp>
      <p:pic>
        <p:nvPicPr>
          <p:cNvPr id="1311" name="オブジェクト 371"/>
          <p:cNvPicPr>
            <a:picLocks noChangeAspect="1"/>
          </p:cNvPicPr>
          <p:nvPr/>
        </p:nvPicPr>
        <p:blipFill>
          <a:blip r:embed="rId1"/>
          <a:stretch>
            <a:fillRect/>
          </a:stretch>
        </p:blipFill>
        <p:spPr>
          <a:xfrm>
            <a:off x="6210455" y="256932"/>
            <a:ext cx="1919002" cy="1540148"/>
          </a:xfrm>
          <a:prstGeom prst="rect">
            <a:avLst/>
          </a:prstGeom>
          <a:noFill/>
          <a:ln>
            <a:miter/>
          </a:ln>
        </p:spPr>
      </p:pic>
      <p:sp>
        <p:nvSpPr>
          <p:cNvPr id="1312" name="テキスト ボックス 375"/>
          <p:cNvSpPr txBox="1"/>
          <p:nvPr/>
        </p:nvSpPr>
        <p:spPr>
          <a:xfrm>
            <a:off x="541397" y="1859876"/>
            <a:ext cx="8197356" cy="522327"/>
          </a:xfrm>
          <a:prstGeom prst="rect">
            <a:avLst/>
          </a:prstGeom>
          <a:noFill/>
        </p:spPr>
        <p:txBody>
          <a:bodyPr wrap="square" rtlCol="0">
            <a:spAutoFit/>
          </a:bodyPr>
          <a:lstStyle/>
          <a:p>
            <a:r>
              <a:rPr kumimoji="1" lang="ja-JP" altLang="en-US" sz="2800" b="1" dirty="0" smtClean="0">
                <a:solidFill>
                  <a:schemeClr val="tx1"/>
                </a:solidFill>
                <a:latin typeface="HG丸ｺﾞｼｯｸM-PRO"/>
                <a:ea typeface="HG丸ｺﾞｼｯｸM-PRO"/>
              </a:rPr>
              <a:t>○公式</a:t>
            </a:r>
            <a:r>
              <a:rPr kumimoji="1" lang="ja-JP" altLang="en-US" sz="2800" b="1" dirty="0">
                <a:solidFill>
                  <a:schemeClr val="tx1"/>
                </a:solidFill>
                <a:latin typeface="HG丸ｺﾞｼｯｸM-PRO"/>
                <a:ea typeface="HG丸ｺﾞｼｯｸM-PRO"/>
              </a:rPr>
              <a:t>のウイルス対策アプリを導入する。</a:t>
            </a:r>
          </a:p>
        </p:txBody>
      </p:sp>
      <p:sp>
        <p:nvSpPr>
          <p:cNvPr id="1313" name="テキスト ボックス 377"/>
          <p:cNvSpPr txBox="1"/>
          <p:nvPr/>
        </p:nvSpPr>
        <p:spPr>
          <a:xfrm>
            <a:off x="504565" y="3094326"/>
            <a:ext cx="8197356" cy="953214"/>
          </a:xfrm>
          <a:prstGeom prst="rect">
            <a:avLst/>
          </a:prstGeom>
          <a:noFill/>
        </p:spPr>
        <p:txBody>
          <a:bodyPr wrap="square" rtlCol="0">
            <a:spAutoFit/>
          </a:bodyPr>
          <a:lstStyle/>
          <a:p>
            <a:r>
              <a:rPr kumimoji="1" lang="ja-JP" altLang="en-US" sz="2800" b="1" dirty="0" smtClean="0">
                <a:solidFill>
                  <a:schemeClr val="tx1"/>
                </a:solidFill>
                <a:latin typeface="HG丸ｺﾞｼｯｸM-PRO"/>
                <a:ea typeface="HG丸ｺﾞｼｯｸM-PRO"/>
              </a:rPr>
              <a:t>○怪しい</a:t>
            </a:r>
            <a:r>
              <a:rPr kumimoji="1" lang="ja-JP" altLang="en-US" sz="2800" b="1" dirty="0">
                <a:solidFill>
                  <a:schemeClr val="tx1"/>
                </a:solidFill>
                <a:latin typeface="HG丸ｺﾞｼｯｸM-PRO"/>
                <a:ea typeface="HG丸ｺﾞｼｯｸM-PRO"/>
              </a:rPr>
              <a:t>サイトや差出人のよく</a:t>
            </a:r>
            <a:r>
              <a:rPr kumimoji="1" lang="ja-JP" altLang="en-US" sz="2800" b="1" dirty="0" smtClean="0">
                <a:solidFill>
                  <a:schemeClr val="tx1"/>
                </a:solidFill>
                <a:latin typeface="HG丸ｺﾞｼｯｸM-PRO"/>
                <a:ea typeface="HG丸ｺﾞｼｯｸM-PRO"/>
              </a:rPr>
              <a:t>分からない</a:t>
            </a:r>
            <a:r>
              <a:rPr kumimoji="1" lang="ja-JP" altLang="en-US" sz="2800" b="1" dirty="0">
                <a:solidFill>
                  <a:schemeClr val="tx1"/>
                </a:solidFill>
                <a:latin typeface="HG丸ｺﾞｼｯｸM-PRO"/>
                <a:ea typeface="HG丸ｺﾞｼｯｸM-PRO"/>
              </a:rPr>
              <a:t>メール</a:t>
            </a:r>
          </a:p>
          <a:p>
            <a:r>
              <a:rPr kumimoji="1" lang="ja-JP" altLang="en-US" sz="2800" b="1" dirty="0">
                <a:solidFill>
                  <a:schemeClr val="tx1"/>
                </a:solidFill>
                <a:latin typeface="HG丸ｺﾞｼｯｸM-PRO"/>
                <a:ea typeface="HG丸ｺﾞｼｯｸM-PRO"/>
              </a:rPr>
              <a:t>　</a:t>
            </a:r>
            <a:r>
              <a:rPr kumimoji="1" lang="ja-JP" altLang="en-US" sz="2800" b="1" dirty="0">
                <a:solidFill>
                  <a:schemeClr val="tx1"/>
                </a:solidFill>
                <a:latin typeface="HG丸ｺﾞｼｯｸM-PRO"/>
                <a:ea typeface="HG丸ｺﾞｼｯｸM-PRO"/>
              </a:rPr>
              <a:t>やＳＮＳから届いたリンクに</a:t>
            </a:r>
            <a:r>
              <a:rPr kumimoji="1" lang="ja-JP" altLang="en-US" sz="2800" b="1" dirty="0" smtClean="0">
                <a:solidFill>
                  <a:schemeClr val="tx1"/>
                </a:solidFill>
                <a:latin typeface="HG丸ｺﾞｼｯｸM-PRO"/>
                <a:ea typeface="HG丸ｺﾞｼｯｸM-PRO"/>
              </a:rPr>
              <a:t>アクセス</a:t>
            </a:r>
            <a:r>
              <a:rPr kumimoji="1" lang="ja-JP" altLang="en-US" sz="2800" b="1" dirty="0">
                <a:solidFill>
                  <a:schemeClr val="tx1"/>
                </a:solidFill>
                <a:latin typeface="HG丸ｺﾞｼｯｸM-PRO"/>
                <a:ea typeface="HG丸ｺﾞｼｯｸM-PRO"/>
              </a:rPr>
              <a:t>しない。</a:t>
            </a:r>
            <a:endParaRPr kumimoji="1" lang="ja-JP" altLang="en-US" sz="2800" b="1" dirty="0">
              <a:solidFill>
                <a:schemeClr val="tx1"/>
              </a:solidFill>
              <a:latin typeface="HG丸ｺﾞｼｯｸM-PRO"/>
              <a:ea typeface="HG丸ｺﾞｼｯｸM-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7" dur="1" fill="hold">
                                          <p:stCondLst>
                                            <p:cond delay="0"/>
                                          </p:stCondLst>
                                        </p:cTn>
                                        <p:tgtEl>
                                          <p:spTgt spid="1312"/>
                                        </p:tgtEl>
                                        <p:attrNameLst>
                                          <p:attrName>style.visibility</p:attrName>
                                        </p:attrNameLst>
                                      </p:cBhvr>
                                      <p:to>
                                        <p:strVal val="visible"/>
                                      </p:to>
                                    </p:set>
                                    <p:animEffect transition="in" filter="fade">
                                      <p:cBhvr>
                                        <p:cTn id="6" dur="500"/>
                                        <p:tgtEl>
                                          <p:spTgt spid="13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2" dur="1" fill="hold">
                                          <p:stCondLst>
                                            <p:cond delay="0"/>
                                          </p:stCondLst>
                                        </p:cTn>
                                        <p:tgtEl>
                                          <p:spTgt spid="1310"/>
                                        </p:tgtEl>
                                        <p:attrNameLst>
                                          <p:attrName>style.visibility</p:attrName>
                                        </p:attrNameLst>
                                      </p:cBhvr>
                                      <p:to>
                                        <p:strVal val="visible"/>
                                      </p:to>
                                    </p:set>
                                    <p:animEffect transition="in" filter="fade">
                                      <p:cBhvr>
                                        <p:cTn id="11" dur="500"/>
                                        <p:tgtEl>
                                          <p:spTgt spid="13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7" dur="1" fill="hold">
                                          <p:stCondLst>
                                            <p:cond delay="0"/>
                                          </p:stCondLst>
                                        </p:cTn>
                                        <p:tgtEl>
                                          <p:spTgt spid="1313"/>
                                        </p:tgtEl>
                                        <p:attrNameLst>
                                          <p:attrName>style.visibility</p:attrName>
                                        </p:attrNameLst>
                                      </p:cBhvr>
                                      <p:to>
                                        <p:strVal val="visible"/>
                                      </p:to>
                                    </p:set>
                                    <p:animEffect transition="in" filter="fade">
                                      <p:cBhvr>
                                        <p:cTn id="16" dur="500"/>
                                        <p:tgtEl>
                                          <p:spTgt spid="1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2" grpId="0" animBg="1" autoUpdateAnimBg="0"/>
      <p:bldP spid="1310" grpId="0" animBg="1" autoUpdateAnimBg="0"/>
      <p:bldP spid="1313"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18" name="タイトル 1"/>
          <p:cNvSpPr>
            <a:spLocks noGrp="1"/>
          </p:cNvSpPr>
          <p:nvPr>
            <p:ph type="title"/>
          </p:nvPr>
        </p:nvSpPr>
        <p:spPr>
          <a:xfrm>
            <a:off x="481557" y="0"/>
            <a:ext cx="8385284" cy="994172"/>
          </a:xfrm>
        </p:spPr>
        <p:txBody>
          <a:bodyPr>
            <a:normAutofit fontScale="90000"/>
          </a:bodyPr>
          <a:lstStyle/>
          <a:p>
            <a:r>
              <a:rPr kumimoji="1" lang="ja-JP" altLang="en-US" b="1" dirty="0">
                <a:latin typeface="HG丸ｺﾞｼｯｸM-PRO"/>
                <a:ea typeface="HG丸ｺﾞｼｯｸM-PRO"/>
              </a:rPr>
              <a:t>犯罪者の技術力</a:t>
            </a:r>
            <a:r>
              <a:rPr kumimoji="1" lang="en-US" altLang="ja-JP" b="1" dirty="0">
                <a:latin typeface="HG丸ｺﾞｼｯｸM-PRO"/>
                <a:ea typeface="HG丸ｺﾞｼｯｸM-PRO"/>
              </a:rPr>
              <a:t>(</a:t>
            </a:r>
            <a:r>
              <a:rPr lang="ja-JP" altLang="en-US" b="1" dirty="0">
                <a:latin typeface="HG丸ｺﾞｼｯｸM-PRO"/>
                <a:ea typeface="HG丸ｺﾞｼｯｸM-PRO"/>
              </a:rPr>
              <a:t>詐欺・悪質商法</a:t>
            </a:r>
            <a:r>
              <a:rPr kumimoji="1" lang="en-US" altLang="ja-JP" b="1" dirty="0">
                <a:latin typeface="HG丸ｺﾞｼｯｸM-PRO"/>
                <a:ea typeface="HG丸ｺﾞｼｯｸM-PRO"/>
              </a:rPr>
              <a:t>)</a:t>
            </a:r>
            <a:endParaRPr kumimoji="1" lang="ja-JP" altLang="en-US" b="1" dirty="0">
              <a:latin typeface="HG丸ｺﾞｼｯｸM-PRO"/>
              <a:ea typeface="HG丸ｺﾞｼｯｸM-PRO"/>
            </a:endParaRPr>
          </a:p>
        </p:txBody>
      </p:sp>
      <p:sp>
        <p:nvSpPr>
          <p:cNvPr id="1319" name="思考の吹き出し: 雲形 6"/>
          <p:cNvSpPr/>
          <p:nvPr/>
        </p:nvSpPr>
        <p:spPr>
          <a:xfrm>
            <a:off x="2922373" y="1118337"/>
            <a:ext cx="6221627" cy="2143310"/>
          </a:xfrm>
          <a:prstGeom prst="cloudCallout">
            <a:avLst>
              <a:gd name="adj1" fmla="val -52224"/>
              <a:gd name="adj2" fmla="val 7554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3200" dirty="0">
                <a:solidFill>
                  <a:schemeClr val="tx1"/>
                </a:solidFill>
                <a:latin typeface="HG丸ｺﾞｼｯｸM-PRO"/>
                <a:ea typeface="HG丸ｺﾞｼｯｸM-PRO"/>
              </a:rPr>
              <a:t>Web</a:t>
            </a:r>
            <a:r>
              <a:rPr lang="ja-JP" altLang="en-US" sz="3200" dirty="0">
                <a:solidFill>
                  <a:schemeClr val="tx1"/>
                </a:solidFill>
                <a:latin typeface="HG丸ｺﾞｼｯｸM-PRO"/>
                <a:ea typeface="HG丸ｺﾞｼｯｸM-PRO"/>
              </a:rPr>
              <a:t>ページが作れる</a:t>
            </a:r>
          </a:p>
          <a:p>
            <a:pPr algn="l"/>
            <a:r>
              <a:rPr lang="ja-JP" altLang="en-US" sz="3200" dirty="0">
                <a:solidFill>
                  <a:schemeClr val="tx1"/>
                </a:solidFill>
                <a:latin typeface="HG丸ｺﾞｼｯｸM-PRO"/>
                <a:ea typeface="HG丸ｺﾞｼｯｸM-PRO"/>
              </a:rPr>
              <a:t>メールが送れる</a:t>
            </a:r>
            <a:endParaRPr lang="en-US" altLang="ja-JP" sz="3200" dirty="0">
              <a:solidFill>
                <a:schemeClr val="tx1"/>
              </a:solidFill>
              <a:latin typeface="HG丸ｺﾞｼｯｸM-PRO"/>
              <a:ea typeface="HG丸ｺﾞｼｯｸM-PRO"/>
            </a:endParaRPr>
          </a:p>
        </p:txBody>
      </p:sp>
      <p:sp>
        <p:nvSpPr>
          <p:cNvPr id="1320" name="テキスト ボックス 9"/>
          <p:cNvSpPr txBox="1"/>
          <p:nvPr/>
        </p:nvSpPr>
        <p:spPr>
          <a:xfrm>
            <a:off x="3776609" y="3895627"/>
            <a:ext cx="4961951" cy="645438"/>
          </a:xfrm>
          <a:prstGeom prst="rect">
            <a:avLst/>
          </a:prstGeom>
          <a:noFill/>
        </p:spPr>
        <p:txBody>
          <a:bodyPr wrap="square" rtlCol="0">
            <a:spAutoFit/>
          </a:bodyPr>
          <a:lstStyle/>
          <a:p>
            <a:pPr algn="just"/>
            <a:r>
              <a:rPr kumimoji="1" lang="ja-JP" altLang="en-US" sz="3600" b="1" dirty="0">
                <a:solidFill>
                  <a:srgbClr val="FF0000"/>
                </a:solidFill>
                <a:latin typeface="HG丸ｺﾞｼｯｸM-PRO"/>
                <a:ea typeface="HG丸ｺﾞｼｯｸM-PRO"/>
              </a:rPr>
              <a:t>簡単</a:t>
            </a:r>
            <a:r>
              <a:rPr kumimoji="1" lang="ja-JP" altLang="en-US" sz="3600" dirty="0">
                <a:latin typeface="HG丸ｺﾞｼｯｸM-PRO"/>
                <a:ea typeface="HG丸ｺﾞｼｯｸM-PRO"/>
              </a:rPr>
              <a:t>にできてしまう！</a:t>
            </a:r>
            <a:endParaRPr>
              <a:latin typeface="HG丸ｺﾞｼｯｸM-PRO"/>
              <a:ea typeface="HG丸ｺﾞｼｯｸM-PRO"/>
            </a:endParaRPr>
          </a:p>
        </p:txBody>
      </p:sp>
      <p:pic>
        <p:nvPicPr>
          <p:cNvPr id="1321" name="オブジェクト 256" descr="パソコンで確定申告をしている人のイラスト"/>
          <p:cNvPicPr>
            <a:picLocks noChangeAspect="1"/>
          </p:cNvPicPr>
          <p:nvPr/>
        </p:nvPicPr>
        <p:blipFill>
          <a:blip r:embed="rId1"/>
          <a:stretch>
            <a:fillRect/>
          </a:stretch>
        </p:blipFill>
        <p:spPr>
          <a:xfrm>
            <a:off x="300191" y="2375416"/>
            <a:ext cx="2622182" cy="2446394"/>
          </a:xfrm>
          <a:prstGeom prst="rect">
            <a:avLst/>
          </a:prstGeom>
          <a:noFill/>
          <a:ln>
            <a:miter/>
          </a:ln>
        </p:spPr>
      </p:pic>
      <p:sp>
        <p:nvSpPr>
          <p:cNvPr id="1322" name="正方形/長方形 257"/>
          <p:cNvSpPr/>
          <p:nvPr/>
        </p:nvSpPr>
        <p:spPr>
          <a:xfrm rot="-21480000" flipV="1">
            <a:off x="1615174" y="3039657"/>
            <a:ext cx="815385" cy="23724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07717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15" name="タイトル 1"/>
          <p:cNvSpPr>
            <a:spLocks noGrp="1"/>
          </p:cNvSpPr>
          <p:nvPr>
            <p:ph type="title"/>
          </p:nvPr>
        </p:nvSpPr>
        <p:spPr>
          <a:xfrm>
            <a:off x="370205" y="188621"/>
            <a:ext cx="8145057" cy="994172"/>
          </a:xfrm>
        </p:spPr>
        <p:txBody>
          <a:bodyPr>
            <a:normAutofit fontScale="90000"/>
          </a:bodyPr>
          <a:lstStyle/>
          <a:p>
            <a:r>
              <a:rPr lang="ja-JP" altLang="en-US" sz="4888" b="1" dirty="0">
                <a:solidFill>
                  <a:schemeClr val="accent1"/>
                </a:solidFill>
                <a:latin typeface="HG丸ｺﾞｼｯｸM-PRO"/>
                <a:ea typeface="HG丸ｺﾞｼｯｸM-PRO"/>
              </a:rPr>
              <a:t>スマートフォン</a:t>
            </a:r>
            <a:r>
              <a:rPr kumimoji="1" lang="ja-JP" altLang="en-US" sz="4888" b="1" dirty="0">
                <a:solidFill>
                  <a:schemeClr val="accent1"/>
                </a:solidFill>
                <a:latin typeface="HG丸ｺﾞｼｯｸM-PRO"/>
                <a:ea typeface="HG丸ｺﾞｼｯｸM-PRO"/>
              </a:rPr>
              <a:t>はとても便利！</a:t>
            </a:r>
            <a:endParaRPr sz="4888">
              <a:solidFill>
                <a:schemeClr val="accent1"/>
              </a:solidFill>
              <a:latin typeface="HG丸ｺﾞｼｯｸM-PRO"/>
              <a:ea typeface="HG丸ｺﾞｼｯｸM-PRO"/>
            </a:endParaRPr>
          </a:p>
        </p:txBody>
      </p:sp>
      <p:sp>
        <p:nvSpPr>
          <p:cNvPr id="1116" name="コンテンツ プレースホルダー 2"/>
          <p:cNvSpPr>
            <a:spLocks noGrp="1"/>
          </p:cNvSpPr>
          <p:nvPr>
            <p:ph idx="1"/>
          </p:nvPr>
        </p:nvSpPr>
        <p:spPr>
          <a:xfrm>
            <a:off x="508000" y="1182793"/>
            <a:ext cx="8492242" cy="3801629"/>
          </a:xfrm>
        </p:spPr>
        <p:txBody>
          <a:bodyPr>
            <a:normAutofit fontScale="92500" lnSpcReduction="10000"/>
          </a:bodyPr>
          <a:lstStyle/>
          <a:p>
            <a:r>
              <a:rPr kumimoji="1" lang="ja-JP" altLang="en-US" sz="3600" dirty="0">
                <a:latin typeface="HG丸ｺﾞｼｯｸM-PRO"/>
                <a:ea typeface="HG丸ｺﾞｼｯｸM-PRO"/>
              </a:rPr>
              <a:t>電話</a:t>
            </a:r>
            <a:endParaRPr kumimoji="1" lang="en-US" altLang="ja-JP" sz="3600" dirty="0">
              <a:latin typeface="HG丸ｺﾞｼｯｸM-PRO"/>
              <a:ea typeface="HG丸ｺﾞｼｯｸM-PRO"/>
            </a:endParaRPr>
          </a:p>
          <a:p>
            <a:r>
              <a:rPr lang="ja-JP" altLang="en-US" sz="3600" dirty="0">
                <a:latin typeface="HG丸ｺﾞｼｯｸM-PRO"/>
                <a:ea typeface="HG丸ｺﾞｼｯｸM-PRO"/>
              </a:rPr>
              <a:t>メール</a:t>
            </a:r>
            <a:endParaRPr lang="en-US" altLang="ja-JP" sz="3600" dirty="0">
              <a:latin typeface="HG丸ｺﾞｼｯｸM-PRO"/>
              <a:ea typeface="HG丸ｺﾞｼｯｸM-PRO"/>
            </a:endParaRPr>
          </a:p>
          <a:p>
            <a:r>
              <a:rPr lang="ja-JP" altLang="en-US" sz="3600" dirty="0">
                <a:latin typeface="HG丸ｺﾞｼｯｸM-PRO"/>
                <a:ea typeface="HG丸ｺﾞｼｯｸM-PRO"/>
              </a:rPr>
              <a:t>インターネット</a:t>
            </a:r>
            <a:endParaRPr lang="en-US" altLang="ja-JP" sz="3600" dirty="0">
              <a:latin typeface="HG丸ｺﾞｼｯｸM-PRO"/>
              <a:ea typeface="HG丸ｺﾞｼｯｸM-PRO"/>
            </a:endParaRPr>
          </a:p>
          <a:p>
            <a:r>
              <a:rPr lang="ja-JP" altLang="en-US" sz="3600" dirty="0">
                <a:latin typeface="HG丸ｺﾞｼｯｸM-PRO"/>
                <a:ea typeface="HG丸ｺﾞｼｯｸM-PRO"/>
              </a:rPr>
              <a:t>ゲーム</a:t>
            </a:r>
            <a:endParaRPr lang="en-US" altLang="ja-JP" sz="3600" dirty="0">
              <a:latin typeface="HG丸ｺﾞｼｯｸM-PRO"/>
              <a:ea typeface="HG丸ｺﾞｼｯｸM-PRO"/>
            </a:endParaRPr>
          </a:p>
          <a:p>
            <a:r>
              <a:rPr lang="ja-JP" altLang="en-US" sz="3600" dirty="0">
                <a:latin typeface="HG丸ｺﾞｼｯｸM-PRO"/>
                <a:ea typeface="HG丸ｺﾞｼｯｸM-PRO"/>
              </a:rPr>
              <a:t>買い物</a:t>
            </a:r>
          </a:p>
          <a:p>
            <a:r>
              <a:rPr lang="ja-JP" altLang="en-US" sz="3600" dirty="0">
                <a:latin typeface="HG丸ｺﾞｼｯｸM-PRO"/>
                <a:ea typeface="HG丸ｺﾞｼｯｸM-PRO"/>
              </a:rPr>
              <a:t>音楽等の試聴</a:t>
            </a:r>
          </a:p>
          <a:p>
            <a:r>
              <a:rPr kumimoji="1" lang="en-US" altLang="ja-JP" sz="3600" b="1" dirty="0">
                <a:solidFill>
                  <a:srgbClr val="FF0000"/>
                </a:solidFill>
                <a:latin typeface="HG丸ｺﾞｼｯｸM-PRO"/>
                <a:ea typeface="HG丸ｺﾞｼｯｸM-PRO"/>
              </a:rPr>
              <a:t>SN</a:t>
            </a:r>
            <a:r>
              <a:rPr lang="en-US" altLang="ja-JP" sz="3600" b="1" dirty="0">
                <a:solidFill>
                  <a:srgbClr val="FF0000"/>
                </a:solidFill>
                <a:latin typeface="HG丸ｺﾞｼｯｸM-PRO"/>
                <a:ea typeface="HG丸ｺﾞｼｯｸM-PRO"/>
              </a:rPr>
              <a:t>S</a:t>
            </a:r>
            <a:endParaRPr lang="en-US" altLang="ja-JP" sz="3600" dirty="0">
              <a:solidFill>
                <a:srgbClr val="FF0000"/>
              </a:solidFill>
              <a:latin typeface="HG丸ｺﾞｼｯｸM-PRO"/>
              <a:ea typeface="HG丸ｺﾞｼｯｸM-PRO"/>
            </a:endParaRPr>
          </a:p>
          <a:p>
            <a:pPr marL="0" indent="0">
              <a:buNone/>
            </a:pPr>
            <a:endParaRPr kumimoji="1" lang="ja-JP" altLang="en-US" sz="3500" dirty="0">
              <a:latin typeface="HG丸ｺﾞｼｯｸM-PRO"/>
              <a:ea typeface="HG丸ｺﾞｼｯｸM-PRO"/>
            </a:endParaRPr>
          </a:p>
        </p:txBody>
      </p:sp>
      <p:sp>
        <p:nvSpPr>
          <p:cNvPr id="1117" name="図形 133"/>
          <p:cNvSpPr/>
          <p:nvPr/>
        </p:nvSpPr>
        <p:spPr>
          <a:xfrm>
            <a:off x="4194401" y="3315735"/>
            <a:ext cx="4490357" cy="1491794"/>
          </a:xfrm>
          <a:prstGeom prst="wedgeRoundRectCallout">
            <a:avLst>
              <a:gd name="adj1" fmla="val -74862"/>
              <a:gd name="adj2" fmla="val -22992"/>
              <a:gd name="adj3" fmla="val 16667"/>
            </a:avLst>
          </a:prstGeom>
          <a:solidFill>
            <a:srgbClr val="90D7F0"/>
          </a:solidFill>
          <a:ln w="19050" cap="flat" cmpd="sng" algn="ctr">
            <a:solidFill>
              <a:schemeClr val="accent1">
                <a:shade val="5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kumimoji="1" lang="ja-JP" altLang="en-US" sz="3200" dirty="0">
                <a:solidFill>
                  <a:schemeClr val="tx1"/>
                </a:solidFill>
                <a:latin typeface="HG丸ｺﾞｼｯｸM-PRO"/>
                <a:ea typeface="HG丸ｺﾞｼｯｸM-PRO"/>
              </a:rPr>
              <a:t>その他機能を</a:t>
            </a:r>
            <a:r>
              <a:rPr kumimoji="1" lang="ja-JP" altLang="en-US" sz="3200" b="1" dirty="0">
                <a:solidFill>
                  <a:srgbClr val="FF0000"/>
                </a:solidFill>
                <a:latin typeface="HG丸ｺﾞｼｯｸM-PRO"/>
                <a:ea typeface="HG丸ｺﾞｼｯｸM-PRO"/>
              </a:rPr>
              <a:t>アプリ</a:t>
            </a:r>
            <a:r>
              <a:rPr lang="ja-JP" altLang="en-US" sz="3200" dirty="0">
                <a:solidFill>
                  <a:schemeClr val="tx1"/>
                </a:solidFill>
                <a:latin typeface="HG丸ｺﾞｼｯｸM-PRO"/>
                <a:ea typeface="HG丸ｺﾞｼｯｸM-PRO"/>
              </a:rPr>
              <a:t>によって利用できる</a:t>
            </a:r>
            <a:endParaRPr lang="ja-JP" altLang="en-US" sz="3200">
              <a:solidFill>
                <a:schemeClr val="tx1"/>
              </a:solidFill>
            </a:endParaRPr>
          </a:p>
        </p:txBody>
      </p:sp>
    </p:spTree>
    <p:extLst>
      <p:ext uri="{BB962C8B-B14F-4D97-AF65-F5344CB8AC3E}">
        <p14:creationId xmlns:p14="http://schemas.microsoft.com/office/powerpoint/2010/main" val="1016803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28" name="Google Shape;191;p24"/>
          <p:cNvSpPr txBox="1">
            <a:spLocks noGrp="1"/>
          </p:cNvSpPr>
          <p:nvPr>
            <p:ph type="title"/>
          </p:nvPr>
        </p:nvSpPr>
        <p:spPr>
          <a:xfrm>
            <a:off x="328899" y="77330"/>
            <a:ext cx="7140444" cy="86533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4000"/>
              <a:buFont typeface="Arial"/>
              <a:buNone/>
            </a:pPr>
            <a:r>
              <a:rPr lang="ja-JP" altLang="en-US" sz="4800" b="1" dirty="0">
                <a:latin typeface="HG丸ｺﾞｼｯｸM-PRO"/>
                <a:ea typeface="HG丸ｺﾞｼｯｸM-PRO"/>
                <a:cs typeface="Arial"/>
                <a:sym typeface="Arial"/>
              </a:rPr>
              <a:t>事例２</a:t>
            </a:r>
            <a:endParaRPr sz="4800" b="1" dirty="0">
              <a:latin typeface="HG丸ｺﾞｼｯｸM-PRO"/>
              <a:ea typeface="HG丸ｺﾞｼｯｸM-PRO"/>
              <a:cs typeface="Arial"/>
              <a:sym typeface="Arial"/>
            </a:endParaRPr>
          </a:p>
        </p:txBody>
      </p:sp>
      <p:sp>
        <p:nvSpPr>
          <p:cNvPr id="1329" name="スライド番号プレースホルダー 1"/>
          <p:cNvSpPr>
            <a:spLocks noGrp="1"/>
          </p:cNvSpPr>
          <p:nvPr>
            <p:ph type="sldNum" sz="quarter" idx="12"/>
          </p:nvPr>
        </p:nvSpPr>
        <p:spPr/>
        <p:txBody>
          <a:bodyPr/>
          <a:lstStyle/>
          <a:p>
            <a:fld id="{F82587C1-3DD3-4E7B-A92A-09FF910A0343}" type="slidenum">
              <a:rPr kumimoji="1" lang="ja-JP" altLang="en-US" smtClean="0"/>
              <a:t>20</a:t>
            </a:fld>
            <a:endParaRPr kumimoji="1" lang="ja-JP" altLang="en-US"/>
          </a:p>
        </p:txBody>
      </p:sp>
      <p:sp>
        <p:nvSpPr>
          <p:cNvPr id="1330" name="Google Shape;197;p24"/>
          <p:cNvSpPr txBox="1"/>
          <p:nvPr/>
        </p:nvSpPr>
        <p:spPr>
          <a:xfrm>
            <a:off x="612000" y="2626899"/>
            <a:ext cx="4544783" cy="22772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altLang="en-US" sz="2400" b="0" i="0" u="none" strike="noStrike" cap="none" dirty="0">
                <a:solidFill>
                  <a:srgbClr val="000000"/>
                </a:solidFill>
                <a:latin typeface="HG丸ｺﾞｼｯｸM-PRO"/>
                <a:ea typeface="HG丸ｺﾞｼｯｸM-PRO"/>
                <a:cs typeface="Arial"/>
                <a:sym typeface="Arial"/>
              </a:rPr>
              <a:t>二段階認証</a:t>
            </a:r>
            <a:endParaRPr sz="2400" b="0" i="0" u="none" strike="noStrike" cap="none" dirty="0">
              <a:solidFill>
                <a:srgbClr val="000000"/>
              </a:solidFill>
              <a:latin typeface="HG丸ｺﾞｼｯｸM-PRO"/>
              <a:ea typeface="HG丸ｺﾞｼｯｸM-PRO"/>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sz="2400" b="0" i="0" u="none" strike="noStrike" cap="none" dirty="0">
                <a:solidFill>
                  <a:srgbClr val="000000"/>
                </a:solidFill>
                <a:latin typeface="HG丸ｺﾞｼｯｸM-PRO"/>
                <a:ea typeface="HG丸ｺﾞｼｯｸM-PRO"/>
                <a:cs typeface="Arial"/>
                <a:sym typeface="Arial"/>
              </a:rPr>
              <a:t>納期の連絡</a:t>
            </a:r>
          </a:p>
          <a:p>
            <a:pPr marL="0" marR="0" lvl="0" indent="0" algn="l" rtl="0">
              <a:lnSpc>
                <a:spcPct val="100000"/>
              </a:lnSpc>
              <a:spcBef>
                <a:spcPts val="0"/>
              </a:spcBef>
              <a:spcAft>
                <a:spcPts val="0"/>
              </a:spcAft>
              <a:buClr>
                <a:srgbClr val="000000"/>
              </a:buClr>
              <a:buSzPts val="1200"/>
              <a:buFont typeface="Arial"/>
              <a:buNone/>
            </a:pPr>
            <a:r>
              <a:rPr sz="2400" b="0" i="0" u="none" strike="noStrike" cap="none" dirty="0">
                <a:solidFill>
                  <a:srgbClr val="000000"/>
                </a:solidFill>
                <a:latin typeface="HG丸ｺﾞｼｯｸM-PRO"/>
                <a:ea typeface="HG丸ｺﾞｼｯｸM-PRO"/>
                <a:cs typeface="Arial"/>
                <a:sym typeface="Arial"/>
              </a:rPr>
              <a:t>家賃等の支払いの督促</a:t>
            </a:r>
          </a:p>
          <a:p>
            <a:pPr marL="0" marR="0" lvl="0" indent="0" algn="l" rtl="0">
              <a:lnSpc>
                <a:spcPct val="100000"/>
              </a:lnSpc>
              <a:spcBef>
                <a:spcPts val="0"/>
              </a:spcBef>
              <a:spcAft>
                <a:spcPts val="0"/>
              </a:spcAft>
              <a:buClr>
                <a:srgbClr val="000000"/>
              </a:buClr>
              <a:buSzPts val="1200"/>
              <a:buFont typeface="Arial"/>
              <a:buNone/>
            </a:pPr>
            <a:r>
              <a:rPr sz="2400" b="0" i="0" u="none" strike="noStrike" cap="none" dirty="0">
                <a:solidFill>
                  <a:srgbClr val="000000"/>
                </a:solidFill>
                <a:latin typeface="HG丸ｺﾞｼｯｸM-PRO"/>
                <a:ea typeface="HG丸ｺﾞｼｯｸM-PRO"/>
                <a:cs typeface="Arial"/>
                <a:sym typeface="Arial"/>
              </a:rPr>
              <a:t>口座引き落としの連絡</a:t>
            </a:r>
          </a:p>
          <a:p>
            <a:pPr marL="0" marR="0" lvl="0" indent="0" algn="l" rtl="0">
              <a:lnSpc>
                <a:spcPct val="100000"/>
              </a:lnSpc>
              <a:spcBef>
                <a:spcPts val="0"/>
              </a:spcBef>
              <a:spcAft>
                <a:spcPts val="0"/>
              </a:spcAft>
              <a:buClr>
                <a:srgbClr val="000000"/>
              </a:buClr>
              <a:buSzPts val="1200"/>
              <a:buFont typeface="Arial"/>
              <a:buNone/>
            </a:pPr>
            <a:r>
              <a:rPr lang="ja-JP" altLang="en-US" sz="2400" b="0" i="0" u="none" strike="noStrike" cap="none" dirty="0">
                <a:solidFill>
                  <a:srgbClr val="000000"/>
                </a:solidFill>
                <a:latin typeface="HG丸ｺﾞｼｯｸM-PRO"/>
                <a:ea typeface="HG丸ｺﾞｼｯｸM-PRO"/>
                <a:cs typeface="Arial"/>
                <a:sym typeface="Arial"/>
              </a:rPr>
              <a:t>キャンペーンの案内</a:t>
            </a:r>
            <a:endParaRPr sz="3600" b="0" i="0" u="none" strike="noStrike" cap="none" dirty="0">
              <a:solidFill>
                <a:srgbClr val="000000"/>
              </a:solidFill>
              <a:latin typeface="HG丸ｺﾞｼｯｸM-PRO"/>
              <a:ea typeface="HG丸ｺﾞｼｯｸM-PRO"/>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altLang="en-US" sz="2400" b="0" i="0" u="none" strike="noStrike" cap="none" dirty="0">
                <a:solidFill>
                  <a:srgbClr val="000000"/>
                </a:solidFill>
                <a:latin typeface="HG丸ｺﾞｼｯｸM-PRO"/>
                <a:ea typeface="HG丸ｺﾞｼｯｸM-PRO"/>
                <a:cs typeface="Arial"/>
                <a:sym typeface="Arial"/>
              </a:rPr>
              <a:t>緊急時の連絡　　など・・・</a:t>
            </a:r>
          </a:p>
        </p:txBody>
      </p:sp>
      <p:sp>
        <p:nvSpPr>
          <p:cNvPr id="1331" name="図形 205"/>
          <p:cNvSpPr/>
          <p:nvPr/>
        </p:nvSpPr>
        <p:spPr>
          <a:xfrm>
            <a:off x="612000" y="942666"/>
            <a:ext cx="7554477" cy="1551062"/>
          </a:xfrm>
          <a:prstGeom prst="roundRect">
            <a:avLst/>
          </a:prstGeom>
          <a:solidFill>
            <a:srgbClr val="E9FFFF"/>
          </a:solidFill>
          <a:ln w="28575" cap="flat" cmpd="sng" algn="ctr">
            <a:solidFill>
              <a:schemeClr val="tx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ja-JP" altLang="en-US"/>
            </a:pPr>
            <a:r>
              <a:rPr lang="ja-JP" altLang="en-US" sz="3600">
                <a:solidFill>
                  <a:schemeClr val="tx1"/>
                </a:solidFill>
                <a:latin typeface="HG丸ｺﾞｼｯｸM-PRO"/>
                <a:ea typeface="HG丸ｺﾞｼｯｸM-PRO"/>
              </a:rPr>
              <a:t>ＳＭＳ(Short Message Service)</a:t>
            </a:r>
          </a:p>
          <a:p>
            <a:pPr algn="l">
              <a:defRPr lang="ja-JP" altLang="en-US"/>
            </a:pPr>
            <a:r>
              <a:rPr lang="ja-JP" altLang="en-US" sz="2800">
                <a:solidFill>
                  <a:schemeClr val="tx1"/>
                </a:solidFill>
                <a:latin typeface="HG丸ｺﾞｼｯｸM-PRO"/>
                <a:ea typeface="HG丸ｺﾞｼｯｸM-PRO"/>
              </a:rPr>
              <a:t>　→電話番号を宛先にして短いメッセージを　</a:t>
            </a:r>
          </a:p>
          <a:p>
            <a:pPr algn="l">
              <a:defRPr lang="ja-JP" altLang="en-US"/>
            </a:pPr>
            <a:r>
              <a:rPr lang="ja-JP" altLang="en-US" sz="2800">
                <a:solidFill>
                  <a:schemeClr val="tx1"/>
                </a:solidFill>
                <a:latin typeface="HG丸ｺﾞｼｯｸM-PRO"/>
                <a:ea typeface="HG丸ｺﾞｼｯｸM-PRO"/>
              </a:rPr>
              <a:t>　　やり取りするサービス</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36" name="Google Shape;191;p24"/>
          <p:cNvSpPr txBox="1">
            <a:spLocks noGrp="1"/>
          </p:cNvSpPr>
          <p:nvPr>
            <p:ph type="title"/>
          </p:nvPr>
        </p:nvSpPr>
        <p:spPr>
          <a:xfrm>
            <a:off x="328899" y="77330"/>
            <a:ext cx="7140444" cy="86533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4000"/>
              <a:buFont typeface="Arial"/>
              <a:buNone/>
            </a:pPr>
            <a:r>
              <a:rPr lang="ja-JP" altLang="en-US" sz="4800" b="1" dirty="0">
                <a:latin typeface="HG丸ｺﾞｼｯｸM-PRO"/>
                <a:ea typeface="HG丸ｺﾞｼｯｸM-PRO"/>
                <a:cs typeface="Arial"/>
                <a:sym typeface="Arial"/>
              </a:rPr>
              <a:t>事例２</a:t>
            </a:r>
            <a:endParaRPr sz="4800" b="1" dirty="0">
              <a:latin typeface="HG丸ｺﾞｼｯｸM-PRO"/>
              <a:ea typeface="HG丸ｺﾞｼｯｸM-PRO"/>
              <a:cs typeface="Arial"/>
              <a:sym typeface="Arial"/>
            </a:endParaRPr>
          </a:p>
        </p:txBody>
      </p:sp>
      <p:sp>
        <p:nvSpPr>
          <p:cNvPr id="1337" name="Google Shape;197;p24"/>
          <p:cNvSpPr txBox="1"/>
          <p:nvPr/>
        </p:nvSpPr>
        <p:spPr>
          <a:xfrm>
            <a:off x="3603311" y="865004"/>
            <a:ext cx="4430673" cy="129465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altLang="en-US" sz="3600" b="1" i="0" u="none" strike="noStrike" cap="none" dirty="0">
                <a:solidFill>
                  <a:srgbClr val="000000"/>
                </a:solidFill>
                <a:latin typeface="HG丸ｺﾞｼｯｸM-PRO"/>
                <a:ea typeface="HG丸ｺﾞｼｯｸM-PRO"/>
                <a:cs typeface="Arial"/>
                <a:sym typeface="Arial"/>
              </a:rPr>
              <a:t>業者からのＳＭＳのメッセージを開く</a:t>
            </a:r>
            <a:endParaRPr sz="3600" b="1" i="0" u="none" strike="noStrike" cap="none" dirty="0">
              <a:solidFill>
                <a:srgbClr val="000000"/>
              </a:solidFill>
              <a:latin typeface="HG丸ｺﾞｼｯｸM-PRO"/>
              <a:ea typeface="HG丸ｺﾞｼｯｸM-PRO"/>
              <a:cs typeface="Arial"/>
              <a:sym typeface="Arial"/>
            </a:endParaRPr>
          </a:p>
        </p:txBody>
      </p:sp>
      <p:sp>
        <p:nvSpPr>
          <p:cNvPr id="1338" name="スライド番号プレースホルダー 1"/>
          <p:cNvSpPr>
            <a:spLocks noGrp="1"/>
          </p:cNvSpPr>
          <p:nvPr>
            <p:ph type="sldNum" sz="quarter" idx="12"/>
          </p:nvPr>
        </p:nvSpPr>
        <p:spPr/>
        <p:txBody>
          <a:bodyPr/>
          <a:lstStyle/>
          <a:p>
            <a:fld id="{F82587C1-3DD3-4E7B-A92A-09FF910A0343}" type="slidenum">
              <a:rPr kumimoji="1" lang="ja-JP" altLang="en-US" smtClean="0"/>
              <a:t>21</a:t>
            </a:fld>
            <a:endParaRPr kumimoji="1" lang="ja-JP" altLang="en-US"/>
          </a:p>
        </p:txBody>
      </p:sp>
      <p:pic>
        <p:nvPicPr>
          <p:cNvPr id="1339" name="Google Shape;201;p24" descr="å¯è»¢ãããªããæºå¸¯é»è©±ãä½¿ãäººã®ã¤ã©ã¹ã"/>
          <p:cNvPicPr preferRelativeResize="0"/>
          <p:nvPr/>
        </p:nvPicPr>
        <p:blipFill>
          <a:blip r:embed="rId1"/>
          <a:stretch>
            <a:fillRect/>
          </a:stretch>
        </p:blipFill>
        <p:spPr>
          <a:xfrm>
            <a:off x="1814275" y="2086367"/>
            <a:ext cx="2938287" cy="2954740"/>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44" name="Google Shape;191;p24"/>
          <p:cNvSpPr txBox="1">
            <a:spLocks noGrp="1"/>
          </p:cNvSpPr>
          <p:nvPr>
            <p:ph type="title"/>
          </p:nvPr>
        </p:nvSpPr>
        <p:spPr>
          <a:xfrm>
            <a:off x="342593" y="77330"/>
            <a:ext cx="2497184" cy="865336"/>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4000"/>
              <a:buFont typeface="Arial"/>
              <a:buNone/>
            </a:pPr>
            <a:r>
              <a:rPr lang="ja-JP" altLang="en-US" sz="4800" b="1" dirty="0">
                <a:latin typeface="HG丸ｺﾞｼｯｸM-PRO"/>
                <a:ea typeface="HG丸ｺﾞｼｯｸM-PRO"/>
                <a:cs typeface="Arial"/>
                <a:sym typeface="Arial"/>
              </a:rPr>
              <a:t>事例２</a:t>
            </a:r>
            <a:endParaRPr sz="4800" b="1" dirty="0">
              <a:latin typeface="HG丸ｺﾞｼｯｸM-PRO"/>
              <a:ea typeface="HG丸ｺﾞｼｯｸM-PRO"/>
              <a:cs typeface="Arial"/>
              <a:sym typeface="Arial"/>
            </a:endParaRPr>
          </a:p>
        </p:txBody>
      </p:sp>
      <p:sp>
        <p:nvSpPr>
          <p:cNvPr id="1345" name="Google Shape;203;p24"/>
          <p:cNvSpPr txBox="1"/>
          <p:nvPr/>
        </p:nvSpPr>
        <p:spPr>
          <a:xfrm>
            <a:off x="2716910" y="942666"/>
            <a:ext cx="6427091" cy="10304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altLang="en-US" sz="3600" b="1" i="0" u="none" strike="noStrike" cap="none" dirty="0">
                <a:solidFill>
                  <a:srgbClr val="000000"/>
                </a:solidFill>
                <a:latin typeface="HG丸ｺﾞｼｯｸM-PRO"/>
                <a:ea typeface="HG丸ｺﾞｼｯｸM-PRO"/>
                <a:cs typeface="Arial"/>
                <a:sym typeface="Arial"/>
              </a:rPr>
              <a:t>偽サイトからＵＲＬをタップするように誘導される</a:t>
            </a:r>
            <a:endParaRPr sz="3600" b="1" i="0" u="none" strike="noStrike" cap="none" dirty="0">
              <a:solidFill>
                <a:srgbClr val="000000"/>
              </a:solidFill>
              <a:latin typeface="HG丸ｺﾞｼｯｸM-PRO"/>
              <a:ea typeface="HG丸ｺﾞｼｯｸM-PRO"/>
              <a:cs typeface="Arial"/>
              <a:sym typeface="Arial"/>
            </a:endParaRPr>
          </a:p>
        </p:txBody>
      </p:sp>
      <p:pic>
        <p:nvPicPr>
          <p:cNvPr id="1346" name="Google Shape;201;p24" descr="å¯è»¢ãããªããæºå¸¯é»è©±ãä½¿ãäººã®ã¤ã©ã¹ã"/>
          <p:cNvPicPr preferRelativeResize="0"/>
          <p:nvPr/>
        </p:nvPicPr>
        <p:blipFill>
          <a:blip r:embed="rId1"/>
          <a:stretch>
            <a:fillRect/>
          </a:stretch>
        </p:blipFill>
        <p:spPr>
          <a:xfrm>
            <a:off x="1794440" y="2086367"/>
            <a:ext cx="2938287" cy="2954740"/>
          </a:xfrm>
          <a:prstGeom prst="rect">
            <a:avLst/>
          </a:prstGeom>
          <a:noFill/>
          <a:ln>
            <a:noFill/>
          </a:ln>
        </p:spPr>
      </p:pic>
      <p:sp>
        <p:nvSpPr>
          <p:cNvPr id="1347" name="スライド番号プレースホルダー 1"/>
          <p:cNvSpPr>
            <a:spLocks noGrp="1"/>
          </p:cNvSpPr>
          <p:nvPr>
            <p:ph type="sldNum" sz="quarter" idx="12"/>
          </p:nvPr>
        </p:nvSpPr>
        <p:spPr/>
        <p:txBody>
          <a:bodyPr/>
          <a:lstStyle/>
          <a:p>
            <a:fld id="{F82587C1-3DD3-4E7B-A92A-09FF910A0343}" type="slidenum">
              <a:rPr kumimoji="1" lang="ja-JP" altLang="en-US" smtClean="0"/>
              <a:t>22</a:t>
            </a:fld>
            <a:endParaRPr kumimoji="1" lang="ja-JP"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52" name="図形 232"/>
          <p:cNvSpPr/>
          <p:nvPr/>
        </p:nvSpPr>
        <p:spPr>
          <a:xfrm>
            <a:off x="333375" y="535737"/>
            <a:ext cx="8364735" cy="1885137"/>
          </a:xfrm>
          <a:prstGeom prst="roundRect">
            <a:avLst/>
          </a:prstGeom>
          <a:solidFill>
            <a:srgbClr val="E9FFFF"/>
          </a:solidFill>
          <a:ln w="28575" cap="flat" cmpd="sng" algn="ctr">
            <a:solidFill>
              <a:schemeClr val="tx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lang="ja-JP" altLang="en-US"/>
            </a:pPr>
            <a:r>
              <a:rPr lang="ja-JP" altLang="en-US" sz="3600">
                <a:solidFill>
                  <a:schemeClr val="tx1"/>
                </a:solidFill>
                <a:latin typeface="HG丸ｺﾞｼｯｸM-PRO"/>
                <a:ea typeface="HG丸ｺﾞｼｯｸM-PRO"/>
              </a:rPr>
              <a:t>フィッシング詐欺</a:t>
            </a:r>
          </a:p>
          <a:p>
            <a:pPr algn="l">
              <a:defRPr lang="ja-JP" altLang="en-US"/>
            </a:pPr>
            <a:r>
              <a:rPr lang="ja-JP" altLang="en-US" sz="2800">
                <a:solidFill>
                  <a:schemeClr val="tx1"/>
                </a:solidFill>
                <a:latin typeface="HG丸ｺﾞｼｯｸM-PRO"/>
                <a:ea typeface="HG丸ｺﾞｼｯｸM-PRO"/>
              </a:rPr>
              <a:t>→実在する企業を偽装したメールやウェブサイト　</a:t>
            </a:r>
            <a:endParaRPr lang="ja-JP" altLang="en-US" sz="2800">
              <a:solidFill>
                <a:schemeClr val="tx1"/>
              </a:solidFill>
              <a:latin typeface="HG丸ｺﾞｼｯｸM-PRO"/>
              <a:ea typeface="HG丸ｺﾞｼｯｸM-PRO"/>
            </a:endParaRPr>
          </a:p>
          <a:p>
            <a:pPr algn="l">
              <a:defRPr lang="ja-JP" altLang="en-US"/>
            </a:pPr>
            <a:r>
              <a:rPr lang="ja-JP" altLang="en-US" sz="2800">
                <a:solidFill>
                  <a:schemeClr val="tx1"/>
                </a:solidFill>
                <a:latin typeface="HG丸ｺﾞｼｯｸM-PRO"/>
                <a:ea typeface="HG丸ｺﾞｼｯｸM-PRO"/>
              </a:rPr>
              <a:t>　</a:t>
            </a:r>
            <a:r>
              <a:rPr lang="ja-JP" altLang="en-US" sz="2800">
                <a:solidFill>
                  <a:schemeClr val="tx1"/>
                </a:solidFill>
                <a:latin typeface="HG丸ｺﾞｼｯｸM-PRO"/>
                <a:ea typeface="HG丸ｺﾞｼｯｸM-PRO"/>
              </a:rPr>
              <a:t>に誘導し、個人情報を入力させて盗む手口</a:t>
            </a:r>
            <a:endParaRPr lang="ja-JP" altLang="en-US" sz="2800">
              <a:solidFill>
                <a:schemeClr val="tx1"/>
              </a:solidFill>
              <a:latin typeface="HG丸ｺﾞｼｯｸM-PRO"/>
              <a:ea typeface="HG丸ｺﾞｼｯｸM-PRO"/>
            </a:endParaRPr>
          </a:p>
        </p:txBody>
      </p:sp>
      <p:pic>
        <p:nvPicPr>
          <p:cNvPr id="1353" name="図 253"/>
          <p:cNvPicPr>
            <a:picLocks noChangeAspect="1"/>
          </p:cNvPicPr>
          <p:nvPr/>
        </p:nvPicPr>
        <p:blipFill>
          <a:blip r:embed="rId1"/>
          <a:stretch>
            <a:fillRect/>
          </a:stretch>
        </p:blipFill>
        <p:spPr>
          <a:xfrm>
            <a:off x="865994" y="2420874"/>
            <a:ext cx="3649749" cy="2892657"/>
          </a:xfrm>
          <a:prstGeom prst="rect">
            <a:avLst/>
          </a:prstGeom>
        </p:spPr>
      </p:pic>
    </p:spTree>
    <p:extLst>
      <p:ext uri="{BB962C8B-B14F-4D97-AF65-F5344CB8AC3E}">
        <p14:creationId xmlns:p14="http://schemas.microsoft.com/office/powerpoint/2010/main" val="3454639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59" name="Google Shape;217;p25"/>
          <p:cNvSpPr txBox="1">
            <a:spLocks noGrp="1"/>
          </p:cNvSpPr>
          <p:nvPr>
            <p:ph type="body" idx="1"/>
          </p:nvPr>
        </p:nvSpPr>
        <p:spPr>
          <a:xfrm>
            <a:off x="510398" y="1023609"/>
            <a:ext cx="8421296" cy="3607409"/>
          </a:xfrm>
          <a:prstGeom prst="rect">
            <a:avLst/>
          </a:prstGeom>
          <a:noFill/>
          <a:ln>
            <a:noFill/>
          </a:ln>
        </p:spPr>
        <p:txBody>
          <a:bodyPr spcFirstLastPara="1" wrap="square" lIns="91425" tIns="45700" rIns="91425" bIns="45700" anchor="t" anchorCtr="0">
            <a:noAutofit/>
          </a:bodyPr>
          <a:lstStyle/>
          <a:p>
            <a:pPr marL="137160" indent="0">
              <a:lnSpc>
                <a:spcPts val="5000"/>
              </a:lnSpc>
              <a:spcAft>
                <a:spcPts val="0"/>
              </a:spcAft>
              <a:buSzPts val="1440"/>
              <a:buNone/>
            </a:pPr>
            <a:r>
              <a:rPr lang="ja-JP" altLang="en-US" sz="5400" b="1" dirty="0">
                <a:latin typeface="HG丸ｺﾞｼｯｸM-PRO"/>
                <a:ea typeface="HG丸ｺﾞｼｯｸM-PRO"/>
              </a:rPr>
              <a:t>💀</a:t>
            </a:r>
            <a:r>
              <a:rPr lang="ja-JP" altLang="en-US" sz="3600" b="1" dirty="0">
                <a:latin typeface="HG丸ｺﾞｼｯｸM-PRO"/>
                <a:ea typeface="HG丸ｺﾞｼｯｸM-PRO"/>
              </a:rPr>
              <a:t>個人情報の流出</a:t>
            </a:r>
          </a:p>
          <a:p>
            <a:pPr marL="137160" indent="0">
              <a:lnSpc>
                <a:spcPts val="5000"/>
              </a:lnSpc>
              <a:spcAft>
                <a:spcPts val="0"/>
              </a:spcAft>
              <a:buSzPts val="1440"/>
              <a:buNone/>
            </a:pPr>
            <a:r>
              <a:rPr lang="ja-JP" altLang="en-US" sz="5400" b="1" dirty="0">
                <a:latin typeface="HG丸ｺﾞｼｯｸM-PRO"/>
                <a:ea typeface="HG丸ｺﾞｼｯｸM-PRO"/>
              </a:rPr>
              <a:t>💀</a:t>
            </a:r>
            <a:r>
              <a:rPr lang="ja-JP" altLang="en-US" sz="3600" b="1" dirty="0">
                <a:latin typeface="HG丸ｺﾞｼｯｸM-PRO"/>
                <a:ea typeface="HG丸ｺﾞｼｯｸM-PRO"/>
              </a:rPr>
              <a:t>キャリア決済の不正使用</a:t>
            </a:r>
          </a:p>
          <a:p>
            <a:pPr marL="137160" indent="0">
              <a:lnSpc>
                <a:spcPts val="5000"/>
              </a:lnSpc>
              <a:spcAft>
                <a:spcPts val="0"/>
              </a:spcAft>
              <a:buSzPts val="1440"/>
              <a:buNone/>
            </a:pPr>
            <a:r>
              <a:rPr lang="ja-JP" altLang="en-US" sz="5400" b="1" dirty="0">
                <a:latin typeface="HG丸ｺﾞｼｯｸM-PRO"/>
                <a:ea typeface="HG丸ｺﾞｼｯｸM-PRO"/>
              </a:rPr>
              <a:t>💀</a:t>
            </a:r>
            <a:r>
              <a:rPr lang="ja-JP" altLang="en-US" sz="3600" b="1" dirty="0">
                <a:latin typeface="HG丸ｺﾞｼｯｸM-PRO"/>
                <a:ea typeface="HG丸ｺﾞｼｯｸM-PRO"/>
              </a:rPr>
              <a:t>スマホが乗っ取られて</a:t>
            </a:r>
            <a:r>
              <a:rPr lang="ja-JP" altLang="en-US" sz="3600" b="1" dirty="0">
                <a:solidFill>
                  <a:srgbClr val="FF0000"/>
                </a:solidFill>
                <a:latin typeface="HG丸ｺﾞｼｯｸM-PRO"/>
                <a:ea typeface="HG丸ｺﾞｼｯｸM-PRO"/>
              </a:rPr>
              <a:t>遠隔操作　</a:t>
            </a:r>
          </a:p>
          <a:p>
            <a:pPr marL="137160" indent="0">
              <a:lnSpc>
                <a:spcPts val="3000"/>
              </a:lnSpc>
              <a:spcAft>
                <a:spcPts val="0"/>
              </a:spcAft>
              <a:buSzPts val="1440"/>
              <a:buNone/>
            </a:pPr>
            <a:r>
              <a:rPr lang="ja-JP" altLang="en-US" sz="3600" b="1" dirty="0">
                <a:solidFill>
                  <a:srgbClr val="FF0000"/>
                </a:solidFill>
                <a:latin typeface="HG丸ｺﾞｼｯｸM-PRO"/>
                <a:ea typeface="HG丸ｺﾞｼｯｸM-PRO"/>
              </a:rPr>
              <a:t>　</a:t>
            </a:r>
            <a:r>
              <a:rPr lang="ja-JP" altLang="en-US" sz="3200" b="1" dirty="0">
                <a:solidFill>
                  <a:srgbClr val="FF0000"/>
                </a:solidFill>
                <a:latin typeface="HG丸ｺﾞｼｯｸM-PRO"/>
                <a:ea typeface="HG丸ｺﾞｼｯｸM-PRO"/>
              </a:rPr>
              <a:t> ⇒既存のアプリを不正アプリと置き換え</a:t>
            </a:r>
            <a:endParaRPr lang="en-US" altLang="ja-JP" sz="3200" dirty="0">
              <a:solidFill>
                <a:srgbClr val="FF0000"/>
              </a:solidFill>
            </a:endParaRPr>
          </a:p>
          <a:p>
            <a:pPr marL="137160" indent="0">
              <a:lnSpc>
                <a:spcPts val="3000"/>
              </a:lnSpc>
              <a:spcAft>
                <a:spcPts val="0"/>
              </a:spcAft>
              <a:buSzPts val="1440"/>
              <a:buNone/>
            </a:pPr>
            <a:r>
              <a:rPr lang="ja-JP" altLang="en-US" sz="3200" b="1" dirty="0">
                <a:solidFill>
                  <a:srgbClr val="FF0000"/>
                </a:solidFill>
                <a:latin typeface="HG丸ｺﾞｼｯｸM-PRO"/>
                <a:ea typeface="HG丸ｺﾞｼｯｸM-PRO"/>
              </a:rPr>
              <a:t>　　 潜伏して行動監視されることも！？</a:t>
            </a:r>
            <a:endParaRPr lang="en-US" altLang="ja-JP" dirty="0"/>
          </a:p>
        </p:txBody>
      </p:sp>
      <p:sp>
        <p:nvSpPr>
          <p:cNvPr id="1360" name="Google Shape;221;p25"/>
          <p:cNvSpPr txBox="1">
            <a:spLocks noGrp="1"/>
          </p:cNvSpPr>
          <p:nvPr>
            <p:ph type="title"/>
          </p:nvPr>
        </p:nvSpPr>
        <p:spPr>
          <a:xfrm>
            <a:off x="508001" y="257135"/>
            <a:ext cx="6447501" cy="882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4000"/>
              <a:buFont typeface="Arial"/>
              <a:buNone/>
            </a:pPr>
            <a:r>
              <a:rPr lang="ja-JP" sz="4800" b="1" dirty="0">
                <a:latin typeface="HG丸ｺﾞｼｯｸM-PRO"/>
                <a:ea typeface="HG丸ｺﾞｼｯｸM-PRO"/>
                <a:cs typeface="Arial"/>
                <a:sym typeface="Arial"/>
              </a:rPr>
              <a:t>被害</a:t>
            </a:r>
            <a:endParaRPr sz="4800" b="1" dirty="0">
              <a:latin typeface="HG丸ｺﾞｼｯｸM-PRO"/>
              <a:ea typeface="HG丸ｺﾞｼｯｸM-PRO"/>
              <a:cs typeface="Arial"/>
              <a:sym typeface="Arial"/>
            </a:endParaRPr>
          </a:p>
        </p:txBody>
      </p:sp>
      <p:sp>
        <p:nvSpPr>
          <p:cNvPr id="1361" name="スライド番号プレースホルダー 1"/>
          <p:cNvSpPr>
            <a:spLocks noGrp="1"/>
          </p:cNvSpPr>
          <p:nvPr>
            <p:ph type="sldNum" sz="quarter" idx="12"/>
          </p:nvPr>
        </p:nvSpPr>
        <p:spPr/>
        <p:txBody>
          <a:bodyPr/>
          <a:lstStyle/>
          <a:p>
            <a:fld id="{F82587C1-3DD3-4E7B-A92A-09FF910A0343}" type="slidenum">
              <a:rPr kumimoji="1" lang="ja-JP" altLang="en-US" smtClean="0"/>
              <a:t>24</a:t>
            </a:fld>
            <a:endParaRPr kumimoji="1" lang="ja-JP" altLang="en-US"/>
          </a:p>
        </p:txBody>
      </p:sp>
      <p:pic>
        <p:nvPicPr>
          <p:cNvPr id="1362" name="図 263"/>
          <p:cNvPicPr>
            <a:picLocks noChangeAspect="1"/>
          </p:cNvPicPr>
          <p:nvPr/>
        </p:nvPicPr>
        <p:blipFill>
          <a:blip r:embed="rId1"/>
          <a:stretch>
            <a:fillRect/>
          </a:stretch>
        </p:blipFill>
        <p:spPr>
          <a:xfrm>
            <a:off x="6955502" y="698156"/>
            <a:ext cx="1411376" cy="160663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67" name="Google Shape;221;p25"/>
          <p:cNvSpPr txBox="1">
            <a:spLocks noGrp="1"/>
          </p:cNvSpPr>
          <p:nvPr>
            <p:ph type="title"/>
          </p:nvPr>
        </p:nvSpPr>
        <p:spPr>
          <a:xfrm>
            <a:off x="507398" y="269835"/>
            <a:ext cx="5590554" cy="882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4000"/>
              <a:buFont typeface="Arial"/>
              <a:buNone/>
            </a:pPr>
            <a:r>
              <a:rPr lang="ja-JP" altLang="en-US" sz="4800" b="1" dirty="0">
                <a:latin typeface="HG丸ｺﾞｼｯｸM-PRO"/>
                <a:ea typeface="HG丸ｺﾞｼｯｸM-PRO"/>
                <a:cs typeface="Arial"/>
                <a:sym typeface="Arial"/>
              </a:rPr>
              <a:t>対処</a:t>
            </a:r>
            <a:r>
              <a:rPr lang="ja-JP" altLang="en-US" sz="2400" b="1" dirty="0">
                <a:latin typeface="HG丸ｺﾞｼｯｸM-PRO"/>
                <a:ea typeface="HG丸ｺﾞｼｯｸM-PRO"/>
                <a:cs typeface="Arial"/>
                <a:sym typeface="Arial"/>
              </a:rPr>
              <a:t>（Androidの場合）</a:t>
            </a:r>
            <a:endParaRPr sz="4800" b="1" dirty="0">
              <a:latin typeface="HG丸ｺﾞｼｯｸM-PRO"/>
              <a:ea typeface="HG丸ｺﾞｼｯｸM-PRO"/>
              <a:cs typeface="Arial"/>
              <a:sym typeface="Arial"/>
            </a:endParaRPr>
          </a:p>
        </p:txBody>
      </p:sp>
      <p:sp>
        <p:nvSpPr>
          <p:cNvPr id="1368" name="スライド番号プレースホルダー 1"/>
          <p:cNvSpPr>
            <a:spLocks noGrp="1"/>
          </p:cNvSpPr>
          <p:nvPr>
            <p:ph type="sldNum" sz="quarter" idx="12"/>
          </p:nvPr>
        </p:nvSpPr>
        <p:spPr/>
        <p:txBody>
          <a:bodyPr/>
          <a:lstStyle/>
          <a:p>
            <a:fld id="{F82587C1-3DD3-4E7B-A92A-09FF910A0343}" type="slidenum">
              <a:rPr kumimoji="1" lang="ja-JP" altLang="en-US" smtClean="0"/>
              <a:t>25</a:t>
            </a:fld>
            <a:endParaRPr kumimoji="1" lang="ja-JP" altLang="en-US"/>
          </a:p>
        </p:txBody>
      </p:sp>
      <p:sp>
        <p:nvSpPr>
          <p:cNvPr id="1369" name="テキスト ボックス 3"/>
          <p:cNvSpPr txBox="1"/>
          <p:nvPr/>
        </p:nvSpPr>
        <p:spPr>
          <a:xfrm>
            <a:off x="167753" y="1334213"/>
            <a:ext cx="8534503" cy="953214"/>
          </a:xfrm>
          <a:prstGeom prst="rect">
            <a:avLst/>
          </a:prstGeom>
          <a:noFill/>
        </p:spPr>
        <p:txBody>
          <a:bodyPr wrap="square" rtlCol="0">
            <a:spAutoFit/>
          </a:bodyPr>
          <a:lstStyle/>
          <a:p>
            <a:r>
              <a:rPr kumimoji="1" lang="ja-JP" altLang="en-US" sz="2800" b="1" dirty="0">
                <a:solidFill>
                  <a:schemeClr val="tx1"/>
                </a:solidFill>
                <a:latin typeface="HG丸ｺﾞｼｯｸM-PRO"/>
                <a:ea typeface="HG丸ｺﾞｼｯｸM-PRO"/>
              </a:rPr>
              <a:t>○ダウンロードの確認・警告画面が表示された場合</a:t>
            </a:r>
          </a:p>
          <a:p>
            <a:r>
              <a:rPr kumimoji="1" lang="ja-JP" altLang="en-US" sz="2800" b="1" dirty="0">
                <a:solidFill>
                  <a:schemeClr val="tx1"/>
                </a:solidFill>
                <a:latin typeface="HG丸ｺﾞｼｯｸM-PRO"/>
                <a:ea typeface="HG丸ｺﾞｼｯｸM-PRO"/>
              </a:rPr>
              <a:t>　⇒キャンセルする（ダウンロードしない）</a:t>
            </a:r>
          </a:p>
        </p:txBody>
      </p:sp>
      <p:sp>
        <p:nvSpPr>
          <p:cNvPr id="1370" name="テキスト ボックス 375"/>
          <p:cNvSpPr txBox="1"/>
          <p:nvPr/>
        </p:nvSpPr>
        <p:spPr>
          <a:xfrm>
            <a:off x="167753" y="3519190"/>
            <a:ext cx="8856443" cy="1384995"/>
          </a:xfrm>
          <a:prstGeom prst="rect">
            <a:avLst/>
          </a:prstGeom>
          <a:noFill/>
        </p:spPr>
        <p:txBody>
          <a:bodyPr wrap="square" rtlCol="0">
            <a:spAutoFit/>
          </a:bodyPr>
          <a:lstStyle/>
          <a:p>
            <a:r>
              <a:rPr kumimoji="1" lang="ja-JP" altLang="en-US" sz="2800" b="1" dirty="0">
                <a:solidFill>
                  <a:schemeClr val="tx1"/>
                </a:solidFill>
                <a:latin typeface="HG丸ｺﾞｼｯｸM-PRO"/>
                <a:ea typeface="HG丸ｺﾞｼｯｸM-PRO"/>
              </a:rPr>
              <a:t>○不審なアプリをインストールしてしまった場合</a:t>
            </a:r>
          </a:p>
          <a:p>
            <a:r>
              <a:rPr kumimoji="1" lang="ja-JP" altLang="en-US" sz="2800" b="1" dirty="0">
                <a:solidFill>
                  <a:schemeClr val="tx1"/>
                </a:solidFill>
                <a:latin typeface="HG丸ｺﾞｼｯｸM-PRO"/>
                <a:ea typeface="HG丸ｺﾞｼｯｸM-PRO"/>
              </a:rPr>
              <a:t>　⇒すぐ</a:t>
            </a:r>
            <a:r>
              <a:rPr kumimoji="1" lang="ja-JP" altLang="en-US" sz="2800" b="1" dirty="0" smtClean="0">
                <a:solidFill>
                  <a:schemeClr val="tx1"/>
                </a:solidFill>
                <a:latin typeface="HG丸ｺﾞｼｯｸM-PRO"/>
                <a:ea typeface="HG丸ｺﾞｼｯｸM-PRO"/>
              </a:rPr>
              <a:t>に</a:t>
            </a:r>
            <a:r>
              <a:rPr lang="ja-JP" altLang="en-US" sz="2800" b="1" dirty="0">
                <a:latin typeface="HG丸ｺﾞｼｯｸM-PRO"/>
                <a:ea typeface="HG丸ｺﾞｼｯｸM-PRO"/>
              </a:rPr>
              <a:t>通信</a:t>
            </a:r>
            <a:r>
              <a:rPr lang="ja-JP" altLang="en-US" sz="2800" b="1" dirty="0" smtClean="0">
                <a:latin typeface="HG丸ｺﾞｼｯｸM-PRO"/>
                <a:ea typeface="HG丸ｺﾞｼｯｸM-PRO"/>
              </a:rPr>
              <a:t>ができない状態にして</a:t>
            </a:r>
            <a:r>
              <a:rPr kumimoji="1" lang="ja-JP" altLang="en-US" sz="2800" b="1" dirty="0" smtClean="0">
                <a:solidFill>
                  <a:schemeClr val="tx1"/>
                </a:solidFill>
                <a:latin typeface="HG丸ｺﾞｼｯｸM-PRO"/>
                <a:ea typeface="HG丸ｺﾞｼｯｸM-PRO"/>
              </a:rPr>
              <a:t>、</a:t>
            </a:r>
            <a:r>
              <a:rPr kumimoji="1" lang="ja-JP" altLang="en-US" sz="2800" b="1" dirty="0">
                <a:solidFill>
                  <a:schemeClr val="tx1"/>
                </a:solidFill>
                <a:latin typeface="HG丸ｺﾞｼｯｸM-PRO"/>
                <a:ea typeface="HG丸ｺﾞｼｯｸM-PRO"/>
              </a:rPr>
              <a:t>端末や</a:t>
            </a:r>
            <a:r>
              <a:rPr kumimoji="1" lang="ja-JP" altLang="en-US" sz="2800" b="1" dirty="0" smtClean="0">
                <a:solidFill>
                  <a:schemeClr val="tx1"/>
                </a:solidFill>
                <a:latin typeface="HG丸ｺﾞｼｯｸM-PRO"/>
                <a:ea typeface="HG丸ｺﾞｼｯｸM-PRO"/>
              </a:rPr>
              <a:t>アカウ</a:t>
            </a:r>
            <a:endParaRPr kumimoji="1" lang="en-US" altLang="ja-JP" sz="2800" b="1" dirty="0" smtClean="0">
              <a:solidFill>
                <a:schemeClr val="tx1"/>
              </a:solidFill>
              <a:latin typeface="HG丸ｺﾞｼｯｸM-PRO"/>
              <a:ea typeface="HG丸ｺﾞｼｯｸM-PRO"/>
            </a:endParaRPr>
          </a:p>
          <a:p>
            <a:r>
              <a:rPr lang="ja-JP" altLang="en-US" sz="2800" b="1" dirty="0">
                <a:latin typeface="HG丸ｺﾞｼｯｸM-PRO"/>
                <a:ea typeface="HG丸ｺﾞｼｯｸM-PRO"/>
              </a:rPr>
              <a:t>　</a:t>
            </a:r>
            <a:r>
              <a:rPr lang="ja-JP" altLang="en-US" sz="2800" b="1" dirty="0" smtClean="0">
                <a:latin typeface="HG丸ｺﾞｼｯｸM-PRO"/>
                <a:ea typeface="HG丸ｺﾞｼｯｸM-PRO"/>
              </a:rPr>
              <a:t>　</a:t>
            </a:r>
            <a:r>
              <a:rPr kumimoji="1" lang="ja-JP" altLang="en-US" sz="2800" b="1" dirty="0" smtClean="0">
                <a:solidFill>
                  <a:schemeClr val="tx1"/>
                </a:solidFill>
                <a:latin typeface="HG丸ｺﾞｼｯｸM-PRO"/>
                <a:ea typeface="HG丸ｺﾞｼｯｸM-PRO"/>
              </a:rPr>
              <a:t>ント</a:t>
            </a:r>
            <a:r>
              <a:rPr kumimoji="1" lang="ja-JP" altLang="en-US" sz="2800" b="1" dirty="0">
                <a:solidFill>
                  <a:schemeClr val="tx1"/>
                </a:solidFill>
                <a:latin typeface="HG丸ｺﾞｼｯｸM-PRO"/>
                <a:ea typeface="HG丸ｺﾞｼｯｸM-PRO"/>
              </a:rPr>
              <a:t>へ</a:t>
            </a:r>
            <a:r>
              <a:rPr kumimoji="1" lang="ja-JP" altLang="en-US" sz="2800" b="1" dirty="0" smtClean="0">
                <a:solidFill>
                  <a:schemeClr val="tx1"/>
                </a:solidFill>
                <a:latin typeface="HG丸ｺﾞｼｯｸM-PRO"/>
                <a:ea typeface="HG丸ｺﾞｼｯｸM-PRO"/>
              </a:rPr>
              <a:t>の対応を</a:t>
            </a:r>
            <a:r>
              <a:rPr kumimoji="1" lang="ja-JP" altLang="en-US" sz="2800" b="1" dirty="0">
                <a:solidFill>
                  <a:schemeClr val="tx1"/>
                </a:solidFill>
                <a:latin typeface="HG丸ｺﾞｼｯｸM-PRO"/>
                <a:ea typeface="HG丸ｺﾞｼｯｸM-PRO"/>
              </a:rPr>
              <a:t>行う</a:t>
            </a:r>
          </a:p>
        </p:txBody>
      </p:sp>
      <p:sp>
        <p:nvSpPr>
          <p:cNvPr id="1371" name="テキスト ボックス 376"/>
          <p:cNvSpPr txBox="1"/>
          <p:nvPr/>
        </p:nvSpPr>
        <p:spPr>
          <a:xfrm>
            <a:off x="162682" y="2389027"/>
            <a:ext cx="8861516" cy="953214"/>
          </a:xfrm>
          <a:prstGeom prst="rect">
            <a:avLst/>
          </a:prstGeom>
          <a:noFill/>
        </p:spPr>
        <p:txBody>
          <a:bodyPr wrap="square" rtlCol="0">
            <a:spAutoFit/>
          </a:bodyPr>
          <a:lstStyle/>
          <a:p>
            <a:r>
              <a:rPr kumimoji="1" lang="ja-JP" altLang="en-US" sz="2800" b="1" dirty="0">
                <a:solidFill>
                  <a:schemeClr val="tx1"/>
                </a:solidFill>
                <a:latin typeface="HG丸ｺﾞｼｯｸM-PRO"/>
                <a:ea typeface="HG丸ｺﾞｼｯｸM-PRO"/>
              </a:rPr>
              <a:t>○ファイルをダウンロードしてしまった場合</a:t>
            </a:r>
          </a:p>
          <a:p>
            <a:r>
              <a:rPr kumimoji="1" lang="ja-JP" altLang="en-US" sz="2800" b="1" dirty="0">
                <a:solidFill>
                  <a:schemeClr val="tx1"/>
                </a:solidFill>
                <a:latin typeface="HG丸ｺﾞｼｯｸM-PRO"/>
                <a:ea typeface="HG丸ｺﾞｼｯｸM-PRO"/>
              </a:rPr>
              <a:t>　⇒ダウンロードしてもインストールしない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7" dur="1" fill="hold">
                                          <p:stCondLst>
                                            <p:cond delay="0"/>
                                          </p:stCondLst>
                                        </p:cTn>
                                        <p:tgtEl>
                                          <p:spTgt spid="1369"/>
                                        </p:tgtEl>
                                        <p:attrNameLst>
                                          <p:attrName>style.visibility</p:attrName>
                                        </p:attrNameLst>
                                      </p:cBhvr>
                                      <p:to>
                                        <p:strVal val="visible"/>
                                      </p:to>
                                    </p:set>
                                    <p:animEffect transition="in" filter="fade">
                                      <p:cBhvr>
                                        <p:cTn id="6" dur="500"/>
                                        <p:tgtEl>
                                          <p:spTgt spid="13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2" dur="1" fill="hold">
                                          <p:stCondLst>
                                            <p:cond delay="0"/>
                                          </p:stCondLst>
                                        </p:cTn>
                                        <p:tgtEl>
                                          <p:spTgt spid="1371"/>
                                        </p:tgtEl>
                                        <p:attrNameLst>
                                          <p:attrName>style.visibility</p:attrName>
                                        </p:attrNameLst>
                                      </p:cBhvr>
                                      <p:to>
                                        <p:strVal val="visible"/>
                                      </p:to>
                                    </p:set>
                                    <p:animEffect transition="in" filter="fade">
                                      <p:cBhvr>
                                        <p:cTn id="11" dur="500"/>
                                        <p:tgtEl>
                                          <p:spTgt spid="13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7" dur="1" fill="hold">
                                          <p:stCondLst>
                                            <p:cond delay="0"/>
                                          </p:stCondLst>
                                        </p:cTn>
                                        <p:tgtEl>
                                          <p:spTgt spid="1370"/>
                                        </p:tgtEl>
                                        <p:attrNameLst>
                                          <p:attrName>style.visibility</p:attrName>
                                        </p:attrNameLst>
                                      </p:cBhvr>
                                      <p:to>
                                        <p:strVal val="visible"/>
                                      </p:to>
                                    </p:set>
                                    <p:animEffect transition="in" filter="fade">
                                      <p:cBhvr>
                                        <p:cTn id="16" dur="500"/>
                                        <p:tgtEl>
                                          <p:spTgt spid="1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9" grpId="0" animBg="1" autoUpdateAnimBg="0"/>
      <p:bldP spid="1371" grpId="0" animBg="1" autoUpdateAnimBg="0"/>
      <p:bldP spid="1370"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76" name="Google Shape;221;p25"/>
          <p:cNvSpPr txBox="1">
            <a:spLocks noGrp="1"/>
          </p:cNvSpPr>
          <p:nvPr>
            <p:ph type="title"/>
          </p:nvPr>
        </p:nvSpPr>
        <p:spPr>
          <a:xfrm>
            <a:off x="507398" y="257135"/>
            <a:ext cx="5590554" cy="882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4000"/>
              <a:buFont typeface="Arial"/>
              <a:buNone/>
            </a:pPr>
            <a:r>
              <a:rPr lang="ja-JP" altLang="en-US" sz="4800" b="1" dirty="0">
                <a:latin typeface="HG丸ｺﾞｼｯｸM-PRO"/>
                <a:ea typeface="HG丸ｺﾞｼｯｸM-PRO"/>
                <a:cs typeface="Arial"/>
                <a:sym typeface="Arial"/>
              </a:rPr>
              <a:t>対処</a:t>
            </a:r>
            <a:r>
              <a:rPr lang="ja-JP" altLang="en-US" sz="2400" b="1" dirty="0">
                <a:latin typeface="HG丸ｺﾞｼｯｸM-PRO"/>
                <a:ea typeface="HG丸ｺﾞｼｯｸM-PRO"/>
                <a:cs typeface="Arial"/>
                <a:sym typeface="Arial"/>
              </a:rPr>
              <a:t>（iPhoneなどiOSの場合）</a:t>
            </a:r>
            <a:endParaRPr sz="4800" b="1" dirty="0">
              <a:latin typeface="HG丸ｺﾞｼｯｸM-PRO"/>
              <a:ea typeface="HG丸ｺﾞｼｯｸM-PRO"/>
              <a:cs typeface="Arial"/>
              <a:sym typeface="Arial"/>
            </a:endParaRPr>
          </a:p>
        </p:txBody>
      </p:sp>
      <p:sp>
        <p:nvSpPr>
          <p:cNvPr id="1377" name="スライド番号プレースホルダー 1"/>
          <p:cNvSpPr>
            <a:spLocks noGrp="1"/>
          </p:cNvSpPr>
          <p:nvPr>
            <p:ph type="sldNum" sz="quarter" idx="12"/>
          </p:nvPr>
        </p:nvSpPr>
        <p:spPr/>
        <p:txBody>
          <a:bodyPr/>
          <a:lstStyle/>
          <a:p>
            <a:fld id="{F82587C1-3DD3-4E7B-A92A-09FF910A0343}" type="slidenum">
              <a:rPr kumimoji="1" lang="ja-JP" altLang="en-US" smtClean="0"/>
              <a:t>26</a:t>
            </a:fld>
            <a:endParaRPr kumimoji="1" lang="ja-JP" altLang="en-US"/>
          </a:p>
        </p:txBody>
      </p:sp>
      <p:sp>
        <p:nvSpPr>
          <p:cNvPr id="1378" name="テキスト ボックス 3"/>
          <p:cNvSpPr txBox="1"/>
          <p:nvPr/>
        </p:nvSpPr>
        <p:spPr>
          <a:xfrm>
            <a:off x="167421" y="1588213"/>
            <a:ext cx="8534503" cy="953214"/>
          </a:xfrm>
          <a:prstGeom prst="rect">
            <a:avLst/>
          </a:prstGeom>
          <a:noFill/>
        </p:spPr>
        <p:txBody>
          <a:bodyPr wrap="square" rtlCol="0">
            <a:spAutoFit/>
          </a:bodyPr>
          <a:lstStyle/>
          <a:p>
            <a:r>
              <a:rPr kumimoji="1" lang="ja-JP" altLang="en-US" sz="2800" b="1" dirty="0" smtClean="0">
                <a:solidFill>
                  <a:schemeClr val="tx1"/>
                </a:solidFill>
                <a:latin typeface="HG丸ｺﾞｼｯｸM-PRO"/>
                <a:ea typeface="HG丸ｺﾞｼｯｸM-PRO"/>
              </a:rPr>
              <a:t>○</a:t>
            </a:r>
            <a:r>
              <a:rPr lang="ja-JP" altLang="en-US" sz="2800" b="1" dirty="0">
                <a:latin typeface="HG丸ｺﾞｼｯｸM-PRO"/>
                <a:ea typeface="HG丸ｺﾞｼｯｸM-PRO"/>
              </a:rPr>
              <a:t>疑</a:t>
            </a:r>
            <a:r>
              <a:rPr lang="ja-JP" altLang="en-US" sz="2800" b="1" dirty="0" smtClean="0">
                <a:latin typeface="HG丸ｺﾞｼｯｸM-PRO"/>
                <a:ea typeface="HG丸ｺﾞｼｯｸM-PRO"/>
              </a:rPr>
              <a:t>わしい</a:t>
            </a:r>
            <a:r>
              <a:rPr kumimoji="1" lang="ja-JP" altLang="en-US" sz="2800" b="1" dirty="0" smtClean="0">
                <a:solidFill>
                  <a:schemeClr val="tx1"/>
                </a:solidFill>
                <a:latin typeface="HG丸ｺﾞｼｯｸM-PRO"/>
                <a:ea typeface="HG丸ｺﾞｼｯｸM-PRO"/>
              </a:rPr>
              <a:t>サイト</a:t>
            </a:r>
            <a:r>
              <a:rPr kumimoji="1" lang="ja-JP" altLang="en-US" sz="2800" b="1" dirty="0">
                <a:solidFill>
                  <a:schemeClr val="tx1"/>
                </a:solidFill>
                <a:latin typeface="HG丸ｺﾞｼｯｸM-PRO"/>
                <a:ea typeface="HG丸ｺﾞｼｯｸM-PRO"/>
              </a:rPr>
              <a:t>が表示された場合</a:t>
            </a:r>
          </a:p>
          <a:p>
            <a:r>
              <a:rPr kumimoji="1" lang="ja-JP" altLang="en-US" sz="2800" b="1" dirty="0">
                <a:solidFill>
                  <a:schemeClr val="tx1"/>
                </a:solidFill>
                <a:latin typeface="HG丸ｺﾞｼｯｸM-PRO"/>
                <a:ea typeface="HG丸ｺﾞｼｯｸM-PRO"/>
              </a:rPr>
              <a:t>　⇒画面を閉じる</a:t>
            </a:r>
          </a:p>
        </p:txBody>
      </p:sp>
      <p:sp>
        <p:nvSpPr>
          <p:cNvPr id="1379" name="テキスト ボックス 375"/>
          <p:cNvSpPr txBox="1"/>
          <p:nvPr/>
        </p:nvSpPr>
        <p:spPr>
          <a:xfrm>
            <a:off x="167753" y="3759398"/>
            <a:ext cx="8856443" cy="953214"/>
          </a:xfrm>
          <a:prstGeom prst="rect">
            <a:avLst/>
          </a:prstGeom>
          <a:noFill/>
        </p:spPr>
        <p:txBody>
          <a:bodyPr wrap="square" rtlCol="0">
            <a:spAutoFit/>
          </a:bodyPr>
          <a:lstStyle/>
          <a:p>
            <a:r>
              <a:rPr kumimoji="1" lang="ja-JP" altLang="en-US" sz="2800" b="1" dirty="0">
                <a:solidFill>
                  <a:schemeClr val="tx1"/>
                </a:solidFill>
                <a:latin typeface="HG丸ｺﾞｼｯｸM-PRO"/>
                <a:ea typeface="HG丸ｺﾞｼｯｸM-PRO"/>
              </a:rPr>
              <a:t>○Apple IDやパスワードを入力してしまった場合</a:t>
            </a:r>
          </a:p>
          <a:p>
            <a:r>
              <a:rPr kumimoji="1" lang="ja-JP" altLang="en-US" sz="2800" b="1" dirty="0">
                <a:solidFill>
                  <a:schemeClr val="tx1"/>
                </a:solidFill>
                <a:latin typeface="HG丸ｺﾞｼｯｸM-PRO"/>
                <a:ea typeface="HG丸ｺﾞｼｯｸM-PRO"/>
              </a:rPr>
              <a:t>　⇒すぐにパスワードを変更</a:t>
            </a:r>
          </a:p>
        </p:txBody>
      </p:sp>
      <p:sp>
        <p:nvSpPr>
          <p:cNvPr id="1380" name="テキスト ボックス 376"/>
          <p:cNvSpPr txBox="1"/>
          <p:nvPr/>
        </p:nvSpPr>
        <p:spPr>
          <a:xfrm>
            <a:off x="166587" y="2661506"/>
            <a:ext cx="8861516" cy="953214"/>
          </a:xfrm>
          <a:prstGeom prst="rect">
            <a:avLst/>
          </a:prstGeom>
          <a:noFill/>
        </p:spPr>
        <p:txBody>
          <a:bodyPr wrap="square" rtlCol="0">
            <a:spAutoFit/>
          </a:bodyPr>
          <a:lstStyle/>
          <a:p>
            <a:r>
              <a:rPr kumimoji="1" lang="ja-JP" altLang="en-US" sz="2800" b="1" dirty="0">
                <a:solidFill>
                  <a:schemeClr val="tx1"/>
                </a:solidFill>
                <a:latin typeface="HG丸ｺﾞｼｯｸM-PRO"/>
                <a:ea typeface="HG丸ｺﾞｼｯｸM-PRO"/>
              </a:rPr>
              <a:t>○電話番号と認証コードを入力してしまった場合</a:t>
            </a:r>
          </a:p>
          <a:p>
            <a:r>
              <a:rPr kumimoji="1" lang="ja-JP" altLang="en-US" sz="2800" b="1" dirty="0">
                <a:solidFill>
                  <a:schemeClr val="tx1"/>
                </a:solidFill>
                <a:latin typeface="HG丸ｺﾞｼｯｸM-PRO"/>
                <a:ea typeface="HG丸ｺﾞｼｯｸM-PRO"/>
              </a:rPr>
              <a:t>　⇒すぐに不正なキャリア決済をしていないか確認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7" dur="1" fill="hold">
                                          <p:stCondLst>
                                            <p:cond delay="0"/>
                                          </p:stCondLst>
                                        </p:cTn>
                                        <p:tgtEl>
                                          <p:spTgt spid="1378"/>
                                        </p:tgtEl>
                                        <p:attrNameLst>
                                          <p:attrName>style.visibility</p:attrName>
                                        </p:attrNameLst>
                                      </p:cBhvr>
                                      <p:to>
                                        <p:strVal val="visible"/>
                                      </p:to>
                                    </p:set>
                                    <p:animEffect transition="in" filter="fade">
                                      <p:cBhvr>
                                        <p:cTn id="6" dur="500"/>
                                        <p:tgtEl>
                                          <p:spTgt spid="13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2" dur="1" fill="hold">
                                          <p:stCondLst>
                                            <p:cond delay="0"/>
                                          </p:stCondLst>
                                        </p:cTn>
                                        <p:tgtEl>
                                          <p:spTgt spid="1380"/>
                                        </p:tgtEl>
                                        <p:attrNameLst>
                                          <p:attrName>style.visibility</p:attrName>
                                        </p:attrNameLst>
                                      </p:cBhvr>
                                      <p:to>
                                        <p:strVal val="visible"/>
                                      </p:to>
                                    </p:set>
                                    <p:animEffect transition="in" filter="fade">
                                      <p:cBhvr>
                                        <p:cTn id="11" dur="500"/>
                                        <p:tgtEl>
                                          <p:spTgt spid="13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7" dur="1" fill="hold">
                                          <p:stCondLst>
                                            <p:cond delay="0"/>
                                          </p:stCondLst>
                                        </p:cTn>
                                        <p:tgtEl>
                                          <p:spTgt spid="1379"/>
                                        </p:tgtEl>
                                        <p:attrNameLst>
                                          <p:attrName>style.visibility</p:attrName>
                                        </p:attrNameLst>
                                      </p:cBhvr>
                                      <p:to>
                                        <p:strVal val="visible"/>
                                      </p:to>
                                    </p:set>
                                    <p:animEffect transition="in" filter="fade">
                                      <p:cBhvr>
                                        <p:cTn id="16" dur="500"/>
                                        <p:tgtEl>
                                          <p:spTgt spid="1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8" grpId="0" animBg="1" autoUpdateAnimBg="0"/>
      <p:bldP spid="1380" grpId="0" animBg="1" autoUpdateAnimBg="0"/>
      <p:bldP spid="1379"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85" name="Google Shape;221;p25"/>
          <p:cNvSpPr txBox="1">
            <a:spLocks noGrp="1"/>
          </p:cNvSpPr>
          <p:nvPr>
            <p:ph type="title"/>
          </p:nvPr>
        </p:nvSpPr>
        <p:spPr>
          <a:xfrm>
            <a:off x="376496" y="134671"/>
            <a:ext cx="1618676" cy="88204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accent1"/>
              </a:buClr>
              <a:buSzPts val="4000"/>
              <a:buFont typeface="Arial"/>
              <a:buNone/>
            </a:pPr>
            <a:r>
              <a:rPr lang="ja-JP" altLang="en-US" sz="4800" b="1" dirty="0">
                <a:latin typeface="HG丸ｺﾞｼｯｸM-PRO"/>
                <a:ea typeface="HG丸ｺﾞｼｯｸM-PRO"/>
                <a:cs typeface="Arial"/>
                <a:sym typeface="Arial"/>
              </a:rPr>
              <a:t>対策</a:t>
            </a:r>
            <a:endParaRPr sz="4800" b="1" dirty="0">
              <a:latin typeface="HG丸ｺﾞｼｯｸM-PRO"/>
              <a:ea typeface="HG丸ｺﾞｼｯｸM-PRO"/>
              <a:cs typeface="Arial"/>
              <a:sym typeface="Arial"/>
            </a:endParaRPr>
          </a:p>
        </p:txBody>
      </p:sp>
      <p:sp>
        <p:nvSpPr>
          <p:cNvPr id="1386" name="スライド番号プレースホルダー 1"/>
          <p:cNvSpPr>
            <a:spLocks noGrp="1"/>
          </p:cNvSpPr>
          <p:nvPr>
            <p:ph type="sldNum" sz="quarter" idx="12"/>
          </p:nvPr>
        </p:nvSpPr>
        <p:spPr/>
        <p:txBody>
          <a:bodyPr/>
          <a:lstStyle/>
          <a:p>
            <a:fld id="{F82587C1-3DD3-4E7B-A92A-09FF910A0343}" type="slidenum">
              <a:rPr kumimoji="1" lang="ja-JP" altLang="en-US" smtClean="0"/>
              <a:t>27</a:t>
            </a:fld>
            <a:endParaRPr kumimoji="1" lang="ja-JP" altLang="en-US"/>
          </a:p>
        </p:txBody>
      </p:sp>
      <p:sp>
        <p:nvSpPr>
          <p:cNvPr id="1387" name="コンテンツ プレースホルダー 330"/>
          <p:cNvSpPr>
            <a:spLocks noGrp="1"/>
          </p:cNvSpPr>
          <p:nvPr>
            <p:ph idx="1"/>
          </p:nvPr>
        </p:nvSpPr>
        <p:spPr>
          <a:xfrm>
            <a:off x="254000" y="1139177"/>
            <a:ext cx="8620245" cy="3504271"/>
          </a:xfrm>
        </p:spPr>
        <p:txBody>
          <a:bodyPr>
            <a:normAutofit/>
          </a:bodyPr>
          <a:lstStyle/>
          <a:p>
            <a:pPr marL="0" indent="0">
              <a:lnSpc>
                <a:spcPct val="100000"/>
              </a:lnSpc>
              <a:spcAft>
                <a:spcPts val="0"/>
              </a:spcAft>
              <a:buNone/>
            </a:pPr>
            <a:r>
              <a:rPr lang="ja-JP" altLang="en-US" sz="3027" b="1" dirty="0">
                <a:latin typeface="HG丸ｺﾞｼｯｸM-PRO"/>
                <a:ea typeface="HG丸ｺﾞｼｯｸM-PRO"/>
              </a:rPr>
              <a:t>☆フィッシング詐欺の手口を知る</a:t>
            </a:r>
            <a:endParaRPr lang="en-US" altLang="ja-JP" sz="3027" b="1" dirty="0">
              <a:latin typeface="HG丸ｺﾞｼｯｸM-PRO"/>
              <a:ea typeface="HG丸ｺﾞｼｯｸM-PRO"/>
            </a:endParaRPr>
          </a:p>
          <a:p>
            <a:pPr marL="0" indent="0">
              <a:lnSpc>
                <a:spcPct val="100000"/>
              </a:lnSpc>
              <a:spcAft>
                <a:spcPts val="0"/>
              </a:spcAft>
              <a:buNone/>
            </a:pPr>
            <a:r>
              <a:rPr kumimoji="1" lang="en-US" altLang="ja-JP" sz="3027" b="1" dirty="0">
                <a:latin typeface="HG丸ｺﾞｼｯｸM-PRO"/>
                <a:ea typeface="HG丸ｺﾞｼｯｸM-PRO"/>
              </a:rPr>
              <a:t>☆SMS</a:t>
            </a:r>
            <a:r>
              <a:rPr kumimoji="1" lang="ja-JP" altLang="en-US" sz="3027" b="1" dirty="0">
                <a:latin typeface="HG丸ｺﾞｼｯｸM-PRO"/>
                <a:ea typeface="HG丸ｺﾞｼｯｸM-PRO"/>
              </a:rPr>
              <a:t>やメール内の</a:t>
            </a:r>
            <a:r>
              <a:rPr kumimoji="1" lang="en-US" altLang="ja-JP" sz="3027" b="1" dirty="0">
                <a:latin typeface="HG丸ｺﾞｼｯｸM-PRO"/>
                <a:ea typeface="HG丸ｺﾞｼｯｸM-PRO"/>
              </a:rPr>
              <a:t>URL</a:t>
            </a:r>
            <a:r>
              <a:rPr lang="ja-JP" altLang="en-US" sz="3027" b="1" dirty="0">
                <a:latin typeface="HG丸ｺﾞｼｯｸM-PRO"/>
                <a:ea typeface="HG丸ｺﾞｼｯｸM-PRO"/>
              </a:rPr>
              <a:t>を安易にタップ</a:t>
            </a:r>
            <a:endParaRPr sz="3027"/>
          </a:p>
          <a:p>
            <a:pPr marL="0" indent="0">
              <a:lnSpc>
                <a:spcPct val="100000"/>
              </a:lnSpc>
              <a:spcAft>
                <a:spcPts val="0"/>
              </a:spcAft>
              <a:buNone/>
            </a:pPr>
            <a:r>
              <a:rPr lang="ja-JP" altLang="en-US" sz="3027" b="1" dirty="0">
                <a:latin typeface="HG丸ｺﾞｼｯｸM-PRO"/>
                <a:ea typeface="HG丸ｺﾞｼｯｸM-PRO"/>
              </a:rPr>
              <a:t>　しないよう、「習慣」付ける</a:t>
            </a:r>
            <a:endParaRPr sz="3027"/>
          </a:p>
          <a:p>
            <a:pPr marL="0" indent="0">
              <a:lnSpc>
                <a:spcPct val="100000"/>
              </a:lnSpc>
              <a:spcAft>
                <a:spcPts val="0"/>
              </a:spcAft>
              <a:buNone/>
            </a:pPr>
            <a:r>
              <a:rPr kumimoji="1" lang="ja-JP" altLang="en-US" sz="3027" b="1" dirty="0">
                <a:latin typeface="HG丸ｺﾞｼｯｸM-PRO"/>
                <a:ea typeface="HG丸ｺﾞｼｯｸM-PRO"/>
              </a:rPr>
              <a:t>☆パス</a:t>
            </a:r>
            <a:r>
              <a:rPr lang="ja-JP" altLang="en-US" sz="3027" b="1" dirty="0">
                <a:latin typeface="HG丸ｺﾞｼｯｸM-PRO"/>
                <a:ea typeface="HG丸ｺﾞｼｯｸM-PRO"/>
              </a:rPr>
              <a:t>ワードや認証コードを安易に入力しない</a:t>
            </a:r>
            <a:endParaRPr lang="en-US" altLang="ja-JP" sz="3027" b="1" dirty="0">
              <a:latin typeface="HG丸ｺﾞｼｯｸM-PRO"/>
              <a:ea typeface="HG丸ｺﾞｼｯｸM-PRO"/>
            </a:endParaRPr>
          </a:p>
          <a:p>
            <a:pPr marL="0" indent="0">
              <a:lnSpc>
                <a:spcPct val="100000"/>
              </a:lnSpc>
              <a:spcAft>
                <a:spcPts val="0"/>
              </a:spcAft>
              <a:buNone/>
            </a:pPr>
            <a:r>
              <a:rPr lang="ja-JP" altLang="en-US" sz="3027" b="1" dirty="0">
                <a:latin typeface="HG丸ｺﾞｼｯｸM-PRO"/>
                <a:ea typeface="HG丸ｺﾞｼｯｸM-PRO"/>
              </a:rPr>
              <a:t>☆「提供元不明のアプリ」のインストールは、</a:t>
            </a:r>
            <a:endParaRPr lang="en-US" altLang="ja-JP" sz="3027" b="1" dirty="0">
              <a:latin typeface="HG丸ｺﾞｼｯｸM-PRO"/>
              <a:ea typeface="HG丸ｺﾞｼｯｸM-PRO"/>
            </a:endParaRPr>
          </a:p>
          <a:p>
            <a:pPr marL="0" indent="0">
              <a:lnSpc>
                <a:spcPct val="100000"/>
              </a:lnSpc>
              <a:spcAft>
                <a:spcPts val="0"/>
              </a:spcAft>
              <a:buNone/>
            </a:pPr>
            <a:r>
              <a:rPr lang="ja-JP" altLang="en-US" sz="3027" b="1" dirty="0">
                <a:latin typeface="HG丸ｺﾞｼｯｸM-PRO"/>
                <a:ea typeface="HG丸ｺﾞｼｯｸM-PRO"/>
              </a:rPr>
              <a:t>　よく吟味する（</a:t>
            </a:r>
            <a:r>
              <a:rPr lang="ja-JP" altLang="en-US" sz="3027" b="1" dirty="0">
                <a:latin typeface="HG丸ｺﾞｼｯｸM-PRO"/>
                <a:ea typeface="HG丸ｺﾞｼｯｸM-PRO"/>
                <a:cs typeface="Arial"/>
                <a:sym typeface="Arial"/>
              </a:rPr>
              <a:t>Androidの場合）</a:t>
            </a:r>
            <a:endParaRPr lang="ja-JP" altLang="en-US" sz="3027" b="1" dirty="0">
              <a:latin typeface="HG丸ｺﾞｼｯｸM-PRO"/>
              <a:ea typeface="HG丸ｺﾞｼｯｸM-PRO"/>
            </a:endParaRPr>
          </a:p>
          <a:p>
            <a:pPr marL="0" indent="0">
              <a:buNone/>
            </a:pPr>
            <a:endParaRPr lang="ja-JP" altLang="en-US" sz="3612" b="1" dirty="0">
              <a:latin typeface="HG丸ｺﾞｼｯｸM-PRO"/>
              <a:ea typeface="HG丸ｺﾞｼｯｸM-PRO"/>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392" name="Google Shape;227;p26"/>
          <p:cNvSpPr txBox="1">
            <a:spLocks noGrp="1"/>
          </p:cNvSpPr>
          <p:nvPr>
            <p:ph type="body" idx="1"/>
          </p:nvPr>
        </p:nvSpPr>
        <p:spPr>
          <a:xfrm>
            <a:off x="673100" y="1446502"/>
            <a:ext cx="8266917" cy="1589957"/>
          </a:xfrm>
          <a:prstGeom prst="rect">
            <a:avLst/>
          </a:prstGeom>
          <a:noFill/>
          <a:ln>
            <a:noFill/>
          </a:ln>
        </p:spPr>
        <p:txBody>
          <a:bodyPr spcFirstLastPara="1" wrap="square" lIns="91425" tIns="45700" rIns="91425" bIns="45700" anchor="t" anchorCtr="0">
            <a:noAutofit/>
          </a:bodyPr>
          <a:lstStyle/>
          <a:p>
            <a:pPr marL="137160" indent="0">
              <a:lnSpc>
                <a:spcPct val="100000"/>
              </a:lnSpc>
              <a:spcBef>
                <a:spcPts val="500"/>
              </a:spcBef>
              <a:buSzPts val="1440"/>
              <a:buNone/>
            </a:pPr>
            <a:r>
              <a:rPr lang="ja-JP" altLang="en-US" sz="4800" b="1" dirty="0" smtClean="0">
                <a:latin typeface="HG丸ｺﾞｼｯｸM-PRO"/>
                <a:ea typeface="HG丸ｺﾞｼｯｸM-PRO"/>
              </a:rPr>
              <a:t>ねらわれる</a:t>
            </a:r>
            <a:r>
              <a:rPr lang="ja-JP" altLang="en-US" sz="4800" b="1" dirty="0">
                <a:latin typeface="HG丸ｺﾞｼｯｸM-PRO"/>
                <a:ea typeface="HG丸ｺﾞｼｯｸM-PRO"/>
              </a:rPr>
              <a:t>のはあなたの心、</a:t>
            </a:r>
            <a:r>
              <a:rPr lang="ja-JP" altLang="en-US" sz="4800" b="1" dirty="0">
                <a:solidFill>
                  <a:srgbClr val="FF0000"/>
                </a:solidFill>
                <a:latin typeface="HG丸ｺﾞｼｯｸM-PRO"/>
                <a:ea typeface="HG丸ｺﾞｼｯｸM-PRO"/>
              </a:rPr>
              <a:t>スマホでは</a:t>
            </a:r>
            <a:r>
              <a:rPr lang="ja-JP" altLang="en-US" sz="4800" b="1" dirty="0" smtClean="0">
                <a:solidFill>
                  <a:srgbClr val="FF0000"/>
                </a:solidFill>
                <a:latin typeface="HG丸ｺﾞｼｯｸM-PRO"/>
                <a:ea typeface="HG丸ｺﾞｼｯｸM-PRO"/>
              </a:rPr>
              <a:t>ない</a:t>
            </a:r>
            <a:endParaRPr sz="4800"/>
          </a:p>
          <a:p>
            <a:pPr marL="137160" indent="0">
              <a:lnSpc>
                <a:spcPct val="100000"/>
              </a:lnSpc>
              <a:spcBef>
                <a:spcPts val="500"/>
              </a:spcBef>
              <a:buSzPts val="1440"/>
              <a:buNone/>
            </a:pPr>
            <a:r>
              <a:rPr lang="ja-JP" altLang="en-US" sz="2400" b="1" dirty="0" smtClean="0">
                <a:solidFill>
                  <a:srgbClr val="FF0000"/>
                </a:solidFill>
                <a:latin typeface="HG丸ｺﾞｼｯｸM-PRO"/>
                <a:ea typeface="HG丸ｺﾞｼｯｸM-PRO"/>
              </a:rPr>
              <a:t>　</a:t>
            </a:r>
            <a:endParaRPr lang="ja-JP" altLang="en-US" sz="500" b="1" dirty="0">
              <a:latin typeface="HG丸ｺﾞｼｯｸM-PRO"/>
              <a:ea typeface="HG丸ｺﾞｼｯｸM-PRO"/>
            </a:endParaRPr>
          </a:p>
        </p:txBody>
      </p:sp>
      <p:sp>
        <p:nvSpPr>
          <p:cNvPr id="1393" name="スライド番号プレースホルダー 1"/>
          <p:cNvSpPr>
            <a:spLocks noGrp="1"/>
          </p:cNvSpPr>
          <p:nvPr>
            <p:ph type="sldNum" sz="quarter" idx="12"/>
          </p:nvPr>
        </p:nvSpPr>
        <p:spPr/>
        <p:txBody>
          <a:bodyPr/>
          <a:lstStyle/>
          <a:p>
            <a:fld id="{F82587C1-3DD3-4E7B-A92A-09FF910A0343}" type="slidenum">
              <a:rPr kumimoji="1" lang="ja-JP" altLang="en-US" smtClean="0"/>
              <a:t>28</a:t>
            </a:fld>
            <a:endParaRPr kumimoji="1" lang="ja-JP" altLang="en-US"/>
          </a:p>
        </p:txBody>
      </p:sp>
      <p:pic>
        <p:nvPicPr>
          <p:cNvPr id="1394" name="図 226"/>
          <p:cNvPicPr>
            <a:picLocks noChangeAspect="1"/>
          </p:cNvPicPr>
          <p:nvPr/>
        </p:nvPicPr>
        <p:blipFill>
          <a:blip r:embed="rId1"/>
          <a:stretch>
            <a:fillRect/>
          </a:stretch>
        </p:blipFill>
        <p:spPr>
          <a:xfrm>
            <a:off x="5575274" y="2520881"/>
            <a:ext cx="1765352" cy="21256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7" dur="1" fill="hold">
                                          <p:stCondLst>
                                            <p:cond delay="0"/>
                                          </p:stCondLst>
                                        </p:cTn>
                                        <p:tgtEl>
                                          <p:spTgt spid="1394"/>
                                        </p:tgtEl>
                                        <p:attrNameLst>
                                          <p:attrName>style.visibility</p:attrName>
                                        </p:attrNameLst>
                                      </p:cBhvr>
                                      <p:to>
                                        <p:strVal val="visible"/>
                                      </p:to>
                                    </p:set>
                                    <p:animEffect transition="in" filter="circle(in)">
                                      <p:cBhvr>
                                        <p:cTn id="6" dur="2000"/>
                                        <p:tgtEl>
                                          <p:spTgt spid="1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0" name=""/>
        <p:cNvGrpSpPr/>
        <p:nvPr/>
      </p:nvGrpSpPr>
      <p:grpSpPr>
        <a:xfrm>
          <a:off x="0" y="0"/>
          <a:ext cx="0" cy="0"/>
          <a:chOff x="0" y="0"/>
          <a:chExt cx="0" cy="0"/>
        </a:xfrm>
      </p:grpSpPr>
      <p:pic>
        <p:nvPicPr>
          <p:cNvPr id="1399" name="図 1"/>
          <p:cNvPicPr>
            <a:picLocks noChangeAspect="1"/>
          </p:cNvPicPr>
          <p:nvPr/>
        </p:nvPicPr>
        <p:blipFill>
          <a:blip r:embed="rId1"/>
          <a:stretch>
            <a:fillRect/>
          </a:stretch>
        </p:blipFill>
        <p:spPr>
          <a:xfrm>
            <a:off x="5227601" y="197167"/>
            <a:ext cx="3804152" cy="4568650"/>
          </a:xfrm>
          <a:prstGeom prst="rect">
            <a:avLst/>
          </a:prstGeom>
        </p:spPr>
      </p:pic>
      <p:sp>
        <p:nvSpPr>
          <p:cNvPr id="1400" name="テキスト ボックス 2"/>
          <p:cNvSpPr txBox="1"/>
          <p:nvPr/>
        </p:nvSpPr>
        <p:spPr>
          <a:xfrm>
            <a:off x="293531" y="2325607"/>
            <a:ext cx="5532458" cy="1453575"/>
          </a:xfrm>
          <a:prstGeom prst="rect">
            <a:avLst/>
          </a:prstGeom>
          <a:noFill/>
        </p:spPr>
        <p:txBody>
          <a:bodyPr wrap="square" lIns="68580" tIns="34290" rIns="68580" bIns="3429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4500" b="1" u="none" strike="noStrike" kern="0" cap="none" spc="0" normalizeH="0" baseline="0" noProof="0" dirty="0">
                <a:ln>
                  <a:noFill/>
                </a:ln>
                <a:solidFill>
                  <a:schemeClr val="tx1">
                    <a:lumMod val="65000"/>
                    <a:lumOff val="35000"/>
                  </a:schemeClr>
                </a:solidFill>
                <a:effectLst/>
                <a:uLnTx/>
                <a:uFillTx/>
                <a:latin typeface="HG丸ｺﾞｼｯｸM-PRO"/>
                <a:ea typeface="HG丸ｺﾞｼｯｸM-PRO"/>
                <a:cs typeface="Yu Gothic" charset="-128"/>
              </a:rPr>
              <a:t>正しい使い方で</a:t>
            </a:r>
            <a:endParaRPr kumimoji="0" lang="en-US" altLang="ja-JP" sz="4500" b="1" u="none" strike="noStrike" kern="0" cap="none" spc="0" normalizeH="0" baseline="0" noProof="0" dirty="0">
              <a:ln>
                <a:noFill/>
              </a:ln>
              <a:solidFill>
                <a:schemeClr val="tx1">
                  <a:lumMod val="65000"/>
                  <a:lumOff val="35000"/>
                </a:schemeClr>
              </a:solidFill>
              <a:effectLst/>
              <a:uLnTx/>
              <a:uFillTx/>
              <a:latin typeface="HG丸ｺﾞｼｯｸM-PRO"/>
              <a:ea typeface="HG丸ｺﾞｼｯｸM-PRO"/>
              <a:cs typeface="Yu Gothic"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4500" b="1" u="none" strike="noStrike" kern="0" cap="none" spc="0" normalizeH="0" baseline="0" noProof="0" dirty="0">
                <a:ln>
                  <a:noFill/>
                </a:ln>
                <a:solidFill>
                  <a:schemeClr val="tx1">
                    <a:lumMod val="65000"/>
                    <a:lumOff val="35000"/>
                  </a:schemeClr>
                </a:solidFill>
                <a:effectLst/>
                <a:uLnTx/>
                <a:uFillTx/>
                <a:latin typeface="HG丸ｺﾞｼｯｸM-PRO"/>
                <a:ea typeface="HG丸ｺﾞｼｯｸM-PRO"/>
                <a:cs typeface="Yu Gothic" charset="-128"/>
              </a:rPr>
              <a:t>みんなで楽しもう！</a:t>
            </a:r>
            <a:endParaRPr kumimoji="0" lang="en-US" altLang="ja-JP" sz="4500" b="1" u="none" strike="noStrike" kern="0" cap="none" spc="0" normalizeH="0" baseline="0" noProof="0" dirty="0">
              <a:ln>
                <a:noFill/>
              </a:ln>
              <a:solidFill>
                <a:schemeClr val="tx1">
                  <a:lumMod val="65000"/>
                  <a:lumOff val="35000"/>
                </a:schemeClr>
              </a:solidFill>
              <a:effectLst/>
              <a:uLnTx/>
              <a:uFillTx/>
              <a:latin typeface="HG丸ｺﾞｼｯｸM-PRO"/>
              <a:ea typeface="HG丸ｺﾞｼｯｸM-PRO"/>
              <a:cs typeface="Yu Gothic" charset="-128"/>
            </a:endParaRPr>
          </a:p>
        </p:txBody>
      </p:sp>
      <p:sp>
        <p:nvSpPr>
          <p:cNvPr id="1401" name="スライド番号プレースホルダー 3"/>
          <p:cNvSpPr>
            <a:spLocks noGrp="1"/>
          </p:cNvSpPr>
          <p:nvPr>
            <p:ph type="sldNum" sz="quarter" idx="12"/>
          </p:nvPr>
        </p:nvSpPr>
        <p:spPr>
          <a:xfrm>
            <a:off x="8423490" y="4765816"/>
            <a:ext cx="608264" cy="377684"/>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059AB3-5BA3-4810-BA75-890FF6DEB5E6}" type="slidenum">
              <a:rPr kumimoji="1" lang="ja-JP" altLang="en-US" sz="14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1" lang="ja-JP" altLang="en-US" sz="14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67448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23" name="タイトル 1"/>
          <p:cNvSpPr>
            <a:spLocks noGrp="1"/>
          </p:cNvSpPr>
          <p:nvPr>
            <p:ph type="title"/>
          </p:nvPr>
        </p:nvSpPr>
        <p:spPr>
          <a:xfrm>
            <a:off x="628651" y="469693"/>
            <a:ext cx="7886700" cy="994172"/>
          </a:xfrm>
        </p:spPr>
        <p:txBody>
          <a:bodyPr>
            <a:normAutofit/>
          </a:bodyPr>
          <a:lstStyle/>
          <a:p>
            <a:pPr algn="ctr"/>
            <a:r>
              <a:rPr kumimoji="1" lang="ja-JP" altLang="en-US" sz="6000" dirty="0">
                <a:latin typeface="HG丸ｺﾞｼｯｸM-PRO"/>
                <a:ea typeface="HG丸ｺﾞｼｯｸM-PRO"/>
              </a:rPr>
              <a:t>スマホ</a:t>
            </a:r>
            <a:r>
              <a:rPr lang="ja-JP" altLang="en-US" sz="6000" dirty="0">
                <a:latin typeface="HG丸ｺﾞｼｯｸM-PRO"/>
                <a:ea typeface="HG丸ｺﾞｼｯｸM-PRO"/>
              </a:rPr>
              <a:t>は安全？</a:t>
            </a:r>
            <a:endParaRPr kumimoji="1" lang="ja-JP" altLang="en-US" sz="6000" dirty="0">
              <a:latin typeface="HG丸ｺﾞｼｯｸM-PRO"/>
              <a:ea typeface="HG丸ｺﾞｼｯｸM-PRO"/>
            </a:endParaRPr>
          </a:p>
        </p:txBody>
      </p:sp>
      <p:pic>
        <p:nvPicPr>
          <p:cNvPr id="1124" name="コンテンツ プレースホルダー 4"/>
          <p:cNvPicPr>
            <a:picLocks noGrp="1" noChangeAspect="1"/>
          </p:cNvPicPr>
          <p:nvPr>
            <p:ph idx="1"/>
          </p:nvPr>
        </p:nvPicPr>
        <p:blipFill>
          <a:blip r:embed="rId1"/>
          <a:srcRect l="43825" t="27129"/>
          <a:stretch>
            <a:fillRect/>
          </a:stretch>
        </p:blipFill>
        <p:spPr>
          <a:xfrm>
            <a:off x="3738569" y="2649881"/>
            <a:ext cx="1605204" cy="1863686"/>
          </a:xfrm>
          <a:prstGeom prst="rect">
            <a:avLst/>
          </a:prstGeom>
        </p:spPr>
      </p:pic>
      <p:pic>
        <p:nvPicPr>
          <p:cNvPr id="1125" name="図 6"/>
          <p:cNvPicPr>
            <a:picLocks noChangeAspect="1"/>
          </p:cNvPicPr>
          <p:nvPr/>
        </p:nvPicPr>
        <p:blipFill>
          <a:blip r:embed="rId2"/>
          <a:stretch>
            <a:fillRect/>
          </a:stretch>
        </p:blipFill>
        <p:spPr>
          <a:xfrm>
            <a:off x="2316247" y="2454533"/>
            <a:ext cx="1422322" cy="1127190"/>
          </a:xfrm>
          <a:prstGeom prst="rect">
            <a:avLst/>
          </a:prstGeom>
        </p:spPr>
      </p:pic>
      <p:pic>
        <p:nvPicPr>
          <p:cNvPr id="1126" name="図 7"/>
          <p:cNvPicPr>
            <a:picLocks noChangeAspect="1"/>
          </p:cNvPicPr>
          <p:nvPr/>
        </p:nvPicPr>
        <p:blipFill>
          <a:blip r:embed="rId2"/>
          <a:stretch>
            <a:fillRect/>
          </a:stretch>
        </p:blipFill>
        <p:spPr>
          <a:xfrm>
            <a:off x="3921827" y="1668221"/>
            <a:ext cx="1238688" cy="981660"/>
          </a:xfrm>
          <a:prstGeom prst="rect">
            <a:avLst/>
          </a:prstGeom>
        </p:spPr>
      </p:pic>
      <p:pic>
        <p:nvPicPr>
          <p:cNvPr id="1127" name="図 8"/>
          <p:cNvPicPr>
            <a:picLocks noChangeAspect="1"/>
          </p:cNvPicPr>
          <p:nvPr/>
        </p:nvPicPr>
        <p:blipFill>
          <a:blip r:embed="rId2"/>
          <a:stretch>
            <a:fillRect/>
          </a:stretch>
        </p:blipFill>
        <p:spPr>
          <a:xfrm>
            <a:off x="5343773" y="2309672"/>
            <a:ext cx="1373667" cy="1088631"/>
          </a:xfrm>
          <a:prstGeom prst="rect">
            <a:avLst/>
          </a:prstGeom>
        </p:spPr>
      </p:pic>
      <p:sp>
        <p:nvSpPr>
          <p:cNvPr id="1128" name="スライド番号プレースホルダー 2"/>
          <p:cNvSpPr>
            <a:spLocks noGrp="1"/>
          </p:cNvSpPr>
          <p:nvPr>
            <p:ph type="sldNum" sz="quarter" idx="12"/>
          </p:nvPr>
        </p:nvSpPr>
        <p:spPr/>
        <p:txBody>
          <a:bodyPr/>
          <a:lstStyle/>
          <a:p>
            <a:fld id="{F82587C1-3DD3-4E7B-A92A-09FF910A0343}" type="slidenum">
              <a:rPr kumimoji="1" lang="ja-JP" altLang="en-US" smtClean="0"/>
              <a:t>3</a:t>
            </a:fld>
            <a:endParaRPr kumimoji="1" lang="ja-JP" altLang="en-US"/>
          </a:p>
        </p:txBody>
      </p:sp>
    </p:spTree>
    <p:extLst>
      <p:ext uri="{BB962C8B-B14F-4D97-AF65-F5344CB8AC3E}">
        <p14:creationId xmlns:p14="http://schemas.microsoft.com/office/powerpoint/2010/main" val="2310229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34" name="タイトル 1"/>
          <p:cNvSpPr>
            <a:spLocks noGrp="1"/>
          </p:cNvSpPr>
          <p:nvPr>
            <p:ph type="title"/>
          </p:nvPr>
        </p:nvSpPr>
        <p:spPr/>
        <p:txBody>
          <a:bodyPr>
            <a:normAutofit/>
          </a:bodyPr>
          <a:lstStyle/>
          <a:p>
            <a:r>
              <a:rPr kumimoji="1" lang="ja-JP" altLang="en-US" sz="5400" dirty="0">
                <a:latin typeface="HG丸ｺﾞｼｯｸM-PRO"/>
                <a:ea typeface="HG丸ｺﾞｼｯｸM-PRO"/>
              </a:rPr>
              <a:t>狙われるスマホ</a:t>
            </a:r>
            <a:endParaRPr>
              <a:latin typeface="HG丸ｺﾞｼｯｸM-PRO"/>
              <a:ea typeface="HG丸ｺﾞｼｯｸM-PRO"/>
            </a:endParaRPr>
          </a:p>
        </p:txBody>
      </p:sp>
      <p:sp>
        <p:nvSpPr>
          <p:cNvPr id="1135" name="コンテンツ プレースホルダー 2"/>
          <p:cNvSpPr>
            <a:spLocks noGrp="1"/>
          </p:cNvSpPr>
          <p:nvPr>
            <p:ph idx="1"/>
          </p:nvPr>
        </p:nvSpPr>
        <p:spPr>
          <a:xfrm>
            <a:off x="628650" y="1370116"/>
            <a:ext cx="7886700" cy="2690001"/>
          </a:xfrm>
        </p:spPr>
        <p:txBody>
          <a:bodyPr>
            <a:normAutofit/>
          </a:bodyPr>
          <a:lstStyle/>
          <a:p>
            <a:r>
              <a:rPr lang="ja-JP" altLang="en-US" sz="4000" dirty="0">
                <a:latin typeface="HG丸ｺﾞｼｯｸM-PRO"/>
                <a:ea typeface="HG丸ｺﾞｼｯｸM-PRO"/>
              </a:rPr>
              <a:t>スマホはとても便利！</a:t>
            </a:r>
            <a:endParaRPr kumimoji="1" lang="en-US" altLang="ja-JP" sz="4000" dirty="0">
              <a:latin typeface="HG丸ｺﾞｼｯｸM-PRO"/>
              <a:ea typeface="HG丸ｺﾞｼｯｸM-PRO"/>
            </a:endParaRPr>
          </a:p>
          <a:p>
            <a:r>
              <a:rPr lang="ja-JP" altLang="en-US" sz="4000" dirty="0">
                <a:latin typeface="HG丸ｺﾞｼｯｸM-PRO"/>
                <a:ea typeface="HG丸ｺﾞｼｯｸM-PRO"/>
              </a:rPr>
              <a:t>大勢の人が使用！</a:t>
            </a:r>
            <a:endParaRPr lang="en-US" altLang="ja-JP" sz="4000" dirty="0">
              <a:latin typeface="HG丸ｺﾞｼｯｸM-PRO"/>
              <a:ea typeface="HG丸ｺﾞｼｯｸM-PRO"/>
            </a:endParaRPr>
          </a:p>
          <a:p>
            <a:endParaRPr kumimoji="1" lang="en-US" altLang="ja-JP" sz="3600" dirty="0"/>
          </a:p>
          <a:p>
            <a:endParaRPr kumimoji="1" lang="ja-JP" altLang="en-US" sz="3600" dirty="0"/>
          </a:p>
        </p:txBody>
      </p:sp>
      <p:sp>
        <p:nvSpPr>
          <p:cNvPr id="1136" name="矢印: 下 3"/>
          <p:cNvSpPr/>
          <p:nvPr/>
        </p:nvSpPr>
        <p:spPr>
          <a:xfrm>
            <a:off x="3161780" y="2841359"/>
            <a:ext cx="1315039" cy="99417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7" name="テキスト ボックス 4"/>
          <p:cNvSpPr txBox="1"/>
          <p:nvPr/>
        </p:nvSpPr>
        <p:spPr>
          <a:xfrm>
            <a:off x="169466" y="3929685"/>
            <a:ext cx="8846041" cy="1014770"/>
          </a:xfrm>
          <a:prstGeom prst="rect">
            <a:avLst/>
          </a:prstGeom>
          <a:noFill/>
        </p:spPr>
        <p:txBody>
          <a:bodyPr wrap="square" rtlCol="0">
            <a:spAutoFit/>
          </a:bodyPr>
          <a:lstStyle/>
          <a:p>
            <a:r>
              <a:rPr lang="ja-JP" altLang="en-US" sz="6000" dirty="0">
                <a:latin typeface="HG丸ｺﾞｼｯｸM-PRO"/>
                <a:ea typeface="HG丸ｺﾞｼｯｸM-PRO"/>
              </a:rPr>
              <a:t>犯罪者もよって来る！！</a:t>
            </a:r>
            <a:endParaRPr kumimoji="1" lang="ja-JP" altLang="en-US" sz="6000" dirty="0">
              <a:latin typeface="HG丸ｺﾞｼｯｸM-PRO"/>
              <a:ea typeface="HG丸ｺﾞｼｯｸM-PRO"/>
            </a:endParaRPr>
          </a:p>
        </p:txBody>
      </p:sp>
      <p:pic>
        <p:nvPicPr>
          <p:cNvPr id="1138" name="図 6"/>
          <p:cNvPicPr>
            <a:picLocks noChangeAspect="1"/>
          </p:cNvPicPr>
          <p:nvPr/>
        </p:nvPicPr>
        <p:blipFill>
          <a:blip r:embed="rId1"/>
          <a:stretch>
            <a:fillRect/>
          </a:stretch>
        </p:blipFill>
        <p:spPr>
          <a:xfrm>
            <a:off x="5877171" y="1892384"/>
            <a:ext cx="971843" cy="770186"/>
          </a:xfrm>
          <a:prstGeom prst="rect">
            <a:avLst/>
          </a:prstGeom>
        </p:spPr>
      </p:pic>
      <p:pic>
        <p:nvPicPr>
          <p:cNvPr id="1139" name="図 8"/>
          <p:cNvPicPr>
            <a:picLocks noChangeAspect="1"/>
          </p:cNvPicPr>
          <p:nvPr/>
        </p:nvPicPr>
        <p:blipFill>
          <a:blip r:embed="rId2"/>
          <a:stretch>
            <a:fillRect/>
          </a:stretch>
        </p:blipFill>
        <p:spPr>
          <a:xfrm>
            <a:off x="7051137" y="2571750"/>
            <a:ext cx="1263781" cy="1263781"/>
          </a:xfrm>
          <a:prstGeom prst="rect">
            <a:avLst/>
          </a:prstGeom>
        </p:spPr>
      </p:pic>
    </p:spTree>
    <p:extLst>
      <p:ext uri="{BB962C8B-B14F-4D97-AF65-F5344CB8AC3E}">
        <p14:creationId xmlns:p14="http://schemas.microsoft.com/office/powerpoint/2010/main" val="186341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7" dur="1" fill="hold">
                                          <p:stCondLst>
                                            <p:cond delay="0"/>
                                          </p:stCondLst>
                                        </p:cTn>
                                        <p:tgtEl>
                                          <p:spTgt spid="1136"/>
                                        </p:tgtEl>
                                        <p:attrNameLst>
                                          <p:attrName>style.visibility</p:attrName>
                                        </p:attrNameLst>
                                      </p:cBhvr>
                                      <p:to>
                                        <p:strVal val="visible"/>
                                      </p:to>
                                    </p:set>
                                    <p:animEffect transition="in" filter="wipe(up)">
                                      <p:cBhvr>
                                        <p:cTn id="6" dur="500"/>
                                        <p:tgtEl>
                                          <p:spTgt spid="11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2" dur="1" fill="hold">
                                          <p:stCondLst>
                                            <p:cond delay="0"/>
                                          </p:stCondLst>
                                        </p:cTn>
                                        <p:tgtEl>
                                          <p:spTgt spid="1137"/>
                                        </p:tgtEl>
                                        <p:attrNameLst>
                                          <p:attrName>style.visibility</p:attrName>
                                        </p:attrNameLst>
                                      </p:cBhvr>
                                      <p:to>
                                        <p:strVal val="visible"/>
                                      </p:to>
                                    </p:set>
                                    <p:animEffect transition="in" filter="fade">
                                      <p:cBhvr>
                                        <p:cTn id="11" dur="500"/>
                                        <p:tgtEl>
                                          <p:spTgt spid="1137"/>
                                        </p:tgtEl>
                                      </p:cBhvr>
                                    </p:animEffect>
                                  </p:childTnLst>
                                </p:cTn>
                              </p:par>
                              <p:par>
                                <p:cTn id="13" presetID="2" presetClass="entr" presetSubtype="2" fill="hold" nodeType="withEffect">
                                  <p:stCondLst>
                                    <p:cond delay="0"/>
                                  </p:stCondLst>
                                  <p:childTnLst>
                                    <p:set>
                                      <p:cBhvr>
                                        <p:cTn id="16" dur="1" fill="hold">
                                          <p:stCondLst>
                                            <p:cond delay="0"/>
                                          </p:stCondLst>
                                        </p:cTn>
                                        <p:tgtEl>
                                          <p:spTgt spid="1139"/>
                                        </p:tgtEl>
                                        <p:attrNameLst>
                                          <p:attrName>style.visibility</p:attrName>
                                        </p:attrNameLst>
                                      </p:cBhvr>
                                      <p:to>
                                        <p:strVal val="visible"/>
                                      </p:to>
                                    </p:set>
                                    <p:anim calcmode="lin" valueType="num">
                                      <p:cBhvr additive="base">
                                        <p:cTn id="14" dur="500" fill="hold"/>
                                        <p:tgtEl>
                                          <p:spTgt spid="1139"/>
                                        </p:tgtEl>
                                        <p:attrNameLst>
                                          <p:attrName>ppt_x</p:attrName>
                                        </p:attrNameLst>
                                      </p:cBhvr>
                                      <p:tavLst>
                                        <p:tav tm="0">
                                          <p:val>
                                            <p:strVal val="1+#ppt_w/2"/>
                                          </p:val>
                                        </p:tav>
                                        <p:tav tm="100000">
                                          <p:val>
                                            <p:strVal val="#ppt_x"/>
                                          </p:val>
                                        </p:tav>
                                      </p:tavLst>
                                    </p:anim>
                                    <p:anim calcmode="lin" valueType="num">
                                      <p:cBhvr additive="base">
                                        <p:cTn id="15" dur="500" fill="hold"/>
                                        <p:tgtEl>
                                          <p:spTgt spid="113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20" dur="1" fill="hold">
                                          <p:stCondLst>
                                            <p:cond delay="0"/>
                                          </p:stCondLst>
                                        </p:cTn>
                                        <p:tgtEl>
                                          <p:spTgt spid="1138"/>
                                        </p:tgtEl>
                                        <p:attrNameLst>
                                          <p:attrName>style.visibility</p:attrName>
                                        </p:attrNameLst>
                                      </p:cBhvr>
                                      <p:to>
                                        <p:strVal val="visible"/>
                                      </p:to>
                                    </p:set>
                                    <p:anim calcmode="lin" valueType="num">
                                      <p:cBhvr additive="base">
                                        <p:cTn id="18" dur="500" fill="hold"/>
                                        <p:tgtEl>
                                          <p:spTgt spid="1138"/>
                                        </p:tgtEl>
                                        <p:attrNameLst>
                                          <p:attrName>ppt_x</p:attrName>
                                        </p:attrNameLst>
                                      </p:cBhvr>
                                      <p:tavLst>
                                        <p:tav tm="0">
                                          <p:val>
                                            <p:strVal val="1+#ppt_w/2"/>
                                          </p:val>
                                        </p:tav>
                                        <p:tav tm="100000">
                                          <p:val>
                                            <p:strVal val="#ppt_x"/>
                                          </p:val>
                                        </p:tav>
                                      </p:tavLst>
                                    </p:anim>
                                    <p:anim calcmode="lin" valueType="num">
                                      <p:cBhvr additive="base">
                                        <p:cTn id="19" dur="500" fill="hold"/>
                                        <p:tgtEl>
                                          <p:spTgt spid="11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 grpId="0" animBg="1" autoUpdateAnimBg="0"/>
      <p:bldP spid="113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pic>
        <p:nvPicPr>
          <p:cNvPr id="1145" name="Google Shape;174;p22"/>
          <p:cNvPicPr preferRelativeResize="0"/>
          <p:nvPr/>
        </p:nvPicPr>
        <p:blipFill>
          <a:blip r:embed="rId1"/>
          <a:stretch>
            <a:fillRect/>
          </a:stretch>
        </p:blipFill>
        <p:spPr>
          <a:xfrm>
            <a:off x="199535" y="2969039"/>
            <a:ext cx="1986314" cy="18930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46" name="オブジェクト 141"/>
          <p:cNvPicPr>
            <a:picLocks noChangeAspect="1"/>
          </p:cNvPicPr>
          <p:nvPr/>
        </p:nvPicPr>
        <p:blipFill>
          <a:blip r:embed="rId2"/>
          <a:stretch>
            <a:fillRect/>
          </a:stretch>
        </p:blipFill>
        <p:spPr>
          <a:xfrm>
            <a:off x="3430054" y="212700"/>
            <a:ext cx="4872127" cy="4560779"/>
          </a:xfrm>
          <a:prstGeom prst="rect">
            <a:avLst/>
          </a:prstGeom>
          <a:noFill/>
          <a:ln>
            <a:miter/>
          </a:ln>
        </p:spPr>
      </p:pic>
      <p:sp>
        <p:nvSpPr>
          <p:cNvPr id="1147" name="稲妻 142"/>
          <p:cNvSpPr/>
          <p:nvPr/>
        </p:nvSpPr>
        <p:spPr>
          <a:xfrm rot="17742697">
            <a:off x="1327113" y="2986031"/>
            <a:ext cx="2680246" cy="1143665"/>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08664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53" name="Google Shape;175;p22"/>
          <p:cNvSpPr/>
          <p:nvPr/>
        </p:nvSpPr>
        <p:spPr>
          <a:xfrm>
            <a:off x="2849046" y="391060"/>
            <a:ext cx="5889899" cy="3423702"/>
          </a:xfrm>
          <a:prstGeom prst="cloudCallout">
            <a:avLst>
              <a:gd name="adj1" fmla="val -37250"/>
              <a:gd name="adj2" fmla="val 62308"/>
            </a:avLst>
          </a:prstGeom>
          <a:noFill/>
          <a:ln w="1905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lvl="0" indent="0">
              <a:buClr>
                <a:srgbClr val="000000"/>
              </a:buClr>
              <a:buSzPts val="2800"/>
              <a:buNone/>
            </a:pPr>
            <a:endParaRPr>
              <a:latin typeface="HG丸ｺﾞｼｯｸM-PRO"/>
              <a:ea typeface="HG丸ｺﾞｼｯｸM-PRO"/>
            </a:endParaRPr>
          </a:p>
          <a:p>
            <a:pPr marL="457200" lvl="0" indent="-457200">
              <a:buClr>
                <a:srgbClr val="000000"/>
              </a:buClr>
              <a:buSzPts val="2800"/>
              <a:buFont typeface="Arial" panose="020B0604020202020204" pitchFamily="34" charset="0"/>
              <a:buChar char="•"/>
            </a:pPr>
            <a:r>
              <a:rPr lang="ja-JP" altLang="en-US" sz="4000" dirty="0">
                <a:solidFill>
                  <a:schemeClr val="dk1"/>
                </a:solidFill>
                <a:latin typeface="HG丸ｺﾞｼｯｸM-PRO"/>
                <a:ea typeface="HG丸ｺﾞｼｯｸM-PRO"/>
                <a:cs typeface="Arial"/>
                <a:sym typeface="Arial"/>
              </a:rPr>
              <a:t>ハッキング</a:t>
            </a:r>
            <a:endParaRPr lang="ja-JP" altLang="en-US" sz="4000" dirty="0">
              <a:solidFill>
                <a:schemeClr val="dk1"/>
              </a:solidFill>
              <a:latin typeface="HG丸ｺﾞｼｯｸM-PRO"/>
              <a:ea typeface="HG丸ｺﾞｼｯｸM-PRO"/>
              <a:cs typeface="Arial"/>
              <a:sym typeface="Arial"/>
            </a:endParaRPr>
          </a:p>
          <a:p>
            <a:pPr marL="457200" lvl="0" indent="-457200">
              <a:buClr>
                <a:srgbClr val="000000"/>
              </a:buClr>
              <a:buSzPts val="2800"/>
              <a:buFont typeface="Arial" panose="020B0604020202020204" pitchFamily="34" charset="0"/>
              <a:buChar char="•"/>
            </a:pPr>
            <a:r>
              <a:rPr lang="ja-JP" altLang="en-US" sz="4000" dirty="0">
                <a:solidFill>
                  <a:schemeClr val="dk1"/>
                </a:solidFill>
                <a:latin typeface="HG丸ｺﾞｼｯｸM-PRO"/>
                <a:ea typeface="HG丸ｺﾞｼｯｸM-PRO"/>
                <a:cs typeface="Arial"/>
                <a:sym typeface="Arial"/>
              </a:rPr>
              <a:t>ウイルス</a:t>
            </a:r>
            <a:endParaRPr lang="ja-JP" altLang="en-US" sz="4000" dirty="0">
              <a:solidFill>
                <a:schemeClr val="dk1"/>
              </a:solidFill>
              <a:latin typeface="HG丸ｺﾞｼｯｸM-PRO"/>
              <a:ea typeface="HG丸ｺﾞｼｯｸM-PRO"/>
              <a:cs typeface="Arial"/>
              <a:sym typeface="Arial"/>
            </a:endParaRPr>
          </a:p>
          <a:p>
            <a:pPr marL="457200" lvl="0" indent="-457200">
              <a:buClr>
                <a:srgbClr val="000000"/>
              </a:buClr>
              <a:buSzPts val="2800"/>
              <a:buFont typeface="Arial" panose="020B0604020202020204" pitchFamily="34" charset="0"/>
              <a:buChar char="•"/>
            </a:pPr>
            <a:r>
              <a:rPr lang="ja-JP" altLang="en-US" sz="4000" dirty="0">
                <a:solidFill>
                  <a:schemeClr val="dk1"/>
                </a:solidFill>
                <a:latin typeface="HG丸ｺﾞｼｯｸM-PRO"/>
                <a:ea typeface="HG丸ｺﾞｼｯｸM-PRO"/>
                <a:cs typeface="Arial"/>
                <a:sym typeface="Arial"/>
              </a:rPr>
              <a:t>乗っ取り</a:t>
            </a:r>
            <a:endParaRPr lang="ja-JP" altLang="en-US" sz="4000" dirty="0">
              <a:solidFill>
                <a:schemeClr val="dk1"/>
              </a:solidFill>
              <a:latin typeface="HG丸ｺﾞｼｯｸM-PRO"/>
              <a:ea typeface="HG丸ｺﾞｼｯｸM-PRO"/>
              <a:cs typeface="Arial"/>
              <a:sym typeface="Arial"/>
            </a:endParaRPr>
          </a:p>
          <a:p>
            <a:pPr marL="0" lvl="0" indent="0">
              <a:buClr>
                <a:srgbClr val="000000"/>
              </a:buClr>
              <a:buSzPts val="2800"/>
              <a:buNone/>
            </a:pPr>
            <a:r>
              <a:rPr lang="ja-JP" altLang="en-US" sz="4000" dirty="0">
                <a:solidFill>
                  <a:schemeClr val="dk1"/>
                </a:solidFill>
                <a:latin typeface="HG丸ｺﾞｼｯｸM-PRO"/>
                <a:ea typeface="HG丸ｺﾞｼｯｸM-PRO"/>
                <a:cs typeface="Arial"/>
                <a:sym typeface="Arial"/>
              </a:rPr>
              <a:t>　　　など･･･</a:t>
            </a:r>
            <a:endParaRPr lang="ja-JP" altLang="en-US" sz="4000" dirty="0">
              <a:solidFill>
                <a:schemeClr val="dk1"/>
              </a:solidFill>
              <a:latin typeface="HG丸ｺﾞｼｯｸM-PRO"/>
              <a:ea typeface="HG丸ｺﾞｼｯｸM-PRO"/>
              <a:cs typeface="Arial"/>
              <a:sym typeface="Arial"/>
            </a:endParaRPr>
          </a:p>
        </p:txBody>
      </p:sp>
      <p:pic>
        <p:nvPicPr>
          <p:cNvPr id="1154" name="Google Shape;173;p22"/>
          <p:cNvPicPr preferRelativeResize="0">
            <a:picLocks noGrp="1"/>
          </p:cNvPicPr>
          <p:nvPr>
            <p:ph type="body" idx="1"/>
          </p:nvPr>
        </p:nvPicPr>
        <p:blipFill>
          <a:blip r:embed="rId1"/>
          <a:stretch>
            <a:fillRect/>
          </a:stretch>
        </p:blipFill>
        <p:spPr>
          <a:xfrm>
            <a:off x="759699" y="2571750"/>
            <a:ext cx="2857500" cy="2486025"/>
          </a:xfrm>
          <a:prstGeom prst="rect">
            <a:avLst/>
          </a:prstGeom>
          <a:noFill/>
          <a:ln>
            <a:noFill/>
          </a:ln>
        </p:spPr>
      </p:pic>
      <p:pic>
        <p:nvPicPr>
          <p:cNvPr id="1155" name="Google Shape;174;p22"/>
          <p:cNvPicPr preferRelativeResize="0">
            <a:picLocks noGrp="1"/>
          </p:cNvPicPr>
          <p:nvPr>
            <p:ph type="body" idx="2"/>
          </p:nvPr>
        </p:nvPicPr>
        <p:blipFill>
          <a:blip r:embed="rId2"/>
          <a:stretch>
            <a:fillRect/>
          </a:stretch>
        </p:blipFill>
        <p:spPr>
          <a:xfrm>
            <a:off x="6474592" y="1228198"/>
            <a:ext cx="2040758" cy="1749426"/>
          </a:xfrm>
          <a:prstGeom prst="rect">
            <a:avLst/>
          </a:prstGeom>
          <a:noFill/>
          <a:ln>
            <a:noFill/>
          </a:ln>
        </p:spPr>
      </p:pic>
      <p:sp>
        <p:nvSpPr>
          <p:cNvPr id="1156" name="スライド番号プレースホルダー 1"/>
          <p:cNvSpPr>
            <a:spLocks noGrp="1"/>
          </p:cNvSpPr>
          <p:nvPr>
            <p:ph type="sldNum" sz="quarter" idx="12"/>
          </p:nvPr>
        </p:nvSpPr>
        <p:spPr/>
        <p:txBody>
          <a:bodyPr/>
          <a:lstStyle/>
          <a:p>
            <a:fld id="{F82587C1-3DD3-4E7B-A92A-09FF910A0343}" type="slidenum">
              <a:rPr kumimoji="1" lang="ja-JP" altLang="en-US" smtClean="0"/>
              <a:t>6</a:t>
            </a:fld>
            <a:endParaRPr kumimoji="1"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61" name="図形 232"/>
          <p:cNvSpPr/>
          <p:nvPr/>
        </p:nvSpPr>
        <p:spPr>
          <a:xfrm>
            <a:off x="373111" y="321424"/>
            <a:ext cx="8364735" cy="1885137"/>
          </a:xfrm>
          <a:prstGeom prst="roundRect">
            <a:avLst/>
          </a:prstGeom>
          <a:solidFill>
            <a:srgbClr val="E9FFFF"/>
          </a:solidFill>
          <a:ln w="28575" cap="flat" cmpd="sng" algn="ctr">
            <a:solidFill>
              <a:schemeClr val="tx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a:defRPr lang="ja-JP" altLang="en-US"/>
            </a:pPr>
            <a:r>
              <a:rPr lang="ja-JP" altLang="en-US" sz="3600">
                <a:solidFill>
                  <a:schemeClr val="tx1"/>
                </a:solidFill>
                <a:latin typeface="HG丸ｺﾞｼｯｸM-PRO"/>
                <a:ea typeface="HG丸ｺﾞｼｯｸM-PRO"/>
              </a:rPr>
              <a:t>ハッキング</a:t>
            </a:r>
          </a:p>
          <a:p>
            <a:pPr algn="l">
              <a:defRPr lang="ja-JP" altLang="en-US"/>
            </a:pPr>
            <a:r>
              <a:rPr lang="ja-JP" altLang="en-US" sz="2800">
                <a:solidFill>
                  <a:schemeClr val="tx1"/>
                </a:solidFill>
                <a:latin typeface="HG丸ｺﾞｼｯｸM-PRO"/>
                <a:ea typeface="HG丸ｺﾞｼｯｸM-PRO"/>
              </a:rPr>
              <a:t>→コンピュータに関する高度な</a:t>
            </a:r>
            <a:r>
              <a:rPr lang="ja-JP" altLang="en-US" sz="2800">
                <a:solidFill>
                  <a:schemeClr val="tx1"/>
                </a:solidFill>
                <a:latin typeface="HG丸ｺﾞｼｯｸM-PRO"/>
                <a:ea typeface="HG丸ｺﾞｼｯｸM-PRO"/>
              </a:rPr>
              <a:t>知識と</a:t>
            </a:r>
            <a:r>
              <a:rPr lang="ja-JP" altLang="en-US" sz="2800">
                <a:solidFill>
                  <a:schemeClr val="tx1"/>
                </a:solidFill>
                <a:latin typeface="HG丸ｺﾞｼｯｸM-PRO"/>
                <a:ea typeface="HG丸ｺﾞｼｯｸM-PRO"/>
              </a:rPr>
              <a:t>高い技術力　</a:t>
            </a:r>
            <a:endParaRPr lang="ja-JP" altLang="en-US" sz="2800">
              <a:solidFill>
                <a:schemeClr val="tx1"/>
              </a:solidFill>
              <a:latin typeface="HG丸ｺﾞｼｯｸM-PRO"/>
              <a:ea typeface="HG丸ｺﾞｼｯｸM-PRO"/>
            </a:endParaRPr>
          </a:p>
          <a:p>
            <a:pPr algn="l">
              <a:defRPr lang="ja-JP" altLang="en-US"/>
            </a:pPr>
            <a:r>
              <a:rPr lang="ja-JP" altLang="en-US" sz="2800">
                <a:solidFill>
                  <a:schemeClr val="tx1"/>
                </a:solidFill>
                <a:latin typeface="HG丸ｺﾞｼｯｸM-PRO"/>
                <a:ea typeface="HG丸ｺﾞｼｯｸM-PRO"/>
              </a:rPr>
              <a:t>　</a:t>
            </a:r>
            <a:r>
              <a:rPr lang="ja-JP" altLang="en-US" sz="2800">
                <a:solidFill>
                  <a:schemeClr val="tx1"/>
                </a:solidFill>
                <a:latin typeface="HG丸ｺﾞｼｯｸM-PRO"/>
                <a:ea typeface="HG丸ｺﾞｼｯｸM-PRO"/>
              </a:rPr>
              <a:t>を持っている人が、システムやネットワークの</a:t>
            </a:r>
            <a:endParaRPr lang="ja-JP" altLang="en-US" sz="2800">
              <a:solidFill>
                <a:schemeClr val="tx1"/>
              </a:solidFill>
              <a:latin typeface="HG丸ｺﾞｼｯｸM-PRO"/>
              <a:ea typeface="HG丸ｺﾞｼｯｸM-PRO"/>
            </a:endParaRPr>
          </a:p>
          <a:p>
            <a:pPr algn="l">
              <a:defRPr lang="ja-JP" altLang="en-US"/>
            </a:pPr>
            <a:r>
              <a:rPr lang="ja-JP" altLang="en-US" sz="2800">
                <a:solidFill>
                  <a:schemeClr val="tx1"/>
                </a:solidFill>
                <a:latin typeface="HG丸ｺﾞｼｯｸM-PRO"/>
                <a:ea typeface="HG丸ｺﾞｼｯｸM-PRO"/>
              </a:rPr>
              <a:t>　</a:t>
            </a:r>
            <a:r>
              <a:rPr lang="ja-JP" altLang="en-US" sz="2800">
                <a:solidFill>
                  <a:schemeClr val="tx1"/>
                </a:solidFill>
                <a:latin typeface="HG丸ｺﾞｼｯｸM-PRO"/>
                <a:ea typeface="HG丸ｺﾞｼｯｸM-PRO"/>
              </a:rPr>
              <a:t>解析や改造を行うこと。</a:t>
            </a:r>
            <a:endParaRPr lang="ja-JP" altLang="en-US" sz="2800">
              <a:solidFill>
                <a:schemeClr val="tx1"/>
              </a:solidFill>
              <a:latin typeface="HG丸ｺﾞｼｯｸM-PRO"/>
              <a:ea typeface="HG丸ｺﾞｼｯｸM-PRO"/>
            </a:endParaRPr>
          </a:p>
        </p:txBody>
      </p:sp>
      <p:sp>
        <p:nvSpPr>
          <p:cNvPr id="1162" name="矢印: 下 235"/>
          <p:cNvSpPr/>
          <p:nvPr/>
        </p:nvSpPr>
        <p:spPr>
          <a:xfrm rot="3660000">
            <a:off x="2748666" y="2370565"/>
            <a:ext cx="989815" cy="1413628"/>
          </a:xfrm>
          <a:prstGeom prst="downArrow">
            <a:avLst/>
          </a:prstGeom>
          <a:solidFill>
            <a:schemeClr val="bg1"/>
          </a:solidFill>
          <a:ln w="3810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63" name="図 237"/>
          <p:cNvPicPr>
            <a:picLocks noChangeAspect="1"/>
          </p:cNvPicPr>
          <p:nvPr/>
        </p:nvPicPr>
        <p:blipFill>
          <a:blip r:embed="rId1"/>
          <a:stretch>
            <a:fillRect/>
          </a:stretch>
        </p:blipFill>
        <p:spPr>
          <a:xfrm>
            <a:off x="612000" y="2355416"/>
            <a:ext cx="2252663" cy="2252663"/>
          </a:xfrm>
          <a:prstGeom prst="rect">
            <a:avLst/>
          </a:prstGeom>
        </p:spPr>
      </p:pic>
      <p:sp>
        <p:nvSpPr>
          <p:cNvPr id="1164" name="Google Shape;182;p23"/>
          <p:cNvSpPr txBox="1">
            <a:spLocks noGrp="1"/>
          </p:cNvSpPr>
          <p:nvPr>
            <p:ph type="title"/>
          </p:nvPr>
        </p:nvSpPr>
        <p:spPr>
          <a:xfrm>
            <a:off x="139374" y="4459224"/>
            <a:ext cx="3965262" cy="636337"/>
          </a:xfrm>
          <a:prstGeom prst="rect">
            <a:avLst/>
          </a:prstGeom>
          <a:solidFill>
            <a:schemeClr val="bg1"/>
          </a:solidFill>
          <a:ln>
            <a:noFill/>
          </a:ln>
        </p:spPr>
        <p:txBody>
          <a:bodyPr spcFirstLastPara="1" wrap="square" lIns="91425" tIns="45700" rIns="91425" bIns="45700" anchor="t" anchorCtr="0">
            <a:noAutofit/>
          </a:bodyPr>
          <a:lstStyle/>
          <a:p>
            <a:pPr lvl="0">
              <a:lnSpc>
                <a:spcPct val="100000"/>
              </a:lnSpc>
              <a:spcBef>
                <a:spcPts val="0"/>
              </a:spcBef>
              <a:buClr>
                <a:schemeClr val="tx1"/>
              </a:buClr>
              <a:buSzPts val="4000"/>
            </a:pPr>
            <a:r>
              <a:rPr lang="ja-JP" altLang="en-US" sz="3200" dirty="0">
                <a:solidFill>
                  <a:schemeClr val="dk1"/>
                </a:solidFill>
                <a:latin typeface="HG丸ｺﾞｼｯｸM-PRO"/>
                <a:ea typeface="HG丸ｺﾞｼｯｸM-PRO"/>
                <a:cs typeface="Arial"/>
                <a:sym typeface="Arial"/>
              </a:rPr>
              <a:t>☆ホワイトハッカー</a:t>
            </a:r>
            <a:endParaRPr lang="ja-JP" altLang="en-US" sz="3200" dirty="0">
              <a:solidFill>
                <a:schemeClr val="dk1"/>
              </a:solidFill>
              <a:latin typeface="HG丸ｺﾞｼｯｸM-PRO"/>
              <a:ea typeface="HG丸ｺﾞｼｯｸM-PRO"/>
              <a:cs typeface="Arial"/>
              <a:sym typeface="Arial"/>
            </a:endParaRPr>
          </a:p>
        </p:txBody>
      </p:sp>
      <p:sp>
        <p:nvSpPr>
          <p:cNvPr id="1165" name="矢印: 下 236"/>
          <p:cNvSpPr/>
          <p:nvPr/>
        </p:nvSpPr>
        <p:spPr>
          <a:xfrm rot="18120000">
            <a:off x="5131816" y="2368208"/>
            <a:ext cx="989815" cy="1413628"/>
          </a:xfrm>
          <a:prstGeom prst="downArrow">
            <a:avLst/>
          </a:prstGeom>
          <a:solidFill>
            <a:schemeClr val="tx1"/>
          </a:solidFill>
          <a:ln w="12700" cap="flat" cmpd="sng" algn="ctr">
            <a:solidFill>
              <a:srgbClr val="000000"/>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66" name="図 238"/>
          <p:cNvPicPr>
            <a:picLocks noChangeAspect="1"/>
          </p:cNvPicPr>
          <p:nvPr/>
        </p:nvPicPr>
        <p:blipFill>
          <a:blip r:embed="rId2"/>
          <a:stretch>
            <a:fillRect/>
          </a:stretch>
        </p:blipFill>
        <p:spPr>
          <a:xfrm>
            <a:off x="6065062" y="2355416"/>
            <a:ext cx="2401519" cy="2401518"/>
          </a:xfrm>
          <a:prstGeom prst="rect">
            <a:avLst/>
          </a:prstGeom>
        </p:spPr>
      </p:pic>
      <p:sp>
        <p:nvSpPr>
          <p:cNvPr id="1167" name="Google Shape;182;p23"/>
          <p:cNvSpPr txBox="1"/>
          <p:nvPr/>
        </p:nvSpPr>
        <p:spPr>
          <a:xfrm>
            <a:off x="5168943" y="4459224"/>
            <a:ext cx="3975057" cy="636337"/>
          </a:xfrm>
          <a:prstGeom prst="rect">
            <a:avLst/>
          </a:prstGeom>
          <a:solidFill>
            <a:schemeClr val="bg1"/>
          </a:solidFill>
          <a:ln>
            <a:noFill/>
          </a:ln>
        </p:spPr>
        <p:txBody>
          <a:bodyPr spcFirstLastPara="1" wrap="square" lIns="91425" tIns="45700" rIns="91425" bIns="45700" anchor="t"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lvl="0">
              <a:lnSpc>
                <a:spcPct val="100000"/>
              </a:lnSpc>
              <a:spcBef>
                <a:spcPts val="0"/>
              </a:spcBef>
              <a:buClr>
                <a:schemeClr val="tx1"/>
              </a:buClr>
              <a:buSzPts val="4000"/>
            </a:pPr>
            <a:r>
              <a:rPr lang="ja-JP" altLang="en-US" sz="3200" dirty="0">
                <a:solidFill>
                  <a:schemeClr val="dk1"/>
                </a:solidFill>
                <a:latin typeface="HG丸ｺﾞｼｯｸM-PRO"/>
                <a:ea typeface="HG丸ｺﾞｼｯｸM-PRO"/>
                <a:cs typeface="Arial"/>
                <a:sym typeface="Arial"/>
              </a:rPr>
              <a:t>★ブラックハッカー</a:t>
            </a:r>
            <a:endParaRPr lang="ja-JP" altLang="en-US" sz="3200" dirty="0">
              <a:solidFill>
                <a:schemeClr val="dk1"/>
              </a:solidFill>
              <a:latin typeface="HG丸ｺﾞｼｯｸM-PRO"/>
              <a:ea typeface="HG丸ｺﾞｼｯｸM-PRO"/>
              <a:cs typeface="Arial"/>
              <a:sym typeface="Arial"/>
            </a:endParaRPr>
          </a:p>
        </p:txBody>
      </p:sp>
    </p:spTree>
    <p:extLst>
      <p:ext uri="{BB962C8B-B14F-4D97-AF65-F5344CB8AC3E}">
        <p14:creationId xmlns:p14="http://schemas.microsoft.com/office/powerpoint/2010/main" val="345463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7" dur="1" fill="hold">
                                          <p:stCondLst>
                                            <p:cond delay="0"/>
                                          </p:stCondLst>
                                        </p:cTn>
                                        <p:tgtEl>
                                          <p:spTgt spid="1162"/>
                                        </p:tgtEl>
                                        <p:attrNameLst>
                                          <p:attrName>style.visibility</p:attrName>
                                        </p:attrNameLst>
                                      </p:cBhvr>
                                      <p:to>
                                        <p:strVal val="visible"/>
                                      </p:to>
                                    </p:set>
                                    <p:animEffect transition="in" filter="fade">
                                      <p:cBhvr>
                                        <p:cTn id="6" dur="500"/>
                                        <p:tgtEl>
                                          <p:spTgt spid="1162"/>
                                        </p:tgtEl>
                                      </p:cBhvr>
                                    </p:animEffect>
                                  </p:childTnLst>
                                </p:cTn>
                              </p:par>
                              <p:par>
                                <p:cTn id="8" presetID="10" presetClass="entr" presetSubtype="0" fill="hold" nodeType="withEffect">
                                  <p:stCondLst>
                                    <p:cond delay="0"/>
                                  </p:stCondLst>
                                  <p:childTnLst>
                                    <p:set>
                                      <p:cBhvr>
                                        <p:cTn id="10" dur="1" fill="hold">
                                          <p:stCondLst>
                                            <p:cond delay="0"/>
                                          </p:stCondLst>
                                        </p:cTn>
                                        <p:tgtEl>
                                          <p:spTgt spid="1163"/>
                                        </p:tgtEl>
                                        <p:attrNameLst>
                                          <p:attrName>style.visibility</p:attrName>
                                        </p:attrNameLst>
                                      </p:cBhvr>
                                      <p:to>
                                        <p:strVal val="visible"/>
                                      </p:to>
                                    </p:set>
                                    <p:animEffect transition="in" filter="fade">
                                      <p:cBhvr>
                                        <p:cTn id="9" dur="500"/>
                                        <p:tgtEl>
                                          <p:spTgt spid="1163"/>
                                        </p:tgtEl>
                                      </p:cBhvr>
                                    </p:animEffect>
                                  </p:childTnLst>
                                </p:cTn>
                              </p:par>
                              <p:par>
                                <p:cTn id="11" presetID="10" presetClass="entr" presetSubtype="0" fill="hold" grpId="0" nodeType="withEffect">
                                  <p:stCondLst>
                                    <p:cond delay="0"/>
                                  </p:stCondLst>
                                  <p:childTnLst>
                                    <p:set>
                                      <p:cBhvr>
                                        <p:cTn id="13" dur="1" fill="hold">
                                          <p:stCondLst>
                                            <p:cond delay="0"/>
                                          </p:stCondLst>
                                        </p:cTn>
                                        <p:tgtEl>
                                          <p:spTgt spid="1164"/>
                                        </p:tgtEl>
                                        <p:attrNameLst>
                                          <p:attrName>style.visibility</p:attrName>
                                        </p:attrNameLst>
                                      </p:cBhvr>
                                      <p:to>
                                        <p:strVal val="visible"/>
                                      </p:to>
                                    </p:set>
                                    <p:animEffect transition="in" filter="fade">
                                      <p:cBhvr>
                                        <p:cTn id="12" dur="500"/>
                                        <p:tgtEl>
                                          <p:spTgt spid="116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8" dur="1" fill="hold">
                                          <p:stCondLst>
                                            <p:cond delay="0"/>
                                          </p:stCondLst>
                                        </p:cTn>
                                        <p:tgtEl>
                                          <p:spTgt spid="1165"/>
                                        </p:tgtEl>
                                        <p:attrNameLst>
                                          <p:attrName>style.visibility</p:attrName>
                                        </p:attrNameLst>
                                      </p:cBhvr>
                                      <p:to>
                                        <p:strVal val="visible"/>
                                      </p:to>
                                    </p:set>
                                    <p:animEffect transition="in" filter="fade">
                                      <p:cBhvr>
                                        <p:cTn id="17" dur="500"/>
                                        <p:tgtEl>
                                          <p:spTgt spid="1165"/>
                                        </p:tgtEl>
                                      </p:cBhvr>
                                    </p:animEffect>
                                  </p:childTnLst>
                                </p:cTn>
                              </p:par>
                              <p:par>
                                <p:cTn id="19" presetID="10" presetClass="entr" presetSubtype="0" fill="hold" nodeType="withEffect">
                                  <p:stCondLst>
                                    <p:cond delay="0"/>
                                  </p:stCondLst>
                                  <p:childTnLst>
                                    <p:set>
                                      <p:cBhvr>
                                        <p:cTn id="21" dur="1" fill="hold">
                                          <p:stCondLst>
                                            <p:cond delay="0"/>
                                          </p:stCondLst>
                                        </p:cTn>
                                        <p:tgtEl>
                                          <p:spTgt spid="1166"/>
                                        </p:tgtEl>
                                        <p:attrNameLst>
                                          <p:attrName>style.visibility</p:attrName>
                                        </p:attrNameLst>
                                      </p:cBhvr>
                                      <p:to>
                                        <p:strVal val="visible"/>
                                      </p:to>
                                    </p:set>
                                    <p:animEffect transition="in" filter="fade">
                                      <p:cBhvr>
                                        <p:cTn id="20" dur="500"/>
                                        <p:tgtEl>
                                          <p:spTgt spid="1166"/>
                                        </p:tgtEl>
                                      </p:cBhvr>
                                    </p:animEffect>
                                  </p:childTnLst>
                                </p:cTn>
                              </p:par>
                              <p:par>
                                <p:cTn id="22" presetID="10" presetClass="entr" presetSubtype="0" fill="hold" grpId="0" nodeType="withEffect">
                                  <p:stCondLst>
                                    <p:cond delay="0"/>
                                  </p:stCondLst>
                                  <p:childTnLst>
                                    <p:set>
                                      <p:cBhvr>
                                        <p:cTn id="24" dur="1" fill="hold">
                                          <p:stCondLst>
                                            <p:cond delay="0"/>
                                          </p:stCondLst>
                                        </p:cTn>
                                        <p:tgtEl>
                                          <p:spTgt spid="1167"/>
                                        </p:tgtEl>
                                        <p:attrNameLst>
                                          <p:attrName>style.visibility</p:attrName>
                                        </p:attrNameLst>
                                      </p:cBhvr>
                                      <p:to>
                                        <p:strVal val="visible"/>
                                      </p:to>
                                    </p:set>
                                    <p:animEffect transition="in" filter="fade">
                                      <p:cBhvr>
                                        <p:cTn id="23" dur="500"/>
                                        <p:tgtEl>
                                          <p:spTgt spid="1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2" grpId="0" animBg="1" autoUpdateAnimBg="0"/>
      <p:bldP spid="1164" grpId="0" animBg="1" autoUpdateAnimBg="0"/>
      <p:bldP spid="1165" grpId="0" animBg="1" autoUpdateAnimBg="0"/>
      <p:bldP spid="1167"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73" name="タイトル 1"/>
          <p:cNvSpPr>
            <a:spLocks noGrp="1"/>
          </p:cNvSpPr>
          <p:nvPr>
            <p:ph type="title"/>
          </p:nvPr>
        </p:nvSpPr>
        <p:spPr>
          <a:xfrm>
            <a:off x="502469" y="0"/>
            <a:ext cx="8641532" cy="994172"/>
          </a:xfrm>
        </p:spPr>
        <p:txBody>
          <a:bodyPr>
            <a:normAutofit fontScale="90000"/>
          </a:bodyPr>
          <a:lstStyle/>
          <a:p>
            <a:pPr algn="ctr"/>
            <a:r>
              <a:rPr kumimoji="1" lang="ja-JP" altLang="en-US" sz="4800" b="1" dirty="0">
                <a:latin typeface="HG丸ｺﾞｼｯｸM-PRO"/>
                <a:ea typeface="HG丸ｺﾞｼｯｸM-PRO"/>
              </a:rPr>
              <a:t>犯罪者の技術力（不正アクセス）</a:t>
            </a:r>
            <a:endParaRPr kumimoji="1" lang="ja-JP" altLang="en-US" sz="4800" b="1" dirty="0">
              <a:latin typeface="HG丸ｺﾞｼｯｸM-PRO"/>
              <a:ea typeface="HG丸ｺﾞｼｯｸM-PRO"/>
            </a:endParaRPr>
          </a:p>
        </p:txBody>
      </p:sp>
      <p:pic>
        <p:nvPicPr>
          <p:cNvPr id="1174" name="Google Shape;174;p22"/>
          <p:cNvPicPr preferRelativeResize="0"/>
          <p:nvPr/>
        </p:nvPicPr>
        <p:blipFill>
          <a:blip r:embed="rId1"/>
          <a:stretch>
            <a:fillRect/>
          </a:stretch>
        </p:blipFill>
        <p:spPr>
          <a:xfrm>
            <a:off x="68531" y="2361827"/>
            <a:ext cx="2174300" cy="2227908"/>
          </a:xfrm>
          <a:prstGeom prst="rect">
            <a:avLst/>
          </a:prstGeom>
          <a:noFill/>
          <a:ln>
            <a:noFill/>
          </a:ln>
        </p:spPr>
      </p:pic>
      <p:sp>
        <p:nvSpPr>
          <p:cNvPr id="1175" name="思考の吹き出し: 雲形 6"/>
          <p:cNvSpPr/>
          <p:nvPr/>
        </p:nvSpPr>
        <p:spPr>
          <a:xfrm>
            <a:off x="2112430" y="973924"/>
            <a:ext cx="6699896" cy="2775807"/>
          </a:xfrm>
          <a:prstGeom prst="cloudCallout">
            <a:avLst>
              <a:gd name="adj1" fmla="val -51528"/>
              <a:gd name="adj2" fmla="val 4278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HG丸ｺﾞｼｯｸM-PRO"/>
                <a:ea typeface="HG丸ｺﾞｼｯｸM-PRO"/>
              </a:rPr>
              <a:t>実行コマンド</a:t>
            </a:r>
            <a:endParaRPr kumimoji="1" lang="en-US" altLang="ja-JP" sz="3200" dirty="0">
              <a:solidFill>
                <a:schemeClr val="tx1"/>
              </a:solidFill>
              <a:latin typeface="HG丸ｺﾞｼｯｸM-PRO"/>
              <a:ea typeface="HG丸ｺﾞｼｯｸM-PRO"/>
            </a:endParaRPr>
          </a:p>
          <a:p>
            <a:pPr algn="ctr"/>
            <a:r>
              <a:rPr lang="ja-JP" altLang="en-US" sz="3200" dirty="0">
                <a:solidFill>
                  <a:schemeClr val="tx1"/>
                </a:solidFill>
                <a:latin typeface="HG丸ｺﾞｼｯｸM-PRO"/>
                <a:ea typeface="HG丸ｺﾞｼｯｸM-PRO"/>
              </a:rPr>
              <a:t>スマホ・</a:t>
            </a:r>
            <a:r>
              <a:rPr lang="en-US" altLang="ja-JP" sz="3200" dirty="0">
                <a:solidFill>
                  <a:schemeClr val="tx1"/>
                </a:solidFill>
                <a:latin typeface="HG丸ｺﾞｼｯｸM-PRO"/>
                <a:ea typeface="HG丸ｺﾞｼｯｸM-PRO"/>
              </a:rPr>
              <a:t>PC</a:t>
            </a:r>
            <a:r>
              <a:rPr lang="ja-JP" altLang="en-US" sz="3200" dirty="0">
                <a:solidFill>
                  <a:schemeClr val="tx1"/>
                </a:solidFill>
                <a:latin typeface="HG丸ｺﾞｼｯｸM-PRO"/>
                <a:ea typeface="HG丸ｺﾞｼｯｸM-PRO"/>
              </a:rPr>
              <a:t>の知識</a:t>
            </a:r>
            <a:endParaRPr lang="en-US" altLang="ja-JP" sz="3200" dirty="0">
              <a:solidFill>
                <a:schemeClr val="tx1"/>
              </a:solidFill>
              <a:latin typeface="HG丸ｺﾞｼｯｸM-PRO"/>
              <a:ea typeface="HG丸ｺﾞｼｯｸM-PRO"/>
            </a:endParaRPr>
          </a:p>
          <a:p>
            <a:pPr algn="ctr"/>
            <a:r>
              <a:rPr lang="ja-JP" altLang="en-US" sz="3200" dirty="0">
                <a:solidFill>
                  <a:schemeClr val="tx1"/>
                </a:solidFill>
                <a:latin typeface="HG丸ｺﾞｼｯｸM-PRO"/>
                <a:ea typeface="HG丸ｺﾞｼｯｸM-PRO"/>
              </a:rPr>
              <a:t>インターネットの知識</a:t>
            </a:r>
            <a:endParaRPr lang="en-US" altLang="ja-JP" sz="3200" dirty="0">
              <a:solidFill>
                <a:schemeClr val="tx1"/>
              </a:solidFill>
              <a:latin typeface="HG丸ｺﾞｼｯｸM-PRO"/>
              <a:ea typeface="HG丸ｺﾞｼｯｸM-PRO"/>
            </a:endParaRPr>
          </a:p>
          <a:p>
            <a:pPr algn="ctr"/>
            <a:r>
              <a:rPr lang="en-US" altLang="ja-JP" sz="3200" dirty="0" err="1">
                <a:solidFill>
                  <a:schemeClr val="tx1"/>
                </a:solidFill>
                <a:latin typeface="HG丸ｺﾞｼｯｸM-PRO"/>
                <a:ea typeface="HG丸ｺﾞｼｯｸM-PRO"/>
              </a:rPr>
              <a:t>など･･･</a:t>
            </a:r>
            <a:endParaRPr kumimoji="1" lang="ja-JP" altLang="en-US" sz="3200" dirty="0">
              <a:solidFill>
                <a:schemeClr val="tx1"/>
              </a:solidFill>
              <a:latin typeface="HG丸ｺﾞｼｯｸM-PRO"/>
              <a:ea typeface="HG丸ｺﾞｼｯｸM-PRO"/>
            </a:endParaRPr>
          </a:p>
        </p:txBody>
      </p:sp>
      <p:sp>
        <p:nvSpPr>
          <p:cNvPr id="1176" name="テキスト ボックス 7"/>
          <p:cNvSpPr txBox="1"/>
          <p:nvPr/>
        </p:nvSpPr>
        <p:spPr>
          <a:xfrm>
            <a:off x="2822360" y="3805698"/>
            <a:ext cx="6321642" cy="1076325"/>
          </a:xfrm>
          <a:prstGeom prst="rect">
            <a:avLst/>
          </a:prstGeom>
          <a:noFill/>
        </p:spPr>
        <p:txBody>
          <a:bodyPr wrap="square" rtlCol="0">
            <a:spAutoFit/>
          </a:bodyPr>
          <a:lstStyle/>
          <a:p>
            <a:r>
              <a:rPr kumimoji="1" lang="ja-JP" altLang="en-US" sz="3200" dirty="0">
                <a:latin typeface="HG丸ｺﾞｼｯｸM-PRO"/>
                <a:ea typeface="HG丸ｺﾞｼｯｸM-PRO"/>
              </a:rPr>
              <a:t>不正アクセスをするには高度な</a:t>
            </a:r>
            <a:r>
              <a:rPr kumimoji="1" lang="ja-JP" altLang="en-US" sz="3200" b="1" dirty="0">
                <a:solidFill>
                  <a:srgbClr val="FF0000"/>
                </a:solidFill>
                <a:latin typeface="HG丸ｺﾞｼｯｸM-PRO"/>
                <a:ea typeface="HG丸ｺﾞｼｯｸM-PRO"/>
              </a:rPr>
              <a:t>知識</a:t>
            </a:r>
            <a:r>
              <a:rPr kumimoji="1" lang="ja-JP" altLang="en-US" sz="3200" dirty="0">
                <a:latin typeface="HG丸ｺﾞｼｯｸM-PRO"/>
                <a:ea typeface="HG丸ｺﾞｼｯｸM-PRO"/>
              </a:rPr>
              <a:t>と</a:t>
            </a:r>
            <a:r>
              <a:rPr kumimoji="1" lang="ja-JP" altLang="en-US" sz="3200" b="1" dirty="0">
                <a:solidFill>
                  <a:srgbClr val="FF0000"/>
                </a:solidFill>
                <a:latin typeface="HG丸ｺﾞｼｯｸM-PRO"/>
                <a:ea typeface="HG丸ｺﾞｼｯｸM-PRO"/>
              </a:rPr>
              <a:t>高い</a:t>
            </a:r>
            <a:r>
              <a:rPr lang="ja-JP" altLang="en-US" sz="3200" b="1" dirty="0">
                <a:solidFill>
                  <a:srgbClr val="FF0000"/>
                </a:solidFill>
                <a:latin typeface="HG丸ｺﾞｼｯｸM-PRO"/>
                <a:ea typeface="HG丸ｺﾞｼｯｸM-PRO"/>
              </a:rPr>
              <a:t>技術力</a:t>
            </a:r>
            <a:r>
              <a:rPr lang="ja-JP" altLang="en-US" sz="3200" dirty="0">
                <a:latin typeface="HG丸ｺﾞｼｯｸM-PRO"/>
                <a:ea typeface="HG丸ｺﾞｼｯｸM-PRO"/>
              </a:rPr>
              <a:t>が必要</a:t>
            </a:r>
            <a:endParaRPr kumimoji="1" lang="ja-JP" altLang="en-US" sz="3200" dirty="0">
              <a:latin typeface="HG丸ｺﾞｼｯｸM-PRO"/>
              <a:ea typeface="HG丸ｺﾞｼｯｸM-PRO"/>
            </a:endParaRPr>
          </a:p>
        </p:txBody>
      </p:sp>
    </p:spTree>
    <p:extLst>
      <p:ext uri="{BB962C8B-B14F-4D97-AF65-F5344CB8AC3E}">
        <p14:creationId xmlns:p14="http://schemas.microsoft.com/office/powerpoint/2010/main" val="3454639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82" name="スライド番号プレースホルダー 1"/>
          <p:cNvSpPr>
            <a:spLocks noGrp="1"/>
          </p:cNvSpPr>
          <p:nvPr>
            <p:ph type="sldNum" sz="quarter" idx="12"/>
          </p:nvPr>
        </p:nvSpPr>
        <p:spPr>
          <a:xfrm>
            <a:off x="6738597" y="4869656"/>
            <a:ext cx="2057400" cy="273844"/>
          </a:xfrm>
        </p:spPr>
        <p:txBody>
          <a:bodyPr/>
          <a:lstStyle/>
          <a:p>
            <a:fld id="{F82587C1-3DD3-4E7B-A92A-09FF910A0343}" type="slidenum">
              <a:rPr kumimoji="1" lang="ja-JP" altLang="en-US" smtClean="0"/>
              <a:t>9</a:t>
            </a:fld>
            <a:endParaRPr kumimoji="1" lang="ja-JP" altLang="en-US" dirty="0"/>
          </a:p>
        </p:txBody>
      </p:sp>
      <p:pic>
        <p:nvPicPr>
          <p:cNvPr id="1183" name="図 143"/>
          <p:cNvPicPr>
            <a:picLocks noChangeAspect="1"/>
          </p:cNvPicPr>
          <p:nvPr/>
        </p:nvPicPr>
        <p:blipFill>
          <a:blip r:embed="rId1"/>
          <a:stretch>
            <a:fillRect/>
          </a:stretch>
        </p:blipFill>
        <p:spPr>
          <a:xfrm>
            <a:off x="598576" y="0"/>
            <a:ext cx="7538634" cy="4748711"/>
          </a:xfrm>
          <a:prstGeom prst="rect">
            <a:avLst/>
          </a:prstGeom>
        </p:spPr>
      </p:pic>
      <p:sp>
        <p:nvSpPr>
          <p:cNvPr id="1184" name="Google Shape;184;p23"/>
          <p:cNvSpPr txBox="1"/>
          <p:nvPr/>
        </p:nvSpPr>
        <p:spPr>
          <a:xfrm>
            <a:off x="3822784" y="4748720"/>
            <a:ext cx="4733849" cy="2607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100" b="0" i="0" u="none" strike="noStrike" cap="none" dirty="0">
                <a:solidFill>
                  <a:schemeClr val="dk1"/>
                </a:solidFill>
                <a:latin typeface="ＭＳ Ｐゴシック"/>
                <a:ea typeface="ＭＳ Ｐゴシック"/>
                <a:cs typeface="Arial"/>
                <a:sym typeface="Arial"/>
              </a:rPr>
              <a:t>警察庁「</a:t>
            </a:r>
            <a:r>
              <a:rPr lang="ja-JP" sz="1100" b="0" i="0" u="none" strike="noStrike" cap="none" dirty="0">
                <a:solidFill>
                  <a:schemeClr val="dk1"/>
                </a:solidFill>
                <a:latin typeface="ＭＳ Ｐゴシック"/>
                <a:ea typeface="ＭＳ Ｐゴシック"/>
                <a:cs typeface="Trebuchet MS"/>
                <a:sym typeface="Trebuchet MS"/>
              </a:rPr>
              <a:t>平成30年におけるサイバー空間をめぐる脅威の情勢について</a:t>
            </a:r>
            <a:r>
              <a:rPr lang="ja-JP" sz="1100" b="0" i="0" u="none" strike="noStrike" cap="none" dirty="0">
                <a:solidFill>
                  <a:schemeClr val="dk1"/>
                </a:solidFill>
                <a:latin typeface="ＭＳ Ｐゴシック"/>
                <a:ea typeface="ＭＳ Ｐゴシック"/>
                <a:cs typeface="Arial"/>
                <a:sym typeface="Arial"/>
              </a:rPr>
              <a:t>」より</a:t>
            </a:r>
            <a:endParaRPr sz="1100" b="0" i="0" u="none" strike="noStrike" cap="none" dirty="0">
              <a:solidFill>
                <a:srgbClr val="000000"/>
              </a:solidFill>
              <a:latin typeface="ＭＳ Ｐゴシック"/>
              <a:ea typeface="ＭＳ Ｐゴシック"/>
              <a:cs typeface="Arial"/>
              <a:sym typeface="Arial"/>
            </a:endParaRPr>
          </a:p>
        </p:txBody>
      </p:sp>
      <p:sp>
        <p:nvSpPr>
          <p:cNvPr id="1185" name="テキスト 146"/>
          <p:cNvSpPr txBox="1"/>
          <p:nvPr/>
        </p:nvSpPr>
        <p:spPr>
          <a:xfrm>
            <a:off x="1598782" y="0"/>
            <a:ext cx="5538223" cy="460772"/>
          </a:xfrm>
          <a:prstGeom prst="rect">
            <a:avLst/>
          </a:prstGeom>
          <a:solidFill>
            <a:schemeClr val="bg1"/>
          </a:solidFill>
        </p:spPr>
        <p:txBody>
          <a:bodyPr wrap="square">
            <a:spAutoFit/>
          </a:bodyPr>
          <a:lstStyle/>
          <a:p>
            <a:pPr>
              <a:defRPr lang="ja-JP" altLang="en-US"/>
            </a:pPr>
            <a:r>
              <a:rPr lang="ja-JP" altLang="en-US" sz="2400">
                <a:latin typeface="HG丸ｺﾞｼｯｸM-PRO"/>
                <a:ea typeface="HG丸ｺﾞｼｯｸM-PRO"/>
              </a:rPr>
              <a:t>サイバー犯罪に関する相談件数の推移</a:t>
            </a:r>
          </a:p>
        </p:txBody>
      </p:sp>
    </p:spTree>
    <p:extLst>
      <p:ext uri="{BB962C8B-B14F-4D97-AF65-F5344CB8AC3E}">
        <p14:creationId xmlns:p14="http://schemas.microsoft.com/office/powerpoint/2010/main" val="44636483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otalTime>31</TotalTime>
  <Words>1619</Words>
  <Application>JUST Focus</Application>
  <Paragraphs>220</Paragraph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26</vt:i4>
      </vt:variant>
    </vt:vector>
  </HeadingPairs>
  <TitlesOfParts>
    <vt:vector size="34" baseType="lpstr">
      <vt:lpstr>HG丸ｺﾞｼｯｸM-PRO</vt:lpstr>
      <vt:lpstr>MS PGothic</vt:lpstr>
      <vt:lpstr>MS PGothic</vt:lpstr>
      <vt:lpstr>游ゴシック</vt:lpstr>
      <vt:lpstr>游ゴシック Light</vt:lpstr>
      <vt:lpstr>Arial</vt:lpstr>
      <vt:lpstr>Trebuchet MS</vt:lpstr>
      <vt:lpstr>Office テーマ</vt:lpstr>
      <vt:lpstr>PowerPoint プレゼンテーション</vt:lpstr>
      <vt:lpstr>スマートフォンはとても便利！</vt:lpstr>
      <vt:lpstr>スマホは安全？</vt:lpstr>
      <vt:lpstr>狙われるスマホ</vt:lpstr>
      <vt:lpstr>PowerPoint プレゼンテーション</vt:lpstr>
      <vt:lpstr>PowerPoint プレゼンテーション</vt:lpstr>
      <vt:lpstr>犯罪者の技術力(ハッキング)</vt:lpstr>
      <vt:lpstr>PowerPoint プレゼンテーション</vt:lpstr>
      <vt:lpstr xml:space="preserve">○詐欺・悪質商法の　 　被害が大多数 ○ハッキングやウイルス 　の被害は少ない </vt:lpstr>
      <vt:lpstr>事例</vt:lpstr>
      <vt:lpstr>事例</vt:lpstr>
      <vt:lpstr>事例</vt:lpstr>
      <vt:lpstr>事例</vt:lpstr>
      <vt:lpstr>事例</vt:lpstr>
      <vt:lpstr>事例</vt:lpstr>
      <vt:lpstr>被害</vt:lpstr>
      <vt:lpstr>対策</vt:lpstr>
      <vt:lpstr>犯罪者の技術力(詐欺・悪質商法)</vt:lpstr>
      <vt:lpstr>事例２</vt:lpstr>
      <vt:lpstr>事例２</vt:lpstr>
      <vt:lpstr>事例２</vt:lpstr>
      <vt:lpstr>被害</vt:lpstr>
      <vt:lpstr>対処（Androidの場合）</vt:lpstr>
      <vt:lpstr>対処（iOSの場合）</vt:lpstr>
      <vt:lpstr>対策</vt:lpstr>
      <vt:lpstr>PowerPoint プレゼンテーション</vt:lpstr>
    </vt:vector>
  </TitlesOfParts>
  <LinksUpToDate>false</LinksUpToDate>
  <SharedDoc>false</SharedDoc>
  <HyperlinksChanged>false</HyperlinksChanged>
  <AppVersion>4.1.2</AppVersion>
  <PresentationFormat>ユーザー設定</PresentationFormat>
  <Slides>29</Slides>
  <Notes>29</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３.スマホは安全？</dc:title>
  <dc:creator>藤原 晴</dc:creator>
  <cp:lastModifiedBy>374211</cp:lastModifiedBy>
  <dcterms:created xsi:type="dcterms:W3CDTF">2019-06-26T09:12:51Z</dcterms:created>
  <dcterms:modified xsi:type="dcterms:W3CDTF">2020-03-16T06:56:41Z</dcterms:modified>
  <cp:revision>50</cp:revision>
</cp:coreProperties>
</file>

<file path=docProps/custom.xml><?xml version="1.0" encoding="utf-8"?>
<Properties xmlns:vt="http://schemas.openxmlformats.org/officeDocument/2006/docPropsVTypes" xmlns="http://schemas.openxmlformats.org/officeDocument/2006/custom-properties"/>
</file>