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?><Relationships xmlns="http://schemas.openxmlformats.org/package/2006/relationships"><Relationship Id="rId2" Type="http://schemas.openxmlformats.org/package/2006/relationships/metadata/thumbnail" Target="docProps/thumbnail.jpeg" /><Relationship Id="rId3" Type="http://schemas.openxmlformats.org/package/2006/relationships/metadata/core-properties" Target="docProps/core.xml" /><Relationship Id="rId4" Type="http://schemas.openxmlformats.org/officeDocument/2006/relationships/extended-properties" Target="docProps/app.xml" /><Relationship Id="rId5" Type="http://schemas.openxmlformats.org/officeDocument/2006/relationships/custom-properties" Target="docProps/custom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1" autoCompressPictures="0">
  <p:sldMasterIdLst>
    <p:sldMasterId id="2147483648" r:id="rId2"/>
  </p:sldMasterIdLst>
  <p:notesMasterIdLst>
    <p:notesMasterId r:id="rId3"/>
  </p:notesMasterIdLst>
  <p:sldIdLst>
    <p:sldId id="271" r:id="rId4"/>
    <p:sldId id="257" r:id="rId5"/>
    <p:sldId id="258" r:id="rId6"/>
    <p:sldId id="260" r:id="rId7"/>
    <p:sldId id="259" r:id="rId8"/>
    <p:sldId id="262" r:id="rId9"/>
    <p:sldId id="273" r:id="rId10"/>
    <p:sldId id="270" r:id="rId11"/>
    <p:sldId id="269" r:id="rId12"/>
    <p:sldId id="274" r:id="rId13"/>
    <p:sldId id="263" r:id="rId14"/>
    <p:sldId id="265" r:id="rId15"/>
    <p:sldId id="264" r:id="rId16"/>
    <p:sldId id="272" r:id="rId17"/>
    <p:sldId id="276" r:id="rId1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restored">
    <p:restoredLeft sz="13242"/>
    <p:restoredTop sz="56829"/>
  </p:normalViewPr>
  <p:slideViewPr>
    <p:cSldViewPr snapToGrid="0">
      <p:cViewPr varScale="1">
        <p:scale>
          <a:sx n="62" d="100"/>
          <a:sy n="62" d="100"/>
        </p:scale>
        <p:origin x="-1692" y="-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-2688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?><Relationships xmlns="http://schemas.openxmlformats.org/package/2006/relationships"><Relationship Id="rId1" Type="http://schemas.openxmlformats.org/officeDocument/2006/relationships/theme" Target="theme/theme1.xml" /><Relationship Id="rId2" Type="http://schemas.openxmlformats.org/officeDocument/2006/relationships/slideMaster" Target="slideMasters/slideMaster1.xml" /><Relationship Id="rId3" Type="http://schemas.openxmlformats.org/officeDocument/2006/relationships/notesMaster" Target="notesMasters/notes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slide" Target="slides/slide13.xml" /><Relationship Id="rId17" Type="http://schemas.openxmlformats.org/officeDocument/2006/relationships/slide" Target="slides/slide14.xml" /><Relationship Id="rId18" Type="http://schemas.openxmlformats.org/officeDocument/2006/relationships/slide" Target="slides/slide15.xml" /><Relationship Id="rId19" Type="http://schemas.openxmlformats.org/officeDocument/2006/relationships/presProps" Target="presProps.xml" /><Relationship Id="rId20" Type="http://schemas.openxmlformats.org/officeDocument/2006/relationships/viewProps" Target="viewProps.xml" /><Relationship Id="rId21" Type="http://schemas.openxmlformats.org/officeDocument/2006/relationships/tableStyles" Target="tableStyles.xml" /></Relationships>
</file>

<file path=ppt/notesMasters/_rels/notesMaster1.xml.rels><?xml version="1.0" encoding="UTF-8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1117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D06EA9-14B5-4F31-95CC-6AD91D20700D}" type="datetimeFigureOut">
              <a:rPr kumimoji="1" lang="ja-JP" altLang="en-US" smtClean="0"/>
              <a:t>2015/2/5</a:t>
            </a:fld>
            <a:endParaRPr kumimoji="1" lang="ja-JP" altLang="en-US"/>
          </a:p>
        </p:txBody>
      </p:sp>
      <p:sp>
        <p:nvSpPr>
          <p:cNvPr id="1118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1119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1120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1121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07EA6-0398-4990-8029-A74DB74122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<?xml version="1.0" encoding="UTF-8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11.xml.rels><?xml version="1.0" encoding="UTF-8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12.xml.rels><?xml version="1.0" encoding="UTF-8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13.xml.rels><?xml version="1.0" encoding="UTF-8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_rels/notesSlide14.xml.rels><?xml version="1.0" encoding="UTF-8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/Relationships>
</file>

<file path=ppt/notesSlides/_rels/notesSlide15.xml.rels><?xml version="1.0" encoding="UTF-8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/Relationships>
</file>

<file path=ppt/notesSlides/_rels/notesSlide2.xml.rels><?xml version="1.0" encoding="UTF-8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<?xml version="1.0" encoding="UTF-8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<?xml version="1.0" encoding="UTF-8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<?xml version="1.0" encoding="UTF-8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<?xml version="1.0" encoding="UTF-8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<?xml version="1.0" encoding="UTF-8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8.xml.rels><?xml version="1.0" encoding="UTF-8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9.xml.rels><?xml version="1.0" encoding="UTF-8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/>
      <p:sp>
        <p:nvSpPr>
          <p:cNvPr id="1127" name="四角形 25"/>
          <p:cNvSpPr>
            <a:spLocks noGrp="1" noRot="1" noChangeAspect="1"/>
          </p:cNvSpPr>
          <p:nvPr>
            <p:ph type="sldImg" idx="2"/>
          </p:nvPr>
        </p:nvSpPr>
        <p:spPr>
          <a:prstGeom prst="rect">
            <a:avLst/>
          </a:prstGeom>
        </p:spPr>
        <p:txBody>
          <a:bodyPr/>
          <a:p>
            <a:endParaRPr kumimoji="1" lang="ja-JP" altLang="en-US"/>
          </a:p>
        </p:txBody>
      </p:sp>
      <p:sp>
        <p:nvSpPr>
          <p:cNvPr id="1128" name="四角形 26"/>
          <p:cNvSpPr>
            <a:spLocks noGrp="1"/>
          </p:cNvSpPr>
          <p:nvPr>
            <p:ph type="body" sz="quarter" idx="3"/>
          </p:nvPr>
        </p:nvSpPr>
        <p:spPr>
          <a:prstGeom prst="rect">
            <a:avLst/>
          </a:prstGeom>
        </p:spPr>
        <p:txBody>
          <a:bodyPr/>
          <a:p>
            <a:endParaRPr kumimoji="1" lang="ja-JP" altLang="en-US"/>
          </a:p>
          <a:p>
            <a:r>
              <a:rPr kumimoji="1" lang="ja-JP" altLang="en-US"/>
              <a:t>（今日、学習するめあてや内容を説明する）</a:t>
            </a:r>
            <a:endParaRPr kumimoji="1" lang="ja-JP" altLang="en-US"/>
          </a:p>
          <a:p>
            <a:endParaRPr kumimoji="1" lang="ja-JP" altLang="en-US"/>
          </a:p>
        </p:txBody>
      </p:sp>
      <p:sp>
        <p:nvSpPr>
          <p:cNvPr id="1129" name="四角形 27"/>
          <p:cNvSpPr>
            <a:spLocks noGrp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32B43D-CDA7-5944-9E63-004B885F55C2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/>
      <p:sp>
        <p:nvSpPr>
          <p:cNvPr id="1218" name="四角形 0"/>
          <p:cNvSpPr>
            <a:spLocks noGrp="1" noRot="1" noChangeAspect="1"/>
          </p:cNvSpPr>
          <p:nvPr>
            <p:ph type="sldImg" idx="2"/>
          </p:nvPr>
        </p:nvSpPr>
        <p:spPr>
          <a:prstGeom prst="rect">
            <a:avLst/>
          </a:prstGeom>
        </p:spPr>
        <p:txBody>
          <a:bodyPr/>
          <a:p>
            <a:endParaRPr kumimoji="1" lang="ja-JP" altLang="en-US"/>
          </a:p>
        </p:txBody>
      </p:sp>
      <p:sp>
        <p:nvSpPr>
          <p:cNvPr id="1219" name="四角形 0"/>
          <p:cNvSpPr>
            <a:spLocks noGrp="1"/>
          </p:cNvSpPr>
          <p:nvPr>
            <p:ph type="body" sz="quarter" idx="3"/>
          </p:nvPr>
        </p:nvSpPr>
        <p:spPr>
          <a:prstGeom prst="rect">
            <a:avLst/>
          </a:prstGeom>
        </p:spPr>
        <p:txBody>
          <a:bodyPr/>
          <a:p>
            <a:r>
              <a:rPr lang="ja-JP" altLang="en-US" sz="1200" dirty="0">
                <a:latin typeface="+mn-ea"/>
                <a:ea typeface="+mn-ea"/>
              </a:rPr>
              <a:t>このような被害が起きるのは、「個人間融資」が必要になっているのが</a:t>
            </a:r>
            <a:endParaRPr lang="ja-JP" altLang="en-US" sz="1200" dirty="0">
              <a:latin typeface="+mn-ea"/>
              <a:ea typeface="+mn-ea"/>
            </a:endParaRPr>
          </a:p>
          <a:p>
            <a:r>
              <a:rPr lang="ja-JP" altLang="en-US" sz="1200" dirty="0">
                <a:latin typeface="+mn-ea"/>
                <a:ea typeface="+mn-ea"/>
              </a:rPr>
              <a:t>・窮地に追い込まれて冷静さを失っている人</a:t>
            </a:r>
            <a:endParaRPr lang="ja-JP" altLang="en-US" sz="1200" dirty="0">
              <a:latin typeface="+mn-ea"/>
              <a:ea typeface="+mn-ea"/>
            </a:endParaRPr>
          </a:p>
          <a:p>
            <a:r>
              <a:rPr lang="ja-JP" altLang="en-US" sz="1200" dirty="0">
                <a:latin typeface="+mn-ea"/>
                <a:ea typeface="+mn-ea"/>
              </a:rPr>
              <a:t>・事件や事故に巻き込まれて判断力が低下している人</a:t>
            </a:r>
            <a:endParaRPr lang="ja-JP" altLang="en-US" sz="1200" dirty="0">
              <a:latin typeface="+mn-ea"/>
              <a:ea typeface="+mn-ea"/>
            </a:endParaRPr>
          </a:p>
          <a:p>
            <a:r>
              <a:rPr lang="ja-JP" altLang="en-US" sz="1200" dirty="0">
                <a:latin typeface="+mn-ea"/>
                <a:ea typeface="+mn-ea"/>
              </a:rPr>
              <a:t>・知識や思考が成熟していない子どもや学生</a:t>
            </a:r>
            <a:endParaRPr lang="en-US" altLang="ja-JP" sz="1200" dirty="0">
              <a:latin typeface="+mn-ea"/>
              <a:ea typeface="+mn-ea"/>
            </a:endParaRPr>
          </a:p>
          <a:p>
            <a:r>
              <a:rPr lang="ja-JP" altLang="en-US" sz="1200" dirty="0">
                <a:latin typeface="+mn-ea"/>
                <a:ea typeface="+mn-ea"/>
              </a:rPr>
              <a:t>　など、目の前の出来事に必死で、被害が予期できない状況にあるということが考えられます。</a:t>
            </a:r>
            <a:endParaRPr lang="ja-JP" altLang="en-US" sz="1200" dirty="0">
              <a:latin typeface="+mn-ea"/>
              <a:ea typeface="+mn-ea"/>
            </a:endParaRPr>
          </a:p>
          <a:p>
            <a:endParaRPr kumimoji="1" lang="ja-JP" altLang="en-US" sz="1200">
              <a:latin typeface="+mn-ea"/>
              <a:ea typeface="+mn-ea"/>
            </a:endParaRPr>
          </a:p>
        </p:txBody>
      </p:sp>
      <p:sp>
        <p:nvSpPr>
          <p:cNvPr id="1220" name="四角形 0"/>
          <p:cNvSpPr>
            <a:spLocks noGrp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07EA6-0398-4990-8029-A74DB7412258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/>
      <p:sp>
        <p:nvSpPr>
          <p:cNvPr id="1232" name="四角形 102"/>
          <p:cNvSpPr>
            <a:spLocks noGrp="1" noRot="1" noChangeAspect="1"/>
          </p:cNvSpPr>
          <p:nvPr>
            <p:ph type="sldImg" idx="2"/>
          </p:nvPr>
        </p:nvSpPr>
        <p:spPr>
          <a:prstGeom prst="rect">
            <a:avLst/>
          </a:prstGeom>
        </p:spPr>
        <p:txBody>
          <a:bodyPr/>
          <a:p>
            <a:endParaRPr kumimoji="1" lang="ja-JP" altLang="en-US"/>
          </a:p>
        </p:txBody>
      </p:sp>
      <p:sp>
        <p:nvSpPr>
          <p:cNvPr id="1233" name="四角形 103"/>
          <p:cNvSpPr>
            <a:spLocks noGrp="1"/>
          </p:cNvSpPr>
          <p:nvPr>
            <p:ph type="body" sz="quarter" idx="3"/>
          </p:nvPr>
        </p:nvSpPr>
        <p:spPr>
          <a:prstGeom prst="rect">
            <a:avLst/>
          </a:prstGeom>
        </p:spPr>
        <p:txBody>
          <a:bodyPr/>
          <a:p>
            <a:r>
              <a:rPr kumimoji="1" lang="ja-JP" altLang="en-US"/>
              <a:t>【読む】</a:t>
            </a:r>
            <a:endParaRPr kumimoji="1" lang="ja-JP" altLang="en-US"/>
          </a:p>
        </p:txBody>
      </p:sp>
      <p:sp>
        <p:nvSpPr>
          <p:cNvPr id="1234" name="四角形 104"/>
          <p:cNvSpPr>
            <a:spLocks noGrp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07EA6-0398-4990-8029-A74DB7412258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/>
      <p:sp>
        <p:nvSpPr>
          <p:cNvPr id="1244" name="四角形 105"/>
          <p:cNvSpPr>
            <a:spLocks noGrp="1" noRot="1" noChangeAspect="1"/>
          </p:cNvSpPr>
          <p:nvPr>
            <p:ph type="sldImg" idx="2"/>
          </p:nvPr>
        </p:nvSpPr>
        <p:spPr>
          <a:prstGeom prst="rect">
            <a:avLst/>
          </a:prstGeom>
        </p:spPr>
        <p:txBody>
          <a:bodyPr/>
          <a:p>
            <a:endParaRPr kumimoji="1" lang="ja-JP" altLang="en-US"/>
          </a:p>
        </p:txBody>
      </p:sp>
      <p:sp>
        <p:nvSpPr>
          <p:cNvPr id="1245" name="四角形 106"/>
          <p:cNvSpPr>
            <a:spLocks noGrp="1"/>
          </p:cNvSpPr>
          <p:nvPr>
            <p:ph type="body" sz="quarter" idx="3"/>
          </p:nvPr>
        </p:nvSpPr>
        <p:spPr>
          <a:prstGeom prst="rect">
            <a:avLst/>
          </a:prstGeom>
        </p:spPr>
        <p:txBody>
          <a:bodyPr/>
          <a:p>
            <a:r>
              <a:rPr lang="ja-JP" altLang="en-US" sz="1200" dirty="0">
                <a:latin typeface="+mn-ea"/>
                <a:ea typeface="+mn-ea"/>
              </a:rPr>
              <a:t>これまでの話でも分かるとおり、個人間融資で安心してお金を借りられるというケースは非常に少なく、犯罪に巻き込まれることもあります。有資格の</a:t>
            </a:r>
            <a:r>
              <a:rPr lang="ja-JP" altLang="en-US" sz="1200" dirty="0">
                <a:latin typeface="+mn-ea"/>
                <a:ea typeface="+mn-ea"/>
              </a:rPr>
              <a:t>正規の金融機関以外からの借入はしないようにしましょう。</a:t>
            </a:r>
            <a:endParaRPr kumimoji="1" lang="en-US" altLang="ja-JP" sz="1200" dirty="0">
              <a:latin typeface="+mn-ea"/>
              <a:ea typeface="+mn-ea"/>
            </a:endParaRPr>
          </a:p>
          <a:p>
            <a:endParaRPr lang="ja-JP" altLang="en-US" sz="1200" dirty="0">
              <a:latin typeface="+mn-ea"/>
              <a:ea typeface="+mn-ea"/>
            </a:endParaRPr>
          </a:p>
          <a:p>
            <a:r>
              <a:rPr lang="ja-JP" altLang="en-US" sz="1200" dirty="0">
                <a:latin typeface="+mn-ea"/>
                <a:ea typeface="+mn-ea"/>
              </a:rPr>
              <a:t>『個人間融</a:t>
            </a:r>
            <a:r>
              <a:rPr lang="ja-JP" altLang="en-US" sz="1200" dirty="0">
                <a:latin typeface="+mn-ea"/>
                <a:ea typeface="+mn-ea"/>
              </a:rPr>
              <a:t>資』は信用しない！利用しない！</a:t>
            </a:r>
            <a:endParaRPr lang="ja-JP" altLang="en-US" sz="1200" dirty="0">
              <a:latin typeface="+mn-ea"/>
              <a:ea typeface="+mn-ea"/>
            </a:endParaRPr>
          </a:p>
          <a:p>
            <a:endParaRPr kumimoji="1" lang="ja-JP" altLang="en-US"/>
          </a:p>
        </p:txBody>
      </p:sp>
      <p:sp>
        <p:nvSpPr>
          <p:cNvPr id="1246" name="四角形 107"/>
          <p:cNvSpPr>
            <a:spLocks noGrp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07EA6-0398-4990-8029-A74DB7412258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/>
      <p:sp>
        <p:nvSpPr>
          <p:cNvPr id="1251" name="四角形 114"/>
          <p:cNvSpPr>
            <a:spLocks noGrp="1" noRot="1" noChangeAspect="1"/>
          </p:cNvSpPr>
          <p:nvPr>
            <p:ph type="sldImg" idx="2"/>
          </p:nvPr>
        </p:nvSpPr>
        <p:spPr>
          <a:prstGeom prst="rect">
            <a:avLst/>
          </a:prstGeom>
        </p:spPr>
        <p:txBody>
          <a:bodyPr/>
          <a:p>
            <a:endParaRPr kumimoji="1" lang="ja-JP" altLang="en-US"/>
          </a:p>
        </p:txBody>
      </p:sp>
      <p:sp>
        <p:nvSpPr>
          <p:cNvPr id="1252" name="四角形 115"/>
          <p:cNvSpPr>
            <a:spLocks noGrp="1"/>
          </p:cNvSpPr>
          <p:nvPr>
            <p:ph type="body" sz="quarter" idx="3"/>
          </p:nvPr>
        </p:nvSpPr>
        <p:spPr>
          <a:prstGeom prst="rect">
            <a:avLst/>
          </a:prstGeom>
        </p:spPr>
        <p:txBody>
          <a:bodyPr/>
          <a:p>
            <a:r>
              <a:rPr kumimoji="1" lang="ja-JP" altLang="en-US"/>
              <a:t>【読む】</a:t>
            </a:r>
            <a:endParaRPr kumimoji="1" lang="ja-JP" altLang="en-US"/>
          </a:p>
        </p:txBody>
      </p:sp>
      <p:sp>
        <p:nvSpPr>
          <p:cNvPr id="1253" name="四角形 116"/>
          <p:cNvSpPr>
            <a:spLocks noGrp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07EA6-0398-4990-8029-A74DB7412258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/>
      <p:sp>
        <p:nvSpPr>
          <p:cNvPr id="1259" name="四角形 108"/>
          <p:cNvSpPr>
            <a:spLocks noGrp="1" noRot="1" noChangeAspect="1"/>
          </p:cNvSpPr>
          <p:nvPr>
            <p:ph type="sldImg" idx="2"/>
          </p:nvPr>
        </p:nvSpPr>
        <p:spPr>
          <a:prstGeom prst="rect">
            <a:avLst/>
          </a:prstGeom>
        </p:spPr>
        <p:txBody>
          <a:bodyPr/>
          <a:p>
            <a:endParaRPr kumimoji="1" lang="ja-JP" altLang="en-US"/>
          </a:p>
        </p:txBody>
      </p:sp>
      <p:sp>
        <p:nvSpPr>
          <p:cNvPr id="1260" name="四角形 109"/>
          <p:cNvSpPr>
            <a:spLocks noGrp="1"/>
          </p:cNvSpPr>
          <p:nvPr>
            <p:ph type="body" sz="quarter" idx="3"/>
          </p:nvPr>
        </p:nvSpPr>
        <p:spPr>
          <a:prstGeom prst="rect">
            <a:avLst/>
          </a:prstGeom>
        </p:spPr>
        <p:txBody>
          <a:bodyPr/>
          <a:p>
            <a:pPr algn="l">
              <a:defRPr lang="ja-JP" altLang="en-US"/>
            </a:pPr>
            <a:r>
              <a:rPr kumimoji="1" lang="ja-JP" altLang="en-US" sz="1200">
                <a:latin typeface="+mn-ea"/>
                <a:ea typeface="+mn-ea"/>
              </a:rPr>
              <a:t>金融庁からも</a:t>
            </a:r>
            <a:r>
              <a:rPr lang="ja-JP" altLang="en-US" sz="1200">
                <a:solidFill>
                  <a:schemeClr val="tx1"/>
                </a:solidFill>
                <a:latin typeface="+mn-ea"/>
                <a:ea typeface="+mn-ea"/>
              </a:rPr>
              <a:t>「SNS等を利用した『個人間融資』にご</a:t>
            </a:r>
            <a:r>
              <a:rPr lang="ja-JP" altLang="en-US" sz="1200">
                <a:solidFill>
                  <a:schemeClr val="tx1"/>
                </a:solidFill>
                <a:latin typeface="+mn-ea"/>
                <a:ea typeface="+mn-ea"/>
              </a:rPr>
              <a:t>注</a:t>
            </a:r>
            <a:r>
              <a:rPr lang="ja-JP" altLang="en-US" sz="1200">
                <a:solidFill>
                  <a:schemeClr val="tx1"/>
                </a:solidFill>
                <a:latin typeface="+mn-ea"/>
                <a:ea typeface="+mn-ea"/>
              </a:rPr>
              <a:t>意ください！」と注意喚起のポスターが出ています。</a:t>
            </a:r>
            <a:endParaRPr lang="ja-JP" altLang="en-US" sz="1200">
              <a:solidFill>
                <a:schemeClr val="tx1"/>
              </a:solidFill>
              <a:latin typeface="+mn-ea"/>
              <a:ea typeface="+mn-ea"/>
            </a:endParaRPr>
          </a:p>
          <a:p>
            <a:endParaRPr kumimoji="1" lang="ja-JP" altLang="en-US" sz="1200">
              <a:latin typeface="+mn-ea"/>
              <a:ea typeface="+mn-ea"/>
            </a:endParaRPr>
          </a:p>
        </p:txBody>
      </p:sp>
      <p:sp>
        <p:nvSpPr>
          <p:cNvPr id="1261" name="四角形 110"/>
          <p:cNvSpPr>
            <a:spLocks noGrp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07EA6-0398-4990-8029-A74DB7412258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/>
      <p:sp>
        <p:nvSpPr>
          <p:cNvPr id="1267" name="四角形 93"/>
          <p:cNvSpPr>
            <a:spLocks noGrp="1" noRot="1" noChangeAspect="1"/>
          </p:cNvSpPr>
          <p:nvPr>
            <p:ph type="sldImg" idx="2"/>
          </p:nvPr>
        </p:nvSpPr>
        <p:spPr>
          <a:prstGeom prst="rect">
            <a:avLst/>
          </a:prstGeom>
        </p:spPr>
        <p:txBody>
          <a:bodyPr/>
          <a:p>
            <a:endParaRPr kumimoji="1" lang="ja-JP" altLang="en-US"/>
          </a:p>
        </p:txBody>
      </p:sp>
      <p:sp>
        <p:nvSpPr>
          <p:cNvPr id="1268" name="四角形 94"/>
          <p:cNvSpPr>
            <a:spLocks noGrp="1"/>
          </p:cNvSpPr>
          <p:nvPr>
            <p:ph type="body" sz="quarter" idx="3"/>
          </p:nvPr>
        </p:nvSpPr>
        <p:spPr>
          <a:prstGeom prst="rect">
            <a:avLst/>
          </a:prstGeom>
        </p:spPr>
        <p:txBody>
          <a:bodyPr/>
          <a:p>
            <a:r>
              <a:rPr kumimoji="1" lang="ja-JP" altLang="en-US"/>
              <a:t>画面を読む</a:t>
            </a:r>
            <a:endParaRPr kumimoji="1" lang="ja-JP" altLang="en-US"/>
          </a:p>
        </p:txBody>
      </p:sp>
      <p:sp>
        <p:nvSpPr>
          <p:cNvPr id="1269" name="四角形 95"/>
          <p:cNvSpPr>
            <a:spLocks noGrp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32B43D-CDA7-5944-9E63-004B885F55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/>
      <p:sp>
        <p:nvSpPr>
          <p:cNvPr id="1135" name="四角形 410"/>
          <p:cNvSpPr>
            <a:spLocks noGrp="1" noRot="1" noChangeAspect="1"/>
          </p:cNvSpPr>
          <p:nvPr>
            <p:ph type="sldImg" idx="2"/>
          </p:nvPr>
        </p:nvSpPr>
        <p:spPr>
          <a:prstGeom prst="rect">
            <a:avLst/>
          </a:prstGeom>
        </p:spPr>
        <p:txBody>
          <a:bodyPr/>
          <a:p>
            <a:endParaRPr kumimoji="1" lang="ja-JP" altLang="en-US"/>
          </a:p>
        </p:txBody>
      </p:sp>
      <p:sp>
        <p:nvSpPr>
          <p:cNvPr id="1136" name="四角形 411"/>
          <p:cNvSpPr>
            <a:spLocks noGrp="1"/>
          </p:cNvSpPr>
          <p:nvPr>
            <p:ph type="body" sz="quarter" idx="3"/>
          </p:nvPr>
        </p:nvSpPr>
        <p:spPr>
          <a:prstGeom prst="rect">
            <a:avLst/>
          </a:prstGeom>
        </p:spPr>
        <p:txBody>
          <a:bodyPr/>
          <a:p>
            <a:r>
              <a:rPr kumimoji="1" lang="ja-JP" altLang="en-US"/>
              <a:t>本来ＳＮＳは、情報収集や知人、有名人などの近況を知ることができる便利なツールとして利用され、広がってきました。</a:t>
            </a:r>
            <a:endParaRPr kumimoji="1" lang="ja-JP" altLang="en-US"/>
          </a:p>
          <a:p>
            <a:r>
              <a:rPr kumimoji="1" lang="ja-JP" altLang="en-US"/>
              <a:t>しかし、【画面を読む】などに加え、最近新しい問題が注目を浴びています。</a:t>
            </a:r>
            <a:endParaRPr kumimoji="1" lang="ja-JP" altLang="en-US"/>
          </a:p>
        </p:txBody>
      </p:sp>
      <p:sp>
        <p:nvSpPr>
          <p:cNvPr id="1137" name="四角形 412"/>
          <p:cNvSpPr>
            <a:spLocks noGrp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07EA6-0398-4990-8029-A74DB7412258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/>
      <p:sp>
        <p:nvSpPr>
          <p:cNvPr id="1146" name="四角形 68"/>
          <p:cNvSpPr>
            <a:spLocks noGrp="1" noRot="1" noChangeAspect="1"/>
          </p:cNvSpPr>
          <p:nvPr>
            <p:ph type="sldImg" idx="2"/>
          </p:nvPr>
        </p:nvSpPr>
        <p:spPr>
          <a:prstGeom prst="rect">
            <a:avLst/>
          </a:prstGeom>
        </p:spPr>
        <p:txBody>
          <a:bodyPr/>
          <a:p>
            <a:endParaRPr kumimoji="1" lang="ja-JP" altLang="en-US"/>
          </a:p>
        </p:txBody>
      </p:sp>
      <p:sp>
        <p:nvSpPr>
          <p:cNvPr id="1147" name="四角形 69"/>
          <p:cNvSpPr>
            <a:spLocks noGrp="1"/>
          </p:cNvSpPr>
          <p:nvPr>
            <p:ph type="body" sz="quarter" idx="3"/>
          </p:nvPr>
        </p:nvSpPr>
        <p:spPr>
          <a:prstGeom prst="rect">
            <a:avLst/>
          </a:prstGeom>
        </p:spPr>
        <p:txBody>
          <a:bodyPr/>
          <a:p>
            <a:r>
              <a:rPr kumimoji="1" lang="ja-JP" altLang="en-US"/>
              <a:t>これまで、お金を借りるときには、金融機関で審査をされるなど、融資は慎重に行われていました。</a:t>
            </a:r>
            <a:endParaRPr kumimoji="1" lang="ja-JP" altLang="en-US"/>
          </a:p>
          <a:p>
            <a:endParaRPr kumimoji="1" lang="ja-JP" altLang="en-US"/>
          </a:p>
          <a:p>
            <a:r>
              <a:rPr kumimoji="1" lang="ja-JP" altLang="en-US"/>
              <a:t>しかし、最近では、ツイッターやLINEなどのＳＮＳを利用して、誰でも簡単に貸付者とつながり、お金を借りることが可能になってきました。</a:t>
            </a:r>
            <a:endParaRPr kumimoji="1" lang="ja-JP" altLang="en-US"/>
          </a:p>
          <a:p>
            <a:r>
              <a:rPr kumimoji="1" lang="ja-JP" altLang="en-US"/>
              <a:t>一見便利になったようにも感じますが、この「個人間融資」を巡った様々な問題が起きています。</a:t>
            </a:r>
            <a:endParaRPr kumimoji="1" lang="ja-JP" altLang="en-US"/>
          </a:p>
        </p:txBody>
      </p:sp>
      <p:sp>
        <p:nvSpPr>
          <p:cNvPr id="1148" name="四角形 70"/>
          <p:cNvSpPr>
            <a:spLocks noGrp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07EA6-0398-4990-8029-A74DB7412258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/>
      <p:sp>
        <p:nvSpPr>
          <p:cNvPr id="1166" name="四角形 96"/>
          <p:cNvSpPr>
            <a:spLocks noGrp="1" noRot="1" noChangeAspect="1"/>
          </p:cNvSpPr>
          <p:nvPr>
            <p:ph type="sldImg" idx="2"/>
          </p:nvPr>
        </p:nvSpPr>
        <p:spPr>
          <a:prstGeom prst="rect">
            <a:avLst/>
          </a:prstGeom>
        </p:spPr>
        <p:txBody>
          <a:bodyPr/>
          <a:p>
            <a:endParaRPr kumimoji="1" lang="ja-JP" altLang="en-US"/>
          </a:p>
        </p:txBody>
      </p:sp>
      <p:sp>
        <p:nvSpPr>
          <p:cNvPr id="1167" name="四角形 97"/>
          <p:cNvSpPr>
            <a:spLocks noGrp="1"/>
          </p:cNvSpPr>
          <p:nvPr>
            <p:ph type="body" sz="quarter" idx="3"/>
          </p:nvPr>
        </p:nvSpPr>
        <p:spPr>
          <a:prstGeom prst="rect">
            <a:avLst/>
          </a:prstGeom>
        </p:spPr>
        <p:txBody>
          <a:bodyPr/>
          <a:p>
            <a:r>
              <a:rPr kumimoji="1" lang="ja-JP" altLang="en-US"/>
              <a:t>ツイッターを利用した『個人間融資』の手順の一例です。</a:t>
            </a:r>
            <a:endParaRPr kumimoji="1" lang="ja-JP" altLang="en-US"/>
          </a:p>
          <a:p>
            <a:r>
              <a:rPr kumimoji="1" lang="ja-JP" altLang="en-US"/>
              <a:t>①借入者が、ツイッターのダイレクトメッセージで、貸付者に借り入れを申し入れます。</a:t>
            </a:r>
            <a:endParaRPr kumimoji="1" lang="ja-JP" altLang="en-US"/>
          </a:p>
          <a:p>
            <a:r>
              <a:rPr kumimoji="1" lang="ja-JP" altLang="en-US"/>
              <a:t>②貸付者は、借入者にLINEのIDもしくは電話番号を要求し、住所や勤め先も要求します。</a:t>
            </a:r>
            <a:endParaRPr kumimoji="1" lang="ja-JP" altLang="en-US"/>
          </a:p>
          <a:p>
            <a:r>
              <a:rPr kumimoji="1" lang="ja-JP" altLang="en-US"/>
              <a:t>③貸付者が審査し、口座情報を送信します。</a:t>
            </a:r>
            <a:endParaRPr kumimoji="1" lang="ja-JP" altLang="en-US"/>
          </a:p>
          <a:p>
            <a:r>
              <a:rPr kumimoji="1" lang="ja-JP" altLang="en-US"/>
              <a:t>④保証金などを前払いすることで、貸付者が融資する。</a:t>
            </a:r>
            <a:endParaRPr kumimoji="1" lang="ja-JP" altLang="en-US"/>
          </a:p>
        </p:txBody>
      </p:sp>
      <p:sp>
        <p:nvSpPr>
          <p:cNvPr id="1168" name="四角形 98"/>
          <p:cNvSpPr>
            <a:spLocks noGrp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07EA6-0398-4990-8029-A74DB7412258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/>
      <p:sp>
        <p:nvSpPr>
          <p:cNvPr id="1173" name="四角形 88"/>
          <p:cNvSpPr>
            <a:spLocks noGrp="1" noRot="1" noChangeAspect="1"/>
          </p:cNvSpPr>
          <p:nvPr>
            <p:ph type="sldImg" idx="2"/>
          </p:nvPr>
        </p:nvSpPr>
        <p:spPr>
          <a:prstGeom prst="rect">
            <a:avLst/>
          </a:prstGeom>
        </p:spPr>
        <p:txBody>
          <a:bodyPr/>
          <a:p>
            <a:endParaRPr kumimoji="1" lang="ja-JP" altLang="en-US"/>
          </a:p>
        </p:txBody>
      </p:sp>
      <p:sp>
        <p:nvSpPr>
          <p:cNvPr id="1174" name="四角形 89"/>
          <p:cNvSpPr>
            <a:spLocks noGrp="1"/>
          </p:cNvSpPr>
          <p:nvPr>
            <p:ph type="body" sz="quarter" idx="3"/>
          </p:nvPr>
        </p:nvSpPr>
        <p:spPr>
          <a:prstGeom prst="rect">
            <a:avLst/>
          </a:prstGeom>
        </p:spPr>
        <p:txBody>
          <a:bodyPr/>
          <a:p>
            <a:r>
              <a:rPr kumimoji="1" lang="ja-JP" altLang="en-US"/>
              <a:t>では、個人間融資は問題なく貸し借りができているのでしょうか？</a:t>
            </a:r>
            <a:endParaRPr kumimoji="1" lang="ja-JP" altLang="en-US"/>
          </a:p>
        </p:txBody>
      </p:sp>
      <p:sp>
        <p:nvSpPr>
          <p:cNvPr id="1175" name="四角形 90"/>
          <p:cNvSpPr>
            <a:spLocks noGrp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07EA6-0398-4990-8029-A74DB7412258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/>
      <p:sp>
        <p:nvSpPr>
          <p:cNvPr id="1181" name="四角形 82"/>
          <p:cNvSpPr>
            <a:spLocks noGrp="1" noRot="1" noChangeAspect="1"/>
          </p:cNvSpPr>
          <p:nvPr>
            <p:ph type="sldImg" idx="2"/>
          </p:nvPr>
        </p:nvSpPr>
        <p:spPr>
          <a:prstGeom prst="rect">
            <a:avLst/>
          </a:prstGeom>
        </p:spPr>
        <p:txBody>
          <a:bodyPr/>
          <a:p>
            <a:endParaRPr kumimoji="1" lang="ja-JP" altLang="en-US"/>
          </a:p>
        </p:txBody>
      </p:sp>
      <p:sp>
        <p:nvSpPr>
          <p:cNvPr id="1182" name="四角形 83"/>
          <p:cNvSpPr>
            <a:spLocks noGrp="1"/>
          </p:cNvSpPr>
          <p:nvPr>
            <p:ph type="body" sz="quarter" idx="3"/>
          </p:nvPr>
        </p:nvSpPr>
        <p:spPr>
          <a:prstGeom prst="rect">
            <a:avLst/>
          </a:prstGeom>
        </p:spPr>
        <p:txBody>
          <a:bodyPr/>
          <a:p>
            <a:r>
              <a:rPr kumimoji="1" lang="ja-JP" altLang="en-US"/>
              <a:t>【読む】</a:t>
            </a:r>
            <a:endParaRPr kumimoji="1" lang="ja-JP" altLang="en-US"/>
          </a:p>
          <a:p>
            <a:pPr marL="0" indent="0">
              <a:buNone/>
            </a:pPr>
            <a:r>
              <a:rPr lang="ja-JP" altLang="en-US" dirty="0"/>
              <a:t>個人間融資の具体的なやりとりの様子が、ダイレクトメッセージ</a:t>
            </a:r>
            <a:r>
              <a:rPr lang="ja-JP" altLang="en-US" dirty="0"/>
              <a:t>などで見えにくいためか、推定される取引数に</a:t>
            </a:r>
            <a:r>
              <a:rPr lang="ja-JP" altLang="en-US" dirty="0"/>
              <a:t>対して逮捕や摘発が極端に少なく、実際に悪質な被害にあっている人は、相当数いると考えられます。</a:t>
            </a:r>
            <a:endParaRPr lang="en-US" altLang="ja-JP" dirty="0"/>
          </a:p>
          <a:p>
            <a:endParaRPr kumimoji="1" lang="ja-JP" altLang="en-US"/>
          </a:p>
          <a:p>
            <a:r>
              <a:rPr kumimoji="1" lang="ja-JP" altLang="en-US"/>
              <a:t>法の整備が追いついてない現状もあり、今この瞬間もSNS上で、借入者・貸付者のメッセージが大量に出されています</a:t>
            </a:r>
            <a:r>
              <a:rPr kumimoji="1" lang="ja-JP" altLang="en-US"/>
              <a:t>。</a:t>
            </a:r>
            <a:endParaRPr kumimoji="1" lang="ja-JP" altLang="en-US"/>
          </a:p>
          <a:p>
            <a:endParaRPr kumimoji="1" lang="ja-JP" altLang="en-US"/>
          </a:p>
          <a:p>
            <a:r>
              <a:rPr kumimoji="1" lang="ja-JP" altLang="en-US"/>
              <a:t>無資格による融資で貸金業法、法外な金利による出資法違反や、売春防止法違反、刑法の詐欺罪など、様々な犯罪とも関係があります。</a:t>
            </a:r>
            <a:endParaRPr kumimoji="1" lang="ja-JP" altLang="en-US"/>
          </a:p>
          <a:p>
            <a:endParaRPr kumimoji="1" lang="ja-JP" altLang="en-US"/>
          </a:p>
          <a:p>
            <a:endParaRPr kumimoji="1" lang="ja-JP" altLang="en-US"/>
          </a:p>
        </p:txBody>
      </p:sp>
      <p:sp>
        <p:nvSpPr>
          <p:cNvPr id="1183" name="四角形 84"/>
          <p:cNvSpPr>
            <a:spLocks noGrp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07EA6-0398-4990-8029-A74DB7412258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/>
      <p:sp>
        <p:nvSpPr>
          <p:cNvPr id="1190" name="四角形 123"/>
          <p:cNvSpPr>
            <a:spLocks noGrp="1" noRot="1" noChangeAspect="1"/>
          </p:cNvSpPr>
          <p:nvPr>
            <p:ph type="sldImg" idx="2"/>
          </p:nvPr>
        </p:nvSpPr>
        <p:spPr>
          <a:prstGeom prst="rect">
            <a:avLst/>
          </a:prstGeom>
        </p:spPr>
        <p:txBody>
          <a:bodyPr/>
          <a:p>
            <a:endParaRPr kumimoji="1" lang="ja-JP" altLang="en-US"/>
          </a:p>
        </p:txBody>
      </p:sp>
      <p:sp>
        <p:nvSpPr>
          <p:cNvPr id="1191" name="四角形 124"/>
          <p:cNvSpPr>
            <a:spLocks noGrp="1"/>
          </p:cNvSpPr>
          <p:nvPr>
            <p:ph type="body" sz="quarter" idx="3"/>
          </p:nvPr>
        </p:nvSpPr>
        <p:spPr>
          <a:prstGeom prst="rect">
            <a:avLst/>
          </a:prstGeom>
        </p:spPr>
        <p:txBody>
          <a:bodyPr/>
          <a:p>
            <a:r>
              <a:rPr kumimoji="1" lang="ja-JP" altLang="en-US"/>
              <a:t>【事例を読む】</a:t>
            </a:r>
            <a:endParaRPr kumimoji="1" lang="ja-JP" altLang="en-US"/>
          </a:p>
        </p:txBody>
      </p:sp>
      <p:sp>
        <p:nvSpPr>
          <p:cNvPr id="1192" name="四角形 125"/>
          <p:cNvSpPr>
            <a:spLocks noGrp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07EA6-0398-4990-8029-A74DB7412258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/>
      <p:sp>
        <p:nvSpPr>
          <p:cNvPr id="1200" name="四角形 93"/>
          <p:cNvSpPr>
            <a:spLocks noGrp="1" noRot="1" noChangeAspect="1"/>
          </p:cNvSpPr>
          <p:nvPr>
            <p:ph type="sldImg" idx="2"/>
          </p:nvPr>
        </p:nvSpPr>
        <p:spPr>
          <a:prstGeom prst="rect">
            <a:avLst/>
          </a:prstGeom>
        </p:spPr>
        <p:txBody>
          <a:bodyPr/>
          <a:p>
            <a:endParaRPr kumimoji="1" lang="ja-JP" altLang="en-US"/>
          </a:p>
        </p:txBody>
      </p:sp>
      <p:sp>
        <p:nvSpPr>
          <p:cNvPr id="1201" name="四角形 94"/>
          <p:cNvSpPr>
            <a:spLocks noGrp="1"/>
          </p:cNvSpPr>
          <p:nvPr>
            <p:ph type="body" sz="quarter" idx="3"/>
          </p:nvPr>
        </p:nvSpPr>
        <p:spPr>
          <a:prstGeom prst="rect">
            <a:avLst/>
          </a:prstGeom>
        </p:spPr>
        <p:txBody>
          <a:bodyPr/>
          <a:p>
            <a:pPr marL="0" indent="0">
              <a:buNone/>
            </a:pPr>
            <a:r>
              <a:rPr lang="ja-JP" altLang="en-US" sz="1200" dirty="0">
                <a:latin typeface="+mn-ea"/>
                <a:ea typeface="+mn-ea"/>
              </a:rPr>
              <a:t>さらに女性をターゲット</a:t>
            </a:r>
            <a:r>
              <a:rPr lang="ja-JP" altLang="en-US" sz="1200" dirty="0">
                <a:latin typeface="+mn-ea"/>
                <a:ea typeface="+mn-ea"/>
              </a:rPr>
              <a:t>とした「ひととき融資」という問題もあります。</a:t>
            </a:r>
            <a:endParaRPr lang="ja-JP" altLang="en-US" sz="1200" dirty="0">
              <a:latin typeface="+mn-ea"/>
              <a:ea typeface="+mn-ea"/>
            </a:endParaRPr>
          </a:p>
          <a:p>
            <a:pPr marL="0" indent="0">
              <a:buNone/>
            </a:pPr>
            <a:r>
              <a:rPr lang="ja-JP" altLang="en-US" sz="1200" dirty="0">
                <a:latin typeface="+mn-ea"/>
                <a:ea typeface="+mn-ea"/>
              </a:rPr>
              <a:t>「ひととき融資」とは、融資の条件とし</a:t>
            </a:r>
            <a:r>
              <a:rPr lang="ja-JP" altLang="en-US" sz="1200" dirty="0">
                <a:latin typeface="+mn-ea"/>
                <a:ea typeface="+mn-ea"/>
              </a:rPr>
              <a:t>て性的関係を求められ</a:t>
            </a:r>
            <a:r>
              <a:rPr lang="ja-JP" altLang="en-US" sz="1200" dirty="0">
                <a:latin typeface="+mn-ea"/>
                <a:ea typeface="+mn-ea"/>
              </a:rPr>
              <a:t>るこ</a:t>
            </a:r>
            <a:r>
              <a:rPr lang="ja-JP" altLang="en-US" sz="1200" dirty="0">
                <a:latin typeface="+mn-ea"/>
                <a:ea typeface="+mn-ea"/>
              </a:rPr>
              <a:t>とで、ネット上の</a:t>
            </a:r>
            <a:r>
              <a:rPr lang="ja-JP" altLang="en-US" sz="1200" dirty="0">
                <a:latin typeface="+mn-ea"/>
                <a:ea typeface="+mn-ea"/>
              </a:rPr>
              <a:t>個人間融資で使用される隠語です。</a:t>
            </a:r>
            <a:endParaRPr lang="ja-JP" altLang="en-US" sz="1200" dirty="0">
              <a:latin typeface="+mn-ea"/>
              <a:ea typeface="+mn-ea"/>
            </a:endParaRPr>
          </a:p>
          <a:p>
            <a:pPr marL="0" indent="0">
              <a:buNone/>
            </a:pPr>
            <a:endParaRPr kumimoji="1" lang="ja-JP" altLang="en-US" sz="1200" dirty="0">
              <a:latin typeface="+mn-ea"/>
              <a:ea typeface="+mn-ea"/>
            </a:endParaRPr>
          </a:p>
          <a:p>
            <a:pPr marL="0" indent="0">
              <a:buNone/>
            </a:pPr>
            <a:r>
              <a:rPr kumimoji="1" lang="ja-JP" altLang="en-US" sz="1200" dirty="0">
                <a:latin typeface="+mn-ea"/>
                <a:ea typeface="+mn-ea"/>
              </a:rPr>
              <a:t>利息を減らす、無担保、支払いを一回</a:t>
            </a:r>
            <a:r>
              <a:rPr kumimoji="1" lang="ja-JP" altLang="en-US" sz="1200" dirty="0">
                <a:latin typeface="+mn-ea"/>
                <a:ea typeface="+mn-ea"/>
              </a:rPr>
              <a:t>待ってあげるなど返済条件</a:t>
            </a:r>
            <a:r>
              <a:rPr kumimoji="1" lang="ja-JP" altLang="en-US" sz="1200" dirty="0">
                <a:latin typeface="+mn-ea"/>
                <a:ea typeface="+mn-ea"/>
              </a:rPr>
              <a:t>をゆるくする</a:t>
            </a:r>
            <a:r>
              <a:rPr kumimoji="1" lang="ja-JP" altLang="en-US" sz="1200" dirty="0">
                <a:latin typeface="+mn-ea"/>
                <a:ea typeface="+mn-ea"/>
              </a:rPr>
              <a:t>が、応じな</a:t>
            </a:r>
            <a:r>
              <a:rPr kumimoji="1" lang="ja-JP" altLang="en-US" sz="1200" dirty="0">
                <a:latin typeface="+mn-ea"/>
                <a:ea typeface="+mn-ea"/>
              </a:rPr>
              <a:t>ければ金利を高く</a:t>
            </a:r>
            <a:r>
              <a:rPr lang="ja-JP" altLang="en-US" sz="1200" dirty="0">
                <a:latin typeface="+mn-ea"/>
                <a:ea typeface="+mn-ea"/>
              </a:rPr>
              <a:t>するという</a:t>
            </a:r>
            <a:r>
              <a:rPr lang="ja-JP" altLang="en-US" sz="1200" dirty="0">
                <a:latin typeface="+mn-ea"/>
                <a:ea typeface="+mn-ea"/>
              </a:rPr>
              <a:t>条件</a:t>
            </a:r>
            <a:r>
              <a:rPr lang="ja-JP" altLang="en-US" sz="1200" dirty="0">
                <a:latin typeface="+mn-ea"/>
                <a:ea typeface="+mn-ea"/>
              </a:rPr>
              <a:t>を提示することもあります。</a:t>
            </a:r>
            <a:endParaRPr lang="ja-JP" altLang="en-US" sz="1200" dirty="0">
              <a:latin typeface="+mn-ea"/>
              <a:ea typeface="+mn-ea"/>
            </a:endParaRPr>
          </a:p>
          <a:p>
            <a:pPr marL="0" indent="0">
              <a:buNone/>
            </a:pPr>
            <a:endParaRPr lang="ja-JP" altLang="en-US" sz="1200" dirty="0">
              <a:latin typeface="+mn-ea"/>
              <a:ea typeface="+mn-ea"/>
            </a:endParaRPr>
          </a:p>
          <a:p>
            <a:pPr marL="0" indent="0">
              <a:buNone/>
            </a:pPr>
            <a:r>
              <a:rPr lang="ja-JP" altLang="en-US" sz="1200" dirty="0">
                <a:latin typeface="+mn-ea"/>
                <a:ea typeface="+mn-ea"/>
              </a:rPr>
              <a:t>「ひととき融資」も現時点では立件が難しい</a:t>
            </a:r>
            <a:r>
              <a:rPr lang="ja-JP" altLang="en-US" sz="1200" dirty="0">
                <a:latin typeface="+mn-ea"/>
                <a:ea typeface="+mn-ea"/>
              </a:rPr>
              <a:t>状況にありますが、令和元年の６月５日に</a:t>
            </a:r>
            <a:r>
              <a:rPr lang="ja-JP" altLang="en-US" sz="1200" dirty="0">
                <a:latin typeface="+mn-ea"/>
                <a:ea typeface="+mn-ea"/>
              </a:rPr>
              <a:t>大阪の公務員が出資法違反で逮捕されて</a:t>
            </a:r>
            <a:r>
              <a:rPr lang="ja-JP" altLang="en-US" sz="1200" dirty="0">
                <a:latin typeface="+mn-ea"/>
                <a:ea typeface="+mn-ea"/>
              </a:rPr>
              <a:t>います。</a:t>
            </a:r>
            <a:endParaRPr lang="ja-JP" altLang="en-US" sz="1200" dirty="0">
              <a:latin typeface="+mn-ea"/>
              <a:ea typeface="+mn-ea"/>
            </a:endParaRPr>
          </a:p>
        </p:txBody>
      </p:sp>
      <p:sp>
        <p:nvSpPr>
          <p:cNvPr id="1202" name="四角形 95"/>
          <p:cNvSpPr>
            <a:spLocks noGrp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07EA6-0398-4990-8029-A74DB7412258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/>
      <p:sp>
        <p:nvSpPr>
          <p:cNvPr id="1207" name="四角形 96"/>
          <p:cNvSpPr>
            <a:spLocks noGrp="1" noRot="1" noChangeAspect="1"/>
          </p:cNvSpPr>
          <p:nvPr>
            <p:ph type="sldImg" idx="2"/>
          </p:nvPr>
        </p:nvSpPr>
        <p:spPr>
          <a:prstGeom prst="rect">
            <a:avLst/>
          </a:prstGeom>
        </p:spPr>
        <p:txBody>
          <a:bodyPr/>
          <a:p>
            <a:endParaRPr kumimoji="1" lang="ja-JP" altLang="en-US"/>
          </a:p>
        </p:txBody>
      </p:sp>
      <p:sp>
        <p:nvSpPr>
          <p:cNvPr id="1208" name="四角形 97"/>
          <p:cNvSpPr>
            <a:spLocks noGrp="1"/>
          </p:cNvSpPr>
          <p:nvPr>
            <p:ph type="body" sz="quarter" idx="3"/>
          </p:nvPr>
        </p:nvSpPr>
        <p:spPr>
          <a:prstGeom prst="rect">
            <a:avLst/>
          </a:prstGeom>
        </p:spPr>
        <p:txBody>
          <a:bodyPr/>
          <a:p>
            <a:endParaRPr kumimoji="1" lang="ja-JP" altLang="en-US"/>
          </a:p>
        </p:txBody>
      </p:sp>
      <p:sp>
        <p:nvSpPr>
          <p:cNvPr id="1209" name="四角形 98"/>
          <p:cNvSpPr>
            <a:spLocks noGrp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07EA6-0398-4990-8029-A74DB7412258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Title 1"/>
          <p:cNvSpPr>
            <a:spLocks noGrp="1"/>
          </p:cNvSpPr>
          <p:nvPr>
            <p:ph type="ctrTitle"/>
          </p:nvPr>
        </p:nvSpPr>
        <p:spPr>
          <a:xfrm>
            <a:off x="1813334" y="601724"/>
            <a:ext cx="6477805" cy="1906073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35" name="Subtitle 2"/>
          <p:cNvSpPr>
            <a:spLocks noGrp="1"/>
          </p:cNvSpPr>
          <p:nvPr>
            <p:ph type="subTitle" idx="1"/>
          </p:nvPr>
        </p:nvSpPr>
        <p:spPr>
          <a:xfrm>
            <a:off x="1813335" y="2648403"/>
            <a:ext cx="6477804" cy="733216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103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6/13/2019</a:t>
            </a:fld>
            <a:endParaRPr lang="en-US" dirty="0"/>
          </a:p>
        </p:txBody>
      </p:sp>
      <p:sp>
        <p:nvSpPr>
          <p:cNvPr id="103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12375" y="246980"/>
            <a:ext cx="3730436" cy="2319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3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8248" y="599230"/>
            <a:ext cx="608264" cy="377684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039" name="Straight Connector 14"/>
          <p:cNvCxnSpPr/>
          <p:nvPr/>
        </p:nvCxnSpPr>
        <p:spPr>
          <a:xfrm>
            <a:off x="1813335" y="2646407"/>
            <a:ext cx="647780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10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10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6/13/2019</a:t>
            </a:fld>
            <a:endParaRPr lang="en-US" dirty="0"/>
          </a:p>
        </p:txBody>
      </p:sp>
      <p:sp>
        <p:nvSpPr>
          <p:cNvPr id="110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0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107" name="Straight Connector 25"/>
          <p:cNvCxnSpPr/>
          <p:nvPr/>
        </p:nvCxnSpPr>
        <p:spPr>
          <a:xfrm>
            <a:off x="1090422" y="1385316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9" name="Vertical Title 1"/>
          <p:cNvSpPr>
            <a:spLocks noGrp="1"/>
          </p:cNvSpPr>
          <p:nvPr>
            <p:ph type="title" orient="vert"/>
          </p:nvPr>
        </p:nvSpPr>
        <p:spPr>
          <a:xfrm>
            <a:off x="7079333" y="599230"/>
            <a:ext cx="1211807" cy="3494917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110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3504" y="599230"/>
            <a:ext cx="5871623" cy="34949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1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6/13/2019</a:t>
            </a:fld>
            <a:endParaRPr lang="en-US" dirty="0"/>
          </a:p>
        </p:txBody>
      </p:sp>
      <p:sp>
        <p:nvSpPr>
          <p:cNvPr id="11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114" name="Straight Connector 14"/>
          <p:cNvCxnSpPr/>
          <p:nvPr/>
        </p:nvCxnSpPr>
        <p:spPr>
          <a:xfrm>
            <a:off x="7079333" y="599230"/>
            <a:ext cx="0" cy="3494917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42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04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6/13/2019</a:t>
            </a:fld>
            <a:endParaRPr lang="en-US" dirty="0"/>
          </a:p>
        </p:txBody>
      </p:sp>
      <p:sp>
        <p:nvSpPr>
          <p:cNvPr id="104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046" name="Straight Connector 32"/>
          <p:cNvCxnSpPr/>
          <p:nvPr/>
        </p:nvCxnSpPr>
        <p:spPr>
          <a:xfrm>
            <a:off x="1090422" y="1385316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" name="Title 1"/>
          <p:cNvSpPr>
            <a:spLocks noGrp="1"/>
          </p:cNvSpPr>
          <p:nvPr>
            <p:ph type="title"/>
          </p:nvPr>
        </p:nvSpPr>
        <p:spPr>
          <a:xfrm>
            <a:off x="1090679" y="1317098"/>
            <a:ext cx="6482366" cy="1415963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49" name="Text Placeholder 2"/>
          <p:cNvSpPr>
            <a:spLocks noGrp="1"/>
          </p:cNvSpPr>
          <p:nvPr>
            <p:ph type="body" idx="1"/>
          </p:nvPr>
        </p:nvSpPr>
        <p:spPr>
          <a:xfrm>
            <a:off x="1090679" y="2854646"/>
            <a:ext cx="6472835" cy="759697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5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6/13/2019</a:t>
            </a:fld>
            <a:endParaRPr lang="en-US" dirty="0"/>
          </a:p>
        </p:txBody>
      </p:sp>
      <p:sp>
        <p:nvSpPr>
          <p:cNvPr id="105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5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053" name="Straight Connector 14"/>
          <p:cNvCxnSpPr/>
          <p:nvPr/>
        </p:nvCxnSpPr>
        <p:spPr>
          <a:xfrm>
            <a:off x="1090679" y="2853739"/>
            <a:ext cx="647283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Title 1"/>
          <p:cNvSpPr>
            <a:spLocks noGrp="1"/>
          </p:cNvSpPr>
          <p:nvPr>
            <p:ph type="title"/>
          </p:nvPr>
        </p:nvSpPr>
        <p:spPr>
          <a:xfrm>
            <a:off x="1086913" y="603667"/>
            <a:ext cx="7204226" cy="794479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56" name="Content Placeholder 2"/>
          <p:cNvSpPr>
            <a:spLocks noGrp="1"/>
          </p:cNvSpPr>
          <p:nvPr>
            <p:ph sz="half" idx="1"/>
          </p:nvPr>
        </p:nvSpPr>
        <p:spPr>
          <a:xfrm>
            <a:off x="1085498" y="1508159"/>
            <a:ext cx="3483864" cy="258644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057" name="Content Placeholder 3"/>
          <p:cNvSpPr>
            <a:spLocks noGrp="1"/>
          </p:cNvSpPr>
          <p:nvPr>
            <p:ph sz="half" idx="2"/>
          </p:nvPr>
        </p:nvSpPr>
        <p:spPr>
          <a:xfrm>
            <a:off x="4810328" y="1513007"/>
            <a:ext cx="3483864" cy="258114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05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6/13/2019</a:t>
            </a:fld>
            <a:endParaRPr lang="en-US" dirty="0"/>
          </a:p>
        </p:txBody>
      </p:sp>
      <p:sp>
        <p:nvSpPr>
          <p:cNvPr id="105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6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061" name="Straight Connector 34"/>
          <p:cNvCxnSpPr/>
          <p:nvPr/>
        </p:nvCxnSpPr>
        <p:spPr>
          <a:xfrm>
            <a:off x="1090422" y="1385316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" name="Title 1"/>
          <p:cNvSpPr>
            <a:spLocks noGrp="1"/>
          </p:cNvSpPr>
          <p:nvPr>
            <p:ph type="title"/>
          </p:nvPr>
        </p:nvSpPr>
        <p:spPr>
          <a:xfrm>
            <a:off x="1085393" y="603122"/>
            <a:ext cx="7205746" cy="792239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64" name="Text Placeholder 2"/>
          <p:cNvSpPr>
            <a:spLocks noGrp="1"/>
          </p:cNvSpPr>
          <p:nvPr>
            <p:ph type="body" idx="1"/>
          </p:nvPr>
        </p:nvSpPr>
        <p:spPr>
          <a:xfrm>
            <a:off x="1085393" y="1514662"/>
            <a:ext cx="3483864" cy="60145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65" name="Content Placeholder 3"/>
          <p:cNvSpPr>
            <a:spLocks noGrp="1"/>
          </p:cNvSpPr>
          <p:nvPr>
            <p:ph sz="half" idx="2"/>
          </p:nvPr>
        </p:nvSpPr>
        <p:spPr>
          <a:xfrm>
            <a:off x="1085393" y="2118202"/>
            <a:ext cx="3483864" cy="198334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06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9272" y="1517252"/>
            <a:ext cx="3483864" cy="601678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67" name="Content Placeholder 5"/>
          <p:cNvSpPr>
            <a:spLocks noGrp="1"/>
          </p:cNvSpPr>
          <p:nvPr>
            <p:ph sz="quarter" idx="4"/>
          </p:nvPr>
        </p:nvSpPr>
        <p:spPr>
          <a:xfrm>
            <a:off x="4809272" y="2116118"/>
            <a:ext cx="3483864" cy="197802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06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6/13/2019</a:t>
            </a:fld>
            <a:endParaRPr lang="en-US" dirty="0"/>
          </a:p>
        </p:txBody>
      </p:sp>
      <p:sp>
        <p:nvSpPr>
          <p:cNvPr id="106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7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071" name="Straight Connector 28"/>
          <p:cNvCxnSpPr/>
          <p:nvPr/>
        </p:nvCxnSpPr>
        <p:spPr>
          <a:xfrm>
            <a:off x="1090422" y="1385316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7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6/13/2019</a:t>
            </a:fld>
            <a:endParaRPr lang="en-US" dirty="0"/>
          </a:p>
        </p:txBody>
      </p:sp>
      <p:sp>
        <p:nvSpPr>
          <p:cNvPr id="107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7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077" name="Straight Connector 24"/>
          <p:cNvCxnSpPr/>
          <p:nvPr/>
        </p:nvCxnSpPr>
        <p:spPr>
          <a:xfrm>
            <a:off x="1090422" y="1385316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6/13/2019</a:t>
            </a:fld>
            <a:endParaRPr lang="en-US" dirty="0"/>
          </a:p>
        </p:txBody>
      </p:sp>
      <p:sp>
        <p:nvSpPr>
          <p:cNvPr id="108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8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" name="Title 1"/>
          <p:cNvSpPr>
            <a:spLocks noGrp="1"/>
          </p:cNvSpPr>
          <p:nvPr>
            <p:ph type="title"/>
          </p:nvPr>
        </p:nvSpPr>
        <p:spPr>
          <a:xfrm>
            <a:off x="1083503" y="599230"/>
            <a:ext cx="2454824" cy="1685338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84" name="Content Placeholder 2"/>
          <p:cNvSpPr>
            <a:spLocks noGrp="1"/>
          </p:cNvSpPr>
          <p:nvPr>
            <p:ph idx="1"/>
          </p:nvPr>
        </p:nvSpPr>
        <p:spPr>
          <a:xfrm>
            <a:off x="3782786" y="599231"/>
            <a:ext cx="4509353" cy="3494120"/>
          </a:xfrm>
        </p:spPr>
        <p:txBody>
          <a:bodyPr anchor="ctr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085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3503" y="2404118"/>
            <a:ext cx="2456260" cy="1686136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8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6/13/2019</a:t>
            </a:fld>
            <a:endParaRPr lang="en-US" dirty="0"/>
          </a:p>
        </p:txBody>
      </p:sp>
      <p:sp>
        <p:nvSpPr>
          <p:cNvPr id="108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8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089" name="Straight Connector 16"/>
          <p:cNvCxnSpPr/>
          <p:nvPr/>
        </p:nvCxnSpPr>
        <p:spPr>
          <a:xfrm>
            <a:off x="1086210" y="2404118"/>
            <a:ext cx="245211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1" name="Group 7"/>
          <p:cNvGrpSpPr/>
          <p:nvPr/>
        </p:nvGrpSpPr>
        <p:grpSpPr>
          <a:xfrm>
            <a:off x="5608040" y="361628"/>
            <a:ext cx="3055900" cy="3861826"/>
            <a:chOff x="7477387" y="482170"/>
            <a:chExt cx="4074533" cy="5149101"/>
          </a:xfrm>
        </p:grpSpPr>
        <p:sp>
          <p:nvSpPr>
            <p:cNvPr id="1092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  <a:lin ang="5400000" scaled="0"/>
              <a:tileRect/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93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  <a:tileRect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94" name="Title 1"/>
          <p:cNvSpPr>
            <a:spLocks noGrp="1"/>
          </p:cNvSpPr>
          <p:nvPr>
            <p:ph type="title"/>
          </p:nvPr>
        </p:nvSpPr>
        <p:spPr>
          <a:xfrm>
            <a:off x="1088405" y="847135"/>
            <a:ext cx="4149246" cy="137293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95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3292" y="841907"/>
            <a:ext cx="2093378" cy="2899745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1096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7747" y="2359494"/>
            <a:ext cx="4143303" cy="1502807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97" name="Date Placeholder 4"/>
          <p:cNvSpPr>
            <a:spLocks noGrp="1"/>
          </p:cNvSpPr>
          <p:nvPr>
            <p:ph type="dt" sz="half" idx="10"/>
          </p:nvPr>
        </p:nvSpPr>
        <p:spPr>
          <a:xfrm>
            <a:off x="1085537" y="4102392"/>
            <a:ext cx="4145513" cy="240092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6/13/2019</a:t>
            </a:fld>
            <a:endParaRPr lang="en-US" dirty="0"/>
          </a:p>
        </p:txBody>
      </p:sp>
      <p:sp>
        <p:nvSpPr>
          <p:cNvPr id="109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85537" y="238980"/>
            <a:ext cx="4155753" cy="24069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9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100" name="Straight Connector 30"/>
          <p:cNvCxnSpPr/>
          <p:nvPr/>
        </p:nvCxnSpPr>
        <p:spPr>
          <a:xfrm>
            <a:off x="1085537" y="2357704"/>
            <a:ext cx="414551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image" Target="../media/image1.jpeg" /><Relationship Id="rId13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7"/>
          <p:cNvSpPr/>
          <p:nvPr/>
        </p:nvSpPr>
        <p:spPr>
          <a:xfrm>
            <a:off x="0" y="1514607"/>
            <a:ext cx="9144000" cy="3079456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26" name="Picture 6"/>
          <p:cNvPicPr>
            <a:picLocks noChangeAspect="1"/>
          </p:cNvPicPr>
          <p:nvPr/>
        </p:nvPicPr>
        <p:blipFill>
          <a:blip r:embed="rId12"/>
          <a:srcRect t="1538" b="-1538"/>
          <a:stretch>
            <a:fillRect/>
          </a:stretch>
        </p:blipFill>
        <p:spPr bwMode="black">
          <a:xfrm>
            <a:off x="0" y="4594860"/>
            <a:ext cx="9144000" cy="557213"/>
          </a:xfrm>
          <a:prstGeom prst="rect">
            <a:avLst/>
          </a:prstGeom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1088684" y="603389"/>
            <a:ext cx="7202456" cy="7869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1088684" y="1511799"/>
            <a:ext cx="7202456" cy="2587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9" name="Date Placeholder 3"/>
          <p:cNvSpPr>
            <a:spLocks noGrp="1"/>
          </p:cNvSpPr>
          <p:nvPr>
            <p:ph type="dt" sz="half" idx="2"/>
          </p:nvPr>
        </p:nvSpPr>
        <p:spPr>
          <a:xfrm>
            <a:off x="5665604" y="247778"/>
            <a:ext cx="2625536" cy="2319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6/13/2019</a:t>
            </a:fld>
            <a:endParaRPr lang="en-US" dirty="0"/>
          </a:p>
        </p:txBody>
      </p:sp>
      <p:sp>
        <p:nvSpPr>
          <p:cNvPr id="103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684" y="246980"/>
            <a:ext cx="4454127" cy="2319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3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0045" y="599230"/>
            <a:ext cx="608264" cy="37768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32" name="Straight Connector 9"/>
          <p:cNvCxnSpPr/>
          <p:nvPr/>
        </p:nvCxnSpPr>
        <p:spPr>
          <a:xfrm>
            <a:off x="0" y="4596310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kumimoji="1"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kumimoji="1"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kumimoji="1"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kumimoji="1"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kumimoji="1"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kumimoji="1"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kumimoji="1"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/Relationships>
</file>

<file path=ppt/slides/_rels/slide10.xml.rels><?xml version="1.0" encoding="UTF-8"?><Relationships xmlns="http://schemas.openxmlformats.org/package/2006/relationships"><Relationship Id="rId1" Type="http://schemas.openxmlformats.org/officeDocument/2006/relationships/image" Target="../media/image6.png" /><Relationship Id="rId2" Type="http://schemas.openxmlformats.org/officeDocument/2006/relationships/image" Target="../media/image7.png" /><Relationship Id="rId3" Type="http://schemas.openxmlformats.org/officeDocument/2006/relationships/image" Target="../media/image8.png" /><Relationship Id="rId4" Type="http://schemas.openxmlformats.org/officeDocument/2006/relationships/slideLayout" Target="../slideLayouts/slideLayout2.xml" /><Relationship Id="rId5" Type="http://schemas.openxmlformats.org/officeDocument/2006/relationships/notesSlide" Target="../notesSlides/notesSlide10.xml" /></Relationships>
</file>

<file path=ppt/slides/_rels/slide11.xml.rels><?xml version="1.0" encoding="UTF-8"?><Relationships xmlns="http://schemas.openxmlformats.org/package/2006/relationships"><Relationship Id="rId1" Type="http://schemas.openxmlformats.org/officeDocument/2006/relationships/image" Target="../media/image9.png" /><Relationship Id="rId2" Type="http://schemas.openxmlformats.org/officeDocument/2006/relationships/image" Target="../media/image10.png" /><Relationship Id="rId3" Type="http://schemas.openxmlformats.org/officeDocument/2006/relationships/image" Target="../media/image11.png" /><Relationship Id="rId4" Type="http://schemas.openxmlformats.org/officeDocument/2006/relationships/image" Target="../media/image12.png" /><Relationship Id="rId5" Type="http://schemas.openxmlformats.org/officeDocument/2006/relationships/slideLayout" Target="../slideLayouts/slideLayout2.xml" /><Relationship Id="rId6" Type="http://schemas.openxmlformats.org/officeDocument/2006/relationships/notesSlide" Target="../notesSlides/notesSlide11.xml" /></Relationships>
</file>

<file path=ppt/slides/_rels/slide12.xml.rels><?xml version="1.0" encoding="UTF-8"?><Relationships xmlns="http://schemas.openxmlformats.org/package/2006/relationships"><Relationship Id="rId1" Type="http://schemas.openxmlformats.org/officeDocument/2006/relationships/image" Target="../media/image13.png" /><Relationship Id="rId2" Type="http://schemas.openxmlformats.org/officeDocument/2006/relationships/image" Target="../media/image14.png" /><Relationship Id="rId3" Type="http://schemas.openxmlformats.org/officeDocument/2006/relationships/image" Target="../media/image15.png" /><Relationship Id="rId4" Type="http://schemas.openxmlformats.org/officeDocument/2006/relationships/slideLayout" Target="../slideLayouts/slideLayout2.xml" /><Relationship Id="rId5" Type="http://schemas.openxmlformats.org/officeDocument/2006/relationships/notesSlide" Target="../notesSlides/notesSlide12.xml" /></Relationships>
</file>

<file path=ppt/slides/_rels/slide13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3.xml" /></Relationships>
</file>

<file path=ppt/slides/_rels/slide14.xml.rels><?xml version="1.0" encoding="UTF-8"?><Relationships xmlns="http://schemas.openxmlformats.org/package/2006/relationships"><Relationship Id="rId1" Type="http://schemas.openxmlformats.org/officeDocument/2006/relationships/image" Target="../media/image16.png" /><Relationship Id="rId2" Type="http://schemas.openxmlformats.org/officeDocument/2006/relationships/slideLayout" Target="../slideLayouts/slideLayout2.xml" /><Relationship Id="rId3" Type="http://schemas.openxmlformats.org/officeDocument/2006/relationships/notesSlide" Target="../notesSlides/notesSlide14.xml" /></Relationships>
</file>

<file path=ppt/slides/_rels/slide15.xml.rels><?xml version="1.0" encoding="UTF-8"?><Relationships xmlns="http://schemas.openxmlformats.org/package/2006/relationships"><Relationship Id="rId1" Type="http://schemas.openxmlformats.org/officeDocument/2006/relationships/image" Target="../media/image17.jpeg" /><Relationship Id="rId2" Type="http://schemas.openxmlformats.org/officeDocument/2006/relationships/slideLayout" Target="../slideLayouts/slideLayout7.xml" /><Relationship Id="rId3" Type="http://schemas.openxmlformats.org/officeDocument/2006/relationships/notesSlide" Target="../notesSlides/notesSlide15.xml" /></Relationships>
</file>

<file path=ppt/slides/_rels/slide2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.xml" /></Relationships>
</file>

<file path=ppt/slides/_rels/slide3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3.xml" /></Relationships>
</file>

<file path=ppt/slides/_rels/slide4.xml.rels><?xml version="1.0" encoding="UTF-8"?><Relationships xmlns="http://schemas.openxmlformats.org/package/2006/relationships"><Relationship Id="rId1" Type="http://schemas.openxmlformats.org/officeDocument/2006/relationships/image" Target="../media/image2.png" /><Relationship Id="rId2" Type="http://schemas.openxmlformats.org/officeDocument/2006/relationships/image" Target="../media/image3.png" /><Relationship Id="rId3" Type="http://schemas.openxmlformats.org/officeDocument/2006/relationships/slideLayout" Target="../slideLayouts/slideLayout2.xml" /><Relationship Id="rId4" Type="http://schemas.openxmlformats.org/officeDocument/2006/relationships/notesSlide" Target="../notesSlides/notesSlide4.xml" /></Relationships>
</file>

<file path=ppt/slides/_rels/slide5.xml.rels><?xml version="1.0" encoding="UTF-8"?><Relationships xmlns="http://schemas.openxmlformats.org/package/2006/relationships"><Relationship Id="rId1" Type="http://schemas.openxmlformats.org/officeDocument/2006/relationships/image" Target="../media/image4.png" /><Relationship Id="rId2" Type="http://schemas.openxmlformats.org/officeDocument/2006/relationships/slideLayout" Target="../slideLayouts/slideLayout7.xml" /><Relationship Id="rId3" Type="http://schemas.openxmlformats.org/officeDocument/2006/relationships/notesSlide" Target="../notesSlides/notesSlide5.xml" /></Relationships>
</file>

<file path=ppt/slides/_rels/slide6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6.xml" /></Relationships>
</file>

<file path=ppt/slides/_rels/slide7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7.xml" /></Relationships>
</file>

<file path=ppt/slides/_rels/slide8.xml.rels><?xml version="1.0" encoding="UTF-8"?><Relationships xmlns="http://schemas.openxmlformats.org/package/2006/relationships"><Relationship Id="rId1" Type="http://schemas.openxmlformats.org/officeDocument/2006/relationships/image" Target="../media/image5.png" /><Relationship Id="rId2" Type="http://schemas.openxmlformats.org/officeDocument/2006/relationships/slideLayout" Target="../slideLayouts/slideLayout2.xml" /><Relationship Id="rId3" Type="http://schemas.openxmlformats.org/officeDocument/2006/relationships/notesSlide" Target="../notesSlides/notesSlide8.xml" /></Relationships>
</file>

<file path=ppt/slides/_rels/slide9.xml.rels><?xml version="1.0" encoding="UTF-8"?><Relationships xmlns="http://schemas.openxmlformats.org/package/2006/relationships"><Relationship Id="rId1" Type="http://schemas.openxmlformats.org/officeDocument/2006/relationships/image" Target="../media/image4.png" /><Relationship Id="rId2" Type="http://schemas.openxmlformats.org/officeDocument/2006/relationships/slideLayout" Target="../slideLayouts/slideLayout7.xml" /><Relationship Id="rId3" Type="http://schemas.openxmlformats.org/officeDocument/2006/relationships/notesSlide" Target="../notesSlides/notesSlide9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3" name="テキスト ボックス 4"/>
          <p:cNvSpPr txBox="1"/>
          <p:nvPr/>
        </p:nvSpPr>
        <p:spPr>
          <a:xfrm>
            <a:off x="443753" y="754065"/>
            <a:ext cx="8215620" cy="191523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kumimoji="1" lang="ja-JP" altLang="en-US" sz="6000" b="1" dirty="0">
                <a:solidFill>
                  <a:schemeClr val="tx1"/>
                </a:solidFill>
                <a:latin typeface="HG丸ｺﾞｼｯｸM-PRO"/>
                <a:ea typeface="HG丸ｺﾞｼｯｸM-PRO"/>
                <a:cs typeface="MS PGothic" charset="-128"/>
              </a:rPr>
              <a:t>ＳＮＳを利用した</a:t>
            </a:r>
            <a:endParaRPr kumimoji="1" lang="ja-JP" altLang="en-US" sz="6000" b="1" dirty="0">
              <a:solidFill>
                <a:schemeClr val="tx1"/>
              </a:solidFill>
              <a:latin typeface="HG丸ｺﾞｼｯｸM-PRO"/>
              <a:ea typeface="HG丸ｺﾞｼｯｸM-PRO"/>
              <a:cs typeface="MS PGothic" charset="-128"/>
            </a:endParaRPr>
          </a:p>
          <a:p>
            <a:r>
              <a:rPr kumimoji="1" lang="ja-JP" altLang="en-US" sz="6000" b="1" dirty="0">
                <a:solidFill>
                  <a:schemeClr val="tx1"/>
                </a:solidFill>
                <a:latin typeface="HG丸ｺﾞｼｯｸM-PRO"/>
                <a:ea typeface="HG丸ｺﾞｼｯｸM-PRO"/>
                <a:cs typeface="MS PGothic" charset="-128"/>
              </a:rPr>
              <a:t>　　　　金銭トラブル</a:t>
            </a:r>
            <a:endParaRPr kumimoji="1" lang="ja-JP" altLang="en-US" sz="6000" b="1" dirty="0">
              <a:solidFill>
                <a:schemeClr val="tx1"/>
              </a:solidFill>
              <a:latin typeface="HG丸ｺﾞｼｯｸM-PRO"/>
              <a:ea typeface="HG丸ｺﾞｼｯｸM-PRO"/>
              <a:cs typeface="MS PGothic" charset="-128"/>
            </a:endParaRPr>
          </a:p>
        </p:txBody>
      </p:sp>
      <p:sp>
        <p:nvSpPr>
          <p:cNvPr id="1124" name="テキスト ボックス 5"/>
          <p:cNvSpPr txBox="1"/>
          <p:nvPr/>
        </p:nvSpPr>
        <p:spPr>
          <a:xfrm>
            <a:off x="182584" y="177654"/>
            <a:ext cx="4636790" cy="576411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kumimoji="1" lang="ja-JP" altLang="en-US" sz="3300" b="1" dirty="0" smtClean="0">
                <a:solidFill>
                  <a:srgbClr val="0070C0"/>
                </a:solidFill>
                <a:latin typeface="HG丸ｺﾞｼｯｸM-PRO"/>
                <a:ea typeface="HG丸ｺﾞｼｯｸM-PRO"/>
                <a:cs typeface="MS PGothic" charset="-128"/>
              </a:rPr>
              <a:t>SNSの落とし穴</a:t>
            </a:r>
            <a:r>
              <a:rPr kumimoji="1" lang="en-US" altLang="ja-JP" sz="3300" b="1" dirty="0" smtClean="0">
                <a:solidFill>
                  <a:srgbClr val="0070C0"/>
                </a:solidFill>
                <a:latin typeface="HG丸ｺﾞｼｯｸM-PRO"/>
                <a:ea typeface="HG丸ｺﾞｼｯｸM-PRO"/>
                <a:cs typeface="MS PGothic" charset="-128"/>
              </a:rPr>
              <a:t> </a:t>
            </a:r>
            <a:r>
              <a:rPr kumimoji="1" lang="ja-JP" altLang="en-US" sz="3300" b="1" dirty="0" smtClean="0">
                <a:solidFill>
                  <a:srgbClr val="0070C0"/>
                </a:solidFill>
                <a:latin typeface="HG丸ｺﾞｼｯｸM-PRO"/>
                <a:ea typeface="HG丸ｺﾞｼｯｸM-PRO"/>
                <a:cs typeface="MS PGothic" charset="-128"/>
              </a:rPr>
              <a:t>その６</a:t>
            </a:r>
            <a:endParaRPr kumimoji="1" lang="ja-JP" altLang="en-US" sz="3300" b="1" dirty="0">
              <a:solidFill>
                <a:srgbClr val="0070C0"/>
              </a:solidFill>
              <a:latin typeface="HG丸ｺﾞｼｯｸM-PRO"/>
              <a:ea typeface="HG丸ｺﾞｼｯｸM-PRO"/>
              <a:cs typeface="MS PGothic" charset="-128"/>
            </a:endParaRPr>
          </a:p>
        </p:txBody>
      </p:sp>
      <p:sp>
        <p:nvSpPr>
          <p:cNvPr id="1125" name="サブタイトル 68"/>
          <p:cNvSpPr/>
          <p:nvPr/>
        </p:nvSpPr>
        <p:spPr>
          <a:xfrm>
            <a:off x="3727093" y="2898968"/>
            <a:ext cx="5211244" cy="2076257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lIns="68580" tIns="34290" rIns="68580" bIns="34290" anchor="ctr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kumimoji="1" sz="20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kumimoji="1" sz="16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kumimoji="1"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kumimoji="1"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2700" b="1" dirty="0">
                <a:solidFill>
                  <a:schemeClr val="tx1"/>
                </a:solidFill>
                <a:latin typeface="HG丸ｺﾞｼｯｸM-PRO"/>
                <a:ea typeface="HG丸ｺﾞｼｯｸM-PRO"/>
              </a:rPr>
              <a:t>高知県ネット教材作成委員会</a:t>
            </a:r>
            <a:endParaRPr sz="2700" b="1">
              <a:latin typeface="HG丸ｺﾞｼｯｸM-PRO"/>
              <a:ea typeface="HG丸ｺﾞｼｯｸM-PRO"/>
            </a:endParaRPr>
          </a:p>
          <a:p>
            <a:r>
              <a:rPr kumimoji="1" lang="ja-JP" altLang="en-US" sz="2100" dirty="0">
                <a:solidFill>
                  <a:schemeClr val="tx1"/>
                </a:solidFill>
                <a:latin typeface="HG丸ｺﾞｼｯｸM-PRO"/>
                <a:ea typeface="HG丸ｺﾞｼｯｸM-PRO"/>
              </a:rPr>
              <a:t>高知工科大学ボランティアCy</a:t>
            </a:r>
            <a:r>
              <a:rPr kumimoji="1" lang="en-US" altLang="ja-JP" sz="2100" dirty="0" err="1">
                <a:solidFill>
                  <a:schemeClr val="tx1"/>
                </a:solidFill>
                <a:latin typeface="HG丸ｺﾞｼｯｸM-PRO"/>
                <a:ea typeface="HG丸ｺﾞｼｯｸM-PRO"/>
              </a:rPr>
              <a:t>kut</a:t>
            </a:r>
            <a:endParaRPr kumimoji="1" lang="ja-JP" altLang="en-US" sz="2100" dirty="0">
              <a:solidFill>
                <a:schemeClr val="tx1"/>
              </a:solidFill>
              <a:latin typeface="HG丸ｺﾞｼｯｸM-PRO"/>
              <a:ea typeface="HG丸ｺﾞｼｯｸM-PRO"/>
            </a:endParaRPr>
          </a:p>
          <a:p>
            <a:r>
              <a:rPr kumimoji="1" lang="ja-JP" altLang="en-US" sz="2100" dirty="0">
                <a:solidFill>
                  <a:schemeClr val="tx1"/>
                </a:solidFill>
                <a:latin typeface="HG丸ｺﾞｼｯｸM-PRO"/>
                <a:ea typeface="HG丸ｺﾞｼｯｸM-PRO"/>
              </a:rPr>
              <a:t>高知県警察少年サポートセンター</a:t>
            </a:r>
            <a:endParaRPr kumimoji="1" lang="ja-JP" altLang="en-US" sz="2100" dirty="0">
              <a:solidFill>
                <a:schemeClr val="tx1"/>
              </a:solidFill>
              <a:latin typeface="HG丸ｺﾞｼｯｸM-PRO"/>
              <a:ea typeface="HG丸ｺﾞｼｯｸM-PRO"/>
            </a:endParaRPr>
          </a:p>
          <a:p>
            <a:r>
              <a:rPr kumimoji="1" lang="ja-JP" altLang="en-US" sz="2100" dirty="0">
                <a:solidFill>
                  <a:schemeClr val="tx1"/>
                </a:solidFill>
                <a:latin typeface="HG丸ｺﾞｼｯｸM-PRO"/>
                <a:ea typeface="HG丸ｺﾞｼｯｸM-PRO"/>
              </a:rPr>
              <a:t>高知県教育委員会人権教育課</a:t>
            </a:r>
            <a:endParaRPr kumimoji="1" lang="ja-JP" altLang="en-US" sz="2100" dirty="0">
              <a:solidFill>
                <a:schemeClr val="tx1"/>
              </a:solidFill>
              <a:latin typeface="HG丸ｺﾞｼｯｸM-PRO"/>
              <a:ea typeface="HG丸ｺﾞｼｯｸM-PRO"/>
            </a:endParaRPr>
          </a:p>
        </p:txBody>
      </p:sp>
    </p:spTree>
    <p:extLst>
      <p:ext uri="{BB962C8B-B14F-4D97-AF65-F5344CB8AC3E}">
        <p14:creationId xmlns:p14="http://schemas.microsoft.com/office/powerpoint/2010/main" val="14123092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1" name="タイトル 1"/>
          <p:cNvSpPr>
            <a:spLocks noGrp="1"/>
          </p:cNvSpPr>
          <p:nvPr>
            <p:ph type="title" idx="0"/>
          </p:nvPr>
        </p:nvSpPr>
        <p:spPr>
          <a:xfrm>
            <a:off x="380863" y="209926"/>
            <a:ext cx="7202456" cy="786926"/>
          </a:xfrm>
        </p:spPr>
        <p:txBody>
          <a:bodyPr>
            <a:normAutofit/>
          </a:bodyPr>
          <a:lstStyle/>
          <a:p>
            <a:r>
              <a:rPr kumimoji="1" lang="ja-JP" altLang="en-US" sz="4800" b="1" dirty="0">
                <a:latin typeface="HG丸ｺﾞｼｯｸM-PRO"/>
                <a:ea typeface="HG丸ｺﾞｼｯｸM-PRO"/>
              </a:rPr>
              <a:t>なぜ被害が起きるのか</a:t>
            </a:r>
            <a:endParaRPr sz="4800" b="1">
              <a:latin typeface="HG丸ｺﾞｼｯｸM-PRO"/>
              <a:ea typeface="HG丸ｺﾞｼｯｸM-PRO"/>
            </a:endParaRPr>
          </a:p>
        </p:txBody>
      </p:sp>
      <p:sp>
        <p:nvSpPr>
          <p:cNvPr id="1212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1025067"/>
            <a:ext cx="8962543" cy="2394984"/>
          </a:xfrm>
          <a:solidFill>
            <a:schemeClr val="accent3">
              <a:lumMod val="50000"/>
            </a:schemeClr>
          </a:solidFill>
          <a:ln>
            <a:solidFill>
              <a:srgbClr val="0070C0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ja-JP" altLang="en-US" sz="2800" b="1" dirty="0">
                <a:solidFill>
                  <a:schemeClr val="bg1"/>
                </a:solidFill>
                <a:latin typeface="HG丸ｺﾞｼｯｸM-PRO"/>
                <a:ea typeface="HG丸ｺﾞｼｯｸM-PRO"/>
              </a:rPr>
              <a:t>●窮地に追い込まれて冷静さを失っている人</a:t>
            </a:r>
            <a:endParaRPr lang="ja-JP" altLang="en-US" sz="2800" b="1" dirty="0">
              <a:solidFill>
                <a:schemeClr val="bg1"/>
              </a:solidFill>
              <a:latin typeface="HG丸ｺﾞｼｯｸM-PRO"/>
              <a:ea typeface="HG丸ｺﾞｼｯｸM-PRO"/>
            </a:endParaRPr>
          </a:p>
          <a:p>
            <a:pPr marL="0" indent="0">
              <a:buNone/>
            </a:pPr>
            <a:r>
              <a:rPr lang="ja-JP" altLang="en-US" sz="2800" b="1" dirty="0">
                <a:solidFill>
                  <a:schemeClr val="bg1"/>
                </a:solidFill>
                <a:latin typeface="HG丸ｺﾞｼｯｸM-PRO"/>
                <a:ea typeface="HG丸ｺﾞｼｯｸM-PRO"/>
              </a:rPr>
              <a:t>●事件や事故に巻き込まれて判断力が低下</a:t>
            </a:r>
            <a:r>
              <a:rPr lang="ja-JP" altLang="en-US" sz="2800" b="1" dirty="0">
                <a:solidFill>
                  <a:schemeClr val="bg1"/>
                </a:solidFill>
                <a:latin typeface="HG丸ｺﾞｼｯｸM-PRO"/>
                <a:ea typeface="HG丸ｺﾞｼｯｸM-PRO"/>
              </a:rPr>
              <a:t>している人</a:t>
            </a:r>
            <a:endParaRPr lang="ja-JP" altLang="en-US" sz="2800" b="1" dirty="0">
              <a:solidFill>
                <a:schemeClr val="bg1"/>
              </a:solidFill>
              <a:latin typeface="HG丸ｺﾞｼｯｸM-PRO"/>
              <a:ea typeface="HG丸ｺﾞｼｯｸM-PRO"/>
            </a:endParaRPr>
          </a:p>
          <a:p>
            <a:pPr marL="0" indent="0">
              <a:buNone/>
            </a:pPr>
            <a:r>
              <a:rPr lang="ja-JP" altLang="en-US" sz="2800" b="1" dirty="0">
                <a:solidFill>
                  <a:schemeClr val="bg1"/>
                </a:solidFill>
                <a:latin typeface="HG丸ｺﾞｼｯｸM-PRO"/>
                <a:ea typeface="HG丸ｺﾞｼｯｸM-PRO"/>
              </a:rPr>
              <a:t>●知識や思考が成熟していない子どもや学生</a:t>
            </a:r>
            <a:endParaRPr lang="en-US" altLang="ja-JP" sz="2800" b="1" dirty="0">
              <a:solidFill>
                <a:schemeClr val="bg1"/>
              </a:solidFill>
              <a:latin typeface="HG丸ｺﾞｼｯｸM-PRO"/>
              <a:ea typeface="HG丸ｺﾞｼｯｸM-PRO"/>
            </a:endParaRPr>
          </a:p>
          <a:p>
            <a:pPr marL="0" indent="0">
              <a:buNone/>
            </a:pPr>
            <a:r>
              <a:rPr lang="ja-JP" altLang="en-US" sz="2800" b="1" dirty="0">
                <a:solidFill>
                  <a:schemeClr val="bg1"/>
                </a:solidFill>
                <a:latin typeface="HG丸ｺﾞｼｯｸM-PRO"/>
                <a:ea typeface="HG丸ｺﾞｼｯｸM-PRO"/>
              </a:rPr>
              <a:t>　</a:t>
            </a:r>
            <a:r>
              <a:rPr lang="ja-JP" altLang="en-US" sz="2800" b="1" dirty="0">
                <a:solidFill>
                  <a:schemeClr val="bg1"/>
                </a:solidFill>
                <a:latin typeface="HG丸ｺﾞｼｯｸM-PRO"/>
                <a:ea typeface="HG丸ｺﾞｼｯｸM-PRO"/>
              </a:rPr>
              <a:t>　　　　　　　　　　　　　　　　　　など･･･</a:t>
            </a:r>
            <a:endParaRPr lang="ja-JP" altLang="en-US" sz="2800" b="1" dirty="0">
              <a:solidFill>
                <a:schemeClr val="bg1"/>
              </a:solidFill>
              <a:latin typeface="HG丸ｺﾞｼｯｸM-PRO"/>
              <a:ea typeface="HG丸ｺﾞｼｯｸM-PRO"/>
            </a:endParaRPr>
          </a:p>
          <a:p>
            <a:pPr marL="0" indent="0">
              <a:buNone/>
            </a:pPr>
            <a:endParaRPr lang="ja-JP" altLang="en-US" sz="3600" dirty="0">
              <a:latin typeface="HG丸ｺﾞｼｯｸM-PRO"/>
              <a:ea typeface="HG丸ｺﾞｼｯｸM-PRO"/>
            </a:endParaRPr>
          </a:p>
        </p:txBody>
      </p:sp>
      <p:pic>
        <p:nvPicPr>
          <p:cNvPr id="1213" name="図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7784" y="3762585"/>
            <a:ext cx="1285876" cy="1285876"/>
          </a:xfrm>
          <a:prstGeom prst="rect">
            <a:avLst/>
          </a:prstGeom>
        </p:spPr>
      </p:pic>
      <p:pic>
        <p:nvPicPr>
          <p:cNvPr id="1214" name="図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6597" y="94844"/>
            <a:ext cx="1557404" cy="1557404"/>
          </a:xfrm>
          <a:prstGeom prst="rect">
            <a:avLst/>
          </a:prstGeom>
        </p:spPr>
      </p:pic>
      <p:sp>
        <p:nvSpPr>
          <p:cNvPr id="1215" name="図形 140"/>
          <p:cNvSpPr/>
          <p:nvPr/>
        </p:nvSpPr>
        <p:spPr>
          <a:xfrm>
            <a:off x="1830777" y="3420125"/>
            <a:ext cx="5296025" cy="1628336"/>
          </a:xfrm>
          <a:prstGeom prst="upArrowCallout">
            <a:avLst/>
          </a:prstGeom>
          <a:solidFill>
            <a:srgbClr val="FFE9FF"/>
          </a:solidFill>
          <a:ln w="38100" cap="flat" cmpd="sng" algn="ctr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l">
              <a:defRPr lang="ja-JP" altLang="en-US"/>
            </a:pPr>
            <a:r>
              <a:rPr lang="ja-JP" altLang="en-US" sz="2800" b="1" dirty="0">
                <a:solidFill>
                  <a:schemeClr val="tx1"/>
                </a:solidFill>
                <a:latin typeface="HG丸ｺﾞｼｯｸM-PRO"/>
                <a:ea typeface="HG丸ｺﾞｼｯｸM-PRO"/>
              </a:rPr>
              <a:t>目の前の出来事に必死で次なる</a:t>
            </a:r>
            <a:endParaRPr lang="ja-JP" altLang="en-US" sz="2800" b="1">
              <a:solidFill>
                <a:schemeClr val="tx1"/>
              </a:solidFill>
              <a:latin typeface="HG丸ｺﾞｼｯｸM-PRO"/>
              <a:ea typeface="HG丸ｺﾞｼｯｸM-PRO"/>
            </a:endParaRPr>
          </a:p>
          <a:p>
            <a:pPr algn="l">
              <a:defRPr lang="ja-JP" altLang="en-US"/>
            </a:pPr>
            <a:r>
              <a:rPr lang="ja-JP" altLang="en-US" sz="2800" b="1" dirty="0">
                <a:solidFill>
                  <a:schemeClr val="tx1"/>
                </a:solidFill>
                <a:latin typeface="HG丸ｺﾞｼｯｸM-PRO"/>
                <a:ea typeface="HG丸ｺﾞｼｯｸM-PRO"/>
              </a:rPr>
              <a:t>被害が予期できない</a:t>
            </a:r>
            <a:endParaRPr lang="ja-JP" altLang="en-US" sz="2800" b="1" dirty="0">
              <a:solidFill>
                <a:schemeClr val="tx1"/>
              </a:solidFill>
              <a:latin typeface="HG丸ｺﾞｼｯｸM-PRO"/>
              <a:ea typeface="HG丸ｺﾞｼｯｸM-PRO"/>
            </a:endParaRPr>
          </a:p>
        </p:txBody>
      </p:sp>
      <p:pic>
        <p:nvPicPr>
          <p:cNvPr id="1216" name="オブジェクト 1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0119" y="3517270"/>
            <a:ext cx="1419676" cy="1531191"/>
          </a:xfrm>
          <a:prstGeom prst="rect">
            <a:avLst/>
          </a:prstGeom>
          <a:noFill/>
          <a:ln>
            <a:miter/>
          </a:ln>
        </p:spPr>
      </p:pic>
    </p:spTree>
    <p:extLst>
      <p:ext uri="{BB962C8B-B14F-4D97-AF65-F5344CB8AC3E}">
        <p14:creationId xmlns:p14="http://schemas.microsoft.com/office/powerpoint/2010/main" val="2757167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" dur="500" fill="hold"/>
                                        <p:tgtEl>
                                          <p:spTgt spid="1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5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2" name="タイトル 1"/>
          <p:cNvSpPr>
            <a:spLocks noGrp="1"/>
          </p:cNvSpPr>
          <p:nvPr>
            <p:ph type="title" idx="0"/>
          </p:nvPr>
        </p:nvSpPr>
        <p:spPr>
          <a:xfrm>
            <a:off x="348275" y="288802"/>
            <a:ext cx="7202456" cy="786926"/>
          </a:xfrm>
        </p:spPr>
        <p:txBody>
          <a:bodyPr>
            <a:normAutofit/>
          </a:bodyPr>
          <a:lstStyle/>
          <a:p>
            <a:r>
              <a:rPr kumimoji="1" lang="ja-JP" altLang="en-US" sz="4800" b="1" dirty="0">
                <a:latin typeface="HG丸ｺﾞｼｯｸM-PRO"/>
                <a:ea typeface="HG丸ｺﾞｼｯｸM-PRO"/>
              </a:rPr>
              <a:t>今後の被害予想</a:t>
            </a:r>
            <a:endParaRPr sz="4800" b="1">
              <a:latin typeface="HG丸ｺﾞｼｯｸM-PRO"/>
              <a:ea typeface="HG丸ｺﾞｼｯｸM-PRO"/>
            </a:endParaRPr>
          </a:p>
        </p:txBody>
      </p:sp>
      <p:sp>
        <p:nvSpPr>
          <p:cNvPr id="122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48275" y="1075729"/>
            <a:ext cx="7601072" cy="2388886"/>
          </a:xfrm>
        </p:spPr>
        <p:txBody>
          <a:bodyPr>
            <a:normAutofit/>
          </a:bodyPr>
          <a:lstStyle/>
          <a:p>
            <a:r>
              <a:rPr kumimoji="1" lang="ja-JP" altLang="en-US" sz="3459" dirty="0">
                <a:latin typeface="HG丸ｺﾞｼｯｸM-PRO"/>
                <a:ea typeface="HG丸ｺﾞｼｯｸM-PRO"/>
              </a:rPr>
              <a:t>お金に困った小・中・高校生が</a:t>
            </a:r>
            <a:r>
              <a:rPr lang="ja-JP" altLang="en-US" sz="3459" dirty="0">
                <a:latin typeface="HG丸ｺﾞｼｯｸM-PRO"/>
                <a:ea typeface="HG丸ｺﾞｼｯｸM-PRO"/>
              </a:rPr>
              <a:t>手軽に借りられる</a:t>
            </a:r>
            <a:r>
              <a:rPr lang="ja-JP" altLang="en-US" sz="3459" dirty="0">
                <a:latin typeface="HG丸ｺﾞｼｯｸM-PRO"/>
                <a:ea typeface="HG丸ｺﾞｼｯｸM-PRO"/>
              </a:rPr>
              <a:t>個人間融資に手を出し、悪質な被害にあってしまう。</a:t>
            </a:r>
            <a:endParaRPr lang="en-US" altLang="ja-JP" sz="3459" dirty="0">
              <a:latin typeface="HG丸ｺﾞｼｯｸM-PRO"/>
              <a:ea typeface="HG丸ｺﾞｼｯｸM-PRO"/>
            </a:endParaRPr>
          </a:p>
        </p:txBody>
      </p:sp>
      <p:grpSp>
        <p:nvGrpSpPr>
          <p:cNvPr id="1224" name="グループ 95"/>
          <p:cNvGrpSpPr/>
          <p:nvPr/>
        </p:nvGrpSpPr>
        <p:grpSpPr>
          <a:xfrm>
            <a:off x="492892" y="3126466"/>
            <a:ext cx="7876977" cy="2017034"/>
            <a:chOff x="826887" y="2474659"/>
            <a:chExt cx="7876977" cy="2017034"/>
          </a:xfrm>
        </p:grpSpPr>
        <p:pic>
          <p:nvPicPr>
            <p:cNvPr id="1225" name="図 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826887" y="3439662"/>
              <a:ext cx="992466" cy="992466"/>
            </a:xfrm>
            <a:prstGeom prst="rect">
              <a:avLst/>
            </a:prstGeom>
          </p:spPr>
        </p:pic>
        <p:pic>
          <p:nvPicPr>
            <p:cNvPr id="1226" name="図 6"/>
            <p:cNvPicPr>
              <a:picLocks noChangeAspect="1"/>
            </p:cNvPicPr>
            <p:nvPr/>
          </p:nvPicPr>
          <p:blipFill>
            <a:blip r:embed="rId2"/>
            <a:srcRect l="49226" b="1497"/>
            <a:stretch>
              <a:fillRect/>
            </a:stretch>
          </p:blipFill>
          <p:spPr>
            <a:xfrm>
              <a:off x="1332828" y="2556508"/>
              <a:ext cx="973050" cy="1887770"/>
            </a:xfrm>
            <a:prstGeom prst="rect">
              <a:avLst/>
            </a:prstGeom>
          </p:spPr>
        </p:pic>
        <p:sp>
          <p:nvSpPr>
            <p:cNvPr id="1227" name="矢印: 右 7"/>
            <p:cNvSpPr/>
            <p:nvPr/>
          </p:nvSpPr>
          <p:spPr>
            <a:xfrm>
              <a:off x="2305878" y="3220278"/>
              <a:ext cx="1143000" cy="71561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228" name="図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49502" y="2805779"/>
              <a:ext cx="1128224" cy="1638500"/>
            </a:xfrm>
            <a:prstGeom prst="rect">
              <a:avLst/>
            </a:prstGeom>
          </p:spPr>
        </p:pic>
        <p:sp>
          <p:nvSpPr>
            <p:cNvPr id="1229" name="矢印: 右 10"/>
            <p:cNvSpPr/>
            <p:nvPr/>
          </p:nvSpPr>
          <p:spPr>
            <a:xfrm>
              <a:off x="5429660" y="3220277"/>
              <a:ext cx="1143000" cy="71561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230" name="図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86830" y="2474659"/>
              <a:ext cx="2017034" cy="20170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820269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6" name="タイトル 1"/>
          <p:cNvSpPr>
            <a:spLocks noGrp="1"/>
          </p:cNvSpPr>
          <p:nvPr>
            <p:ph type="title" idx="0"/>
          </p:nvPr>
        </p:nvSpPr>
        <p:spPr>
          <a:xfrm>
            <a:off x="463220" y="209926"/>
            <a:ext cx="7202456" cy="786926"/>
          </a:xfrm>
        </p:spPr>
        <p:txBody>
          <a:bodyPr>
            <a:normAutofit/>
          </a:bodyPr>
          <a:lstStyle/>
          <a:p>
            <a:r>
              <a:rPr lang="ja-JP" altLang="en-US" sz="4800" b="1" dirty="0">
                <a:latin typeface="HG丸ｺﾞｼｯｸM-PRO"/>
                <a:ea typeface="HG丸ｺﾞｼｯｸM-PRO"/>
              </a:rPr>
              <a:t>対策</a:t>
            </a:r>
            <a:endParaRPr kumimoji="1" lang="ja-JP" altLang="en-US" sz="3600" b="1" dirty="0">
              <a:latin typeface="HG丸ｺﾞｼｯｸM-PRO"/>
              <a:ea typeface="HG丸ｺﾞｼｯｸM-PRO"/>
            </a:endParaRPr>
          </a:p>
        </p:txBody>
      </p:sp>
      <p:sp>
        <p:nvSpPr>
          <p:cNvPr id="1237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36407" y="996852"/>
            <a:ext cx="8529739" cy="141588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ja-JP" altLang="en-US" sz="5090" b="1" dirty="0">
                <a:latin typeface="HG丸ｺﾞｼｯｸM-PRO"/>
                <a:ea typeface="HG丸ｺﾞｼｯｸM-PRO"/>
              </a:rPr>
              <a:t>○個人間融資で安心してお金を借りられる</a:t>
            </a:r>
            <a:endParaRPr lang="ja-JP" altLang="en-US" sz="5090" b="1" dirty="0">
              <a:latin typeface="HG丸ｺﾞｼｯｸM-PRO"/>
              <a:ea typeface="HG丸ｺﾞｼｯｸM-PRO"/>
            </a:endParaRPr>
          </a:p>
          <a:p>
            <a:pPr marL="0" indent="0">
              <a:buNone/>
            </a:pPr>
            <a:r>
              <a:rPr lang="ja-JP" altLang="en-US" sz="5090" b="1" dirty="0">
                <a:latin typeface="HG丸ｺﾞｼｯｸM-PRO"/>
                <a:ea typeface="HG丸ｺﾞｼｯｸM-PRO"/>
              </a:rPr>
              <a:t>　</a:t>
            </a:r>
            <a:r>
              <a:rPr lang="ja-JP" altLang="en-US" sz="5090" b="1" dirty="0">
                <a:latin typeface="HG丸ｺﾞｼｯｸM-PRO"/>
                <a:ea typeface="HG丸ｺﾞｼｯｸM-PRO"/>
              </a:rPr>
              <a:t>ケースは</a:t>
            </a:r>
            <a:r>
              <a:rPr lang="ja-JP" altLang="en-US" sz="5090" b="1" dirty="0">
                <a:latin typeface="HG丸ｺﾞｼｯｸM-PRO"/>
                <a:ea typeface="HG丸ｺﾞｼｯｸM-PRO"/>
              </a:rPr>
              <a:t>非常に少ないことを知っておく</a:t>
            </a:r>
            <a:endParaRPr lang="ja-JP" altLang="en-US" sz="5090" b="1" dirty="0">
              <a:latin typeface="HG丸ｺﾞｼｯｸM-PRO"/>
              <a:ea typeface="HG丸ｺﾞｼｯｸM-PRO"/>
            </a:endParaRPr>
          </a:p>
          <a:p>
            <a:pPr marL="0" indent="0">
              <a:buNone/>
            </a:pPr>
            <a:endParaRPr lang="ja-JP" altLang="en-US" sz="5090" b="1" dirty="0">
              <a:latin typeface="HG丸ｺﾞｼｯｸM-PRO"/>
              <a:ea typeface="HG丸ｺﾞｼｯｸM-PRO"/>
            </a:endParaRPr>
          </a:p>
        </p:txBody>
      </p:sp>
      <p:grpSp>
        <p:nvGrpSpPr>
          <p:cNvPr id="1238" name="グループ 100"/>
          <p:cNvGrpSpPr/>
          <p:nvPr/>
        </p:nvGrpSpPr>
        <p:grpSpPr>
          <a:xfrm>
            <a:off x="7293820" y="3827861"/>
            <a:ext cx="1745440" cy="1248006"/>
            <a:chOff x="6240067" y="3226242"/>
            <a:chExt cx="2545775" cy="1767401"/>
          </a:xfrm>
        </p:grpSpPr>
        <p:pic>
          <p:nvPicPr>
            <p:cNvPr id="1239" name="図 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6240067" y="3413949"/>
              <a:ext cx="1084723" cy="1579694"/>
            </a:xfrm>
            <a:prstGeom prst="rect">
              <a:avLst/>
            </a:prstGeom>
          </p:spPr>
        </p:pic>
        <p:pic>
          <p:nvPicPr>
            <p:cNvPr id="1240" name="図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324790" y="3226242"/>
              <a:ext cx="1461052" cy="1767401"/>
            </a:xfrm>
            <a:prstGeom prst="rect">
              <a:avLst/>
            </a:prstGeom>
          </p:spPr>
        </p:pic>
      </p:grpSp>
      <p:sp>
        <p:nvSpPr>
          <p:cNvPr id="1241" name="テキスト 143"/>
          <p:cNvSpPr txBox="1"/>
          <p:nvPr/>
        </p:nvSpPr>
        <p:spPr>
          <a:xfrm>
            <a:off x="7282" y="3299133"/>
            <a:ext cx="7658396" cy="1322546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ja-JP" altLang="en-US"/>
            </a:pPr>
            <a:r>
              <a:rPr lang="ja-JP" altLang="en-US" sz="4000" b="1">
                <a:solidFill>
                  <a:srgbClr val="FF0000"/>
                </a:solidFill>
                <a:latin typeface="HG丸ｺﾞｼｯｸM-PRO"/>
                <a:ea typeface="HG丸ｺﾞｼｯｸM-PRO"/>
              </a:rPr>
              <a:t>『個人間融資』は</a:t>
            </a:r>
            <a:endParaRPr lang="ja-JP" altLang="en-US" sz="4000" b="1">
              <a:solidFill>
                <a:srgbClr val="FF0000"/>
              </a:solidFill>
            </a:endParaRPr>
          </a:p>
          <a:p>
            <a:pPr>
              <a:defRPr lang="ja-JP" altLang="en-US"/>
            </a:pPr>
            <a:r>
              <a:rPr lang="ja-JP" altLang="en-US" sz="4000" b="1">
                <a:solidFill>
                  <a:srgbClr val="FF0000"/>
                </a:solidFill>
                <a:latin typeface="HG丸ｺﾞｼｯｸM-PRO"/>
                <a:ea typeface="HG丸ｺﾞｼｯｸM-PRO"/>
              </a:rPr>
              <a:t>　　信用しない！利用しない！</a:t>
            </a:r>
            <a:endParaRPr lang="ja-JP" altLang="en-US" sz="4000" b="1">
              <a:solidFill>
                <a:srgbClr val="FF0000"/>
              </a:solidFill>
              <a:latin typeface="HG丸ｺﾞｼｯｸM-PRO"/>
              <a:ea typeface="HG丸ｺﾞｼｯｸM-PRO"/>
            </a:endParaRPr>
          </a:p>
        </p:txBody>
      </p:sp>
      <p:pic>
        <p:nvPicPr>
          <p:cNvPr id="1242" name="図 1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480" y="2412738"/>
            <a:ext cx="1028700" cy="744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91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" dur="500"/>
                                        <p:tgtEl>
                                          <p:spTgt spid="1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1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8" name="タイトル 1"/>
          <p:cNvSpPr>
            <a:spLocks noGrp="1"/>
          </p:cNvSpPr>
          <p:nvPr>
            <p:ph type="title" idx="0"/>
          </p:nvPr>
        </p:nvSpPr>
        <p:spPr>
          <a:xfrm>
            <a:off x="1079946" y="204852"/>
            <a:ext cx="7202456" cy="786926"/>
          </a:xfrm>
        </p:spPr>
        <p:txBody>
          <a:bodyPr>
            <a:normAutofit/>
          </a:bodyPr>
          <a:lstStyle/>
          <a:p>
            <a:r>
              <a:rPr lang="ja-JP" altLang="en-US" sz="4800" b="1" dirty="0">
                <a:latin typeface="HG丸ｺﾞｼｯｸM-PRO"/>
                <a:ea typeface="HG丸ｺﾞｼｯｸM-PRO"/>
              </a:rPr>
              <a:t>注意すべき</a:t>
            </a:r>
            <a:r>
              <a:rPr kumimoji="1" lang="ja-JP" altLang="en-US" sz="4800" b="1" dirty="0">
                <a:latin typeface="HG丸ｺﾞｼｯｸM-PRO"/>
                <a:ea typeface="HG丸ｺﾞｼｯｸM-PRO"/>
              </a:rPr>
              <a:t>ハッシュタグ</a:t>
            </a:r>
            <a:endParaRPr sz="4800" b="1">
              <a:latin typeface="HG丸ｺﾞｼｯｸM-PRO"/>
              <a:ea typeface="HG丸ｺﾞｼｯｸM-PRO"/>
            </a:endParaRPr>
          </a:p>
        </p:txBody>
      </p:sp>
      <p:sp>
        <p:nvSpPr>
          <p:cNvPr id="1249" name="コンテンツ プレースホルダー 2"/>
          <p:cNvSpPr>
            <a:spLocks noGrp="1"/>
          </p:cNvSpPr>
          <p:nvPr>
            <p:ph idx="1"/>
          </p:nvPr>
        </p:nvSpPr>
        <p:spPr>
          <a:xfrm>
            <a:off x="918698" y="1148249"/>
            <a:ext cx="7524954" cy="3995252"/>
          </a:xfrm>
        </p:spPr>
        <p:txBody>
          <a:bodyPr>
            <a:normAutofit fontScale="70000" lnSpcReduction="20000"/>
          </a:bodyPr>
          <a:lstStyle/>
          <a:p>
            <a:r>
              <a:rPr kumimoji="1" lang="ja-JP" altLang="en-US" sz="3200" dirty="0">
                <a:latin typeface="HG丸ｺﾞｼｯｸM-PRO"/>
                <a:ea typeface="HG丸ｺﾞｼｯｸM-PRO"/>
              </a:rPr>
              <a:t>＃個人間金融</a:t>
            </a:r>
            <a:endParaRPr kumimoji="1" lang="en-US" altLang="ja-JP" sz="3200" dirty="0">
              <a:latin typeface="HG丸ｺﾞｼｯｸM-PRO"/>
              <a:ea typeface="HG丸ｺﾞｼｯｸM-PRO"/>
            </a:endParaRPr>
          </a:p>
          <a:p>
            <a:r>
              <a:rPr lang="ja-JP" altLang="en-US" sz="3200" dirty="0">
                <a:latin typeface="HG丸ｺﾞｼｯｸM-PRO"/>
                <a:ea typeface="HG丸ｺﾞｼｯｸM-PRO"/>
              </a:rPr>
              <a:t>＃金融ブラック</a:t>
            </a:r>
            <a:endParaRPr lang="en-US" altLang="ja-JP" sz="3200" dirty="0">
              <a:latin typeface="HG丸ｺﾞｼｯｸM-PRO"/>
              <a:ea typeface="HG丸ｺﾞｼｯｸM-PRO"/>
            </a:endParaRPr>
          </a:p>
          <a:p>
            <a:r>
              <a:rPr kumimoji="1" lang="ja-JP" altLang="en-US" sz="3200" dirty="0">
                <a:latin typeface="HG丸ｺﾞｼｯｸM-PRO"/>
                <a:ea typeface="HG丸ｺﾞｼｯｸM-PRO"/>
              </a:rPr>
              <a:t>＃生活費</a:t>
            </a:r>
            <a:endParaRPr kumimoji="1" lang="en-US" altLang="ja-JP" sz="3200" dirty="0">
              <a:latin typeface="HG丸ｺﾞｼｯｸM-PRO"/>
              <a:ea typeface="HG丸ｺﾞｼｯｸM-PRO"/>
            </a:endParaRPr>
          </a:p>
          <a:p>
            <a:r>
              <a:rPr lang="ja-JP" altLang="en-US" sz="3200" dirty="0">
                <a:latin typeface="HG丸ｺﾞｼｯｸM-PRO"/>
                <a:ea typeface="HG丸ｺﾞｼｯｸM-PRO"/>
              </a:rPr>
              <a:t>＃お金貸します</a:t>
            </a:r>
            <a:endParaRPr lang="en-US" altLang="ja-JP" sz="3200" dirty="0">
              <a:latin typeface="HG丸ｺﾞｼｯｸM-PRO"/>
              <a:ea typeface="HG丸ｺﾞｼｯｸM-PRO"/>
            </a:endParaRPr>
          </a:p>
          <a:p>
            <a:r>
              <a:rPr kumimoji="1" lang="ja-JP" altLang="en-US" sz="3200" dirty="0">
                <a:latin typeface="HG丸ｺﾞｼｯｸM-PRO"/>
                <a:ea typeface="HG丸ｺﾞｼｯｸM-PRO"/>
              </a:rPr>
              <a:t>＃融資</a:t>
            </a:r>
            <a:endParaRPr kumimoji="1" lang="en-US" altLang="ja-JP" sz="3200" dirty="0">
              <a:latin typeface="HG丸ｺﾞｼｯｸM-PRO"/>
              <a:ea typeface="HG丸ｺﾞｼｯｸM-PRO"/>
            </a:endParaRPr>
          </a:p>
          <a:p>
            <a:r>
              <a:rPr lang="ja-JP" altLang="en-US" sz="3200" dirty="0">
                <a:latin typeface="HG丸ｺﾞｼｯｸM-PRO"/>
                <a:ea typeface="HG丸ｺﾞｼｯｸM-PRO"/>
              </a:rPr>
              <a:t>＃即日即金</a:t>
            </a:r>
            <a:endParaRPr lang="en-US" altLang="ja-JP" sz="3200" dirty="0">
              <a:latin typeface="HG丸ｺﾞｼｯｸM-PRO"/>
              <a:ea typeface="HG丸ｺﾞｼｯｸM-PRO"/>
            </a:endParaRPr>
          </a:p>
          <a:p>
            <a:r>
              <a:rPr kumimoji="1" lang="ja-JP" altLang="en-US" sz="3200" dirty="0">
                <a:latin typeface="HG丸ｺﾞｼｯｸM-PRO"/>
                <a:ea typeface="HG丸ｺﾞｼｯｸM-PRO"/>
              </a:rPr>
              <a:t>＃女性専用</a:t>
            </a:r>
            <a:endParaRPr sz="3200">
              <a:latin typeface="HG丸ｺﾞｼｯｸM-PRO"/>
              <a:ea typeface="HG丸ｺﾞｼｯｸM-PRO"/>
            </a:endParaRPr>
          </a:p>
          <a:p>
            <a:pPr marL="0" indent="0">
              <a:buNone/>
            </a:pPr>
            <a:r>
              <a:rPr kumimoji="1" lang="ja-JP" altLang="en-US" sz="3200" dirty="0">
                <a:latin typeface="HG丸ｺﾞｼｯｸM-PRO"/>
                <a:ea typeface="HG丸ｺﾞｼｯｸM-PRO"/>
              </a:rPr>
              <a:t>　</a:t>
            </a:r>
            <a:r>
              <a:rPr kumimoji="1" lang="ja-JP" altLang="en-US" sz="3200" dirty="0">
                <a:latin typeface="HG丸ｺﾞｼｯｸM-PRO"/>
                <a:ea typeface="HG丸ｺﾞｼｯｸM-PRO"/>
              </a:rPr>
              <a:t>　</a:t>
            </a:r>
            <a:r>
              <a:rPr kumimoji="1" lang="ja-JP" altLang="en-US" sz="3200" dirty="0">
                <a:latin typeface="HG丸ｺﾞｼｯｸM-PRO"/>
                <a:ea typeface="HG丸ｺﾞｼｯｸM-PRO"/>
              </a:rPr>
              <a:t>　</a:t>
            </a:r>
            <a:r>
              <a:rPr kumimoji="1" lang="ja-JP" altLang="en-US" sz="3200" dirty="0">
                <a:latin typeface="HG丸ｺﾞｼｯｸM-PRO"/>
                <a:ea typeface="HG丸ｺﾞｼｯｸM-PRO"/>
              </a:rPr>
              <a:t>　</a:t>
            </a:r>
            <a:r>
              <a:rPr kumimoji="1" lang="ja-JP" altLang="en-US" sz="3200" dirty="0">
                <a:latin typeface="HG丸ｺﾞｼｯｸM-PRO"/>
                <a:ea typeface="HG丸ｺﾞｼｯｸM-PRO"/>
              </a:rPr>
              <a:t>　</a:t>
            </a:r>
            <a:r>
              <a:rPr kumimoji="1" lang="ja-JP" altLang="en-US" sz="3200" dirty="0">
                <a:latin typeface="HG丸ｺﾞｼｯｸM-PRO"/>
                <a:ea typeface="HG丸ｺﾞｼｯｸM-PRO"/>
              </a:rPr>
              <a:t>　</a:t>
            </a:r>
            <a:r>
              <a:rPr kumimoji="1" lang="ja-JP" altLang="en-US" sz="3200" dirty="0">
                <a:latin typeface="HG丸ｺﾞｼｯｸM-PRO"/>
                <a:ea typeface="HG丸ｺﾞｼｯｸM-PRO"/>
              </a:rPr>
              <a:t>　</a:t>
            </a:r>
            <a:r>
              <a:rPr kumimoji="1" lang="ja-JP" altLang="en-US" sz="3200" dirty="0">
                <a:latin typeface="HG丸ｺﾞｼｯｸM-PRO"/>
                <a:ea typeface="HG丸ｺﾞｼｯｸM-PRO"/>
              </a:rPr>
              <a:t>　</a:t>
            </a:r>
            <a:r>
              <a:rPr kumimoji="1" lang="ja-JP" altLang="en-US" sz="3200" dirty="0">
                <a:latin typeface="HG丸ｺﾞｼｯｸM-PRO"/>
                <a:ea typeface="HG丸ｺﾞｼｯｸM-PRO"/>
              </a:rPr>
              <a:t>　</a:t>
            </a:r>
            <a:r>
              <a:rPr kumimoji="1" lang="ja-JP" altLang="en-US" sz="3200" dirty="0">
                <a:latin typeface="HG丸ｺﾞｼｯｸM-PRO"/>
                <a:ea typeface="HG丸ｺﾞｼｯｸM-PRO"/>
              </a:rPr>
              <a:t>　</a:t>
            </a:r>
            <a:r>
              <a:rPr kumimoji="1" lang="ja-JP" altLang="en-US" sz="3200" dirty="0">
                <a:latin typeface="HG丸ｺﾞｼｯｸM-PRO"/>
                <a:ea typeface="HG丸ｺﾞｼｯｸM-PRO"/>
              </a:rPr>
              <a:t>　</a:t>
            </a:r>
            <a:r>
              <a:rPr kumimoji="1" lang="ja-JP" altLang="en-US" sz="3200" dirty="0">
                <a:latin typeface="HG丸ｺﾞｼｯｸM-PRO"/>
                <a:ea typeface="HG丸ｺﾞｼｯｸM-PRO"/>
              </a:rPr>
              <a:t>　</a:t>
            </a:r>
            <a:r>
              <a:rPr kumimoji="1" lang="ja-JP" altLang="en-US" sz="3200" dirty="0">
                <a:latin typeface="HG丸ｺﾞｼｯｸM-PRO"/>
                <a:ea typeface="HG丸ｺﾞｼｯｸM-PRO"/>
              </a:rPr>
              <a:t>　</a:t>
            </a:r>
            <a:r>
              <a:rPr kumimoji="1" lang="ja-JP" altLang="en-US" sz="3200" dirty="0">
                <a:latin typeface="HG丸ｺﾞｼｯｸM-PRO"/>
                <a:ea typeface="HG丸ｺﾞｼｯｸM-PRO"/>
              </a:rPr>
              <a:t>　</a:t>
            </a:r>
            <a:r>
              <a:rPr kumimoji="1" lang="ja-JP" altLang="en-US" sz="3200" dirty="0">
                <a:latin typeface="HG丸ｺﾞｼｯｸM-PRO"/>
                <a:ea typeface="HG丸ｺﾞｼｯｸM-PRO"/>
              </a:rPr>
              <a:t>　</a:t>
            </a:r>
            <a:r>
              <a:rPr kumimoji="1" lang="ja-JP" altLang="en-US" sz="3200" dirty="0">
                <a:latin typeface="HG丸ｺﾞｼｯｸM-PRO"/>
                <a:ea typeface="HG丸ｺﾞｼｯｸM-PRO"/>
              </a:rPr>
              <a:t>　</a:t>
            </a:r>
            <a:r>
              <a:rPr kumimoji="1" lang="ja-JP" altLang="en-US" sz="3200" dirty="0">
                <a:latin typeface="HG丸ｺﾞｼｯｸM-PRO"/>
                <a:ea typeface="HG丸ｺﾞｼｯｸM-PRO"/>
              </a:rPr>
              <a:t>　</a:t>
            </a:r>
            <a:r>
              <a:rPr kumimoji="1" lang="ja-JP" altLang="en-US" sz="3200" dirty="0">
                <a:latin typeface="HG丸ｺﾞｼｯｸM-PRO"/>
                <a:ea typeface="HG丸ｺﾞｼｯｸM-PRO"/>
              </a:rPr>
              <a:t>　</a:t>
            </a:r>
            <a:r>
              <a:rPr kumimoji="1" lang="ja-JP" altLang="en-US" sz="3200" dirty="0">
                <a:latin typeface="HG丸ｺﾞｼｯｸM-PRO"/>
                <a:ea typeface="HG丸ｺﾞｼｯｸM-PRO"/>
              </a:rPr>
              <a:t>　</a:t>
            </a:r>
            <a:r>
              <a:rPr kumimoji="1" lang="ja-JP" altLang="en-US" sz="3200" dirty="0">
                <a:latin typeface="HG丸ｺﾞｼｯｸM-PRO"/>
                <a:ea typeface="HG丸ｺﾞｼｯｸM-PRO"/>
              </a:rPr>
              <a:t>　</a:t>
            </a:r>
            <a:r>
              <a:rPr kumimoji="1" lang="ja-JP" altLang="en-US" sz="3200" dirty="0">
                <a:latin typeface="HG丸ｺﾞｼｯｸM-PRO"/>
                <a:ea typeface="HG丸ｺﾞｼｯｸM-PRO"/>
              </a:rPr>
              <a:t>　</a:t>
            </a:r>
            <a:r>
              <a:rPr kumimoji="1" lang="ja-JP" altLang="en-US" sz="3200" dirty="0">
                <a:latin typeface="HG丸ｺﾞｼｯｸM-PRO"/>
                <a:ea typeface="HG丸ｺﾞｼｯｸM-PRO"/>
              </a:rPr>
              <a:t>　</a:t>
            </a:r>
            <a:r>
              <a:rPr kumimoji="1" lang="ja-JP" altLang="en-US" sz="3200" dirty="0">
                <a:latin typeface="HG丸ｺﾞｼｯｸM-PRO"/>
                <a:ea typeface="HG丸ｺﾞｼｯｸM-PRO"/>
              </a:rPr>
              <a:t>など</a:t>
            </a:r>
            <a:r>
              <a:rPr kumimoji="1" lang="ja-JP" altLang="en-US" sz="3200" dirty="0">
                <a:latin typeface="HG丸ｺﾞｼｯｸM-PRO"/>
                <a:ea typeface="HG丸ｺﾞｼｯｸM-PRO"/>
              </a:rPr>
              <a:t>･･･</a:t>
            </a:r>
            <a:endParaRPr kumimoji="1" lang="ja-JP" altLang="en-US" sz="3200" dirty="0">
              <a:latin typeface="HG丸ｺﾞｼｯｸM-PRO"/>
              <a:ea typeface="HG丸ｺﾞｼｯｸM-PRO"/>
            </a:endParaRPr>
          </a:p>
        </p:txBody>
      </p:sp>
    </p:spTree>
    <p:extLst>
      <p:ext uri="{BB962C8B-B14F-4D97-AF65-F5344CB8AC3E}">
        <p14:creationId xmlns:p14="http://schemas.microsoft.com/office/powerpoint/2010/main" val="23165143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5" name="オブジェクト 116"/>
          <p:cNvPicPr>
            <a:picLocks noChangeAspect="1"/>
          </p:cNvPicPr>
          <p:nvPr/>
        </p:nvPicPr>
        <p:blipFill>
          <a:blip r:embed="rId1"/>
          <a:srcRect l="32275" t="7216" r="33160" b="5960"/>
          <a:stretch>
            <a:fillRect/>
          </a:stretch>
        </p:blipFill>
        <p:spPr>
          <a:xfrm>
            <a:off x="5013021" y="-2313"/>
            <a:ext cx="3884920" cy="5145813"/>
          </a:xfrm>
          <a:prstGeom prst="rect">
            <a:avLst/>
          </a:prstGeom>
        </p:spPr>
      </p:pic>
      <p:sp>
        <p:nvSpPr>
          <p:cNvPr id="1256" name="図形 117"/>
          <p:cNvSpPr/>
          <p:nvPr/>
        </p:nvSpPr>
        <p:spPr>
          <a:xfrm>
            <a:off x="502607" y="1179872"/>
            <a:ext cx="4009718" cy="2135443"/>
          </a:xfrm>
          <a:prstGeom prst="wedgeRoundRectCallout">
            <a:avLst>
              <a:gd name="adj1" fmla="val 61759"/>
              <a:gd name="adj2" fmla="val 20711"/>
              <a:gd name="adj3" fmla="val 16667"/>
            </a:avLst>
          </a:prstGeom>
          <a:solidFill>
            <a:srgbClr val="90D7F0"/>
          </a:solidFill>
          <a:ln w="38100" cap="flat" cmpd="sng" algn="ctr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l">
              <a:defRPr lang="ja-JP" altLang="en-US"/>
            </a:pPr>
            <a:r>
              <a:rPr lang="ja-JP" altLang="en-US" sz="2800">
                <a:solidFill>
                  <a:schemeClr val="tx1"/>
                </a:solidFill>
                <a:latin typeface="HG丸ｺﾞｼｯｸM-PRO"/>
                <a:ea typeface="HG丸ｺﾞｼｯｸM-PRO"/>
              </a:rPr>
              <a:t>「SNS等を利用した『個人間融資』にご</a:t>
            </a:r>
            <a:endParaRPr lang="ja-JP" altLang="en-US" sz="2800">
              <a:solidFill>
                <a:schemeClr val="tx1"/>
              </a:solidFill>
              <a:latin typeface="HG丸ｺﾞｼｯｸM-PRO"/>
              <a:ea typeface="HG丸ｺﾞｼｯｸM-PRO"/>
            </a:endParaRPr>
          </a:p>
          <a:p>
            <a:pPr algn="l">
              <a:defRPr lang="ja-JP" altLang="en-US"/>
            </a:pPr>
            <a:r>
              <a:rPr lang="ja-JP" altLang="en-US" sz="2800">
                <a:solidFill>
                  <a:schemeClr val="tx1"/>
                </a:solidFill>
                <a:latin typeface="HG丸ｺﾞｼｯｸM-PRO"/>
                <a:ea typeface="HG丸ｺﾞｼｯｸM-PRO"/>
              </a:rPr>
              <a:t>　</a:t>
            </a:r>
            <a:r>
              <a:rPr lang="ja-JP" altLang="en-US" sz="2800">
                <a:solidFill>
                  <a:schemeClr val="tx1"/>
                </a:solidFill>
                <a:latin typeface="HG丸ｺﾞｼｯｸM-PRO"/>
                <a:ea typeface="HG丸ｺﾞｼｯｸM-PRO"/>
              </a:rPr>
              <a:t>注</a:t>
            </a:r>
            <a:r>
              <a:rPr lang="ja-JP" altLang="en-US" sz="2800">
                <a:solidFill>
                  <a:schemeClr val="tx1"/>
                </a:solidFill>
                <a:latin typeface="HG丸ｺﾞｼｯｸM-PRO"/>
                <a:ea typeface="HG丸ｺﾞｼｯｸM-PRO"/>
              </a:rPr>
              <a:t>意ください！」</a:t>
            </a:r>
            <a:endParaRPr lang="ja-JP" altLang="en-US" sz="2800">
              <a:solidFill>
                <a:schemeClr val="tx1"/>
              </a:solidFill>
              <a:latin typeface="HG丸ｺﾞｼｯｸM-PRO"/>
              <a:ea typeface="HG丸ｺﾞｼｯｸM-PRO"/>
            </a:endParaRPr>
          </a:p>
        </p:txBody>
      </p:sp>
      <p:sp>
        <p:nvSpPr>
          <p:cNvPr id="1257" name="タイトル 117"/>
          <p:cNvSpPr>
            <a:spLocks noGrp="1"/>
          </p:cNvSpPr>
          <p:nvPr>
            <p:ph type="title" idx="0"/>
          </p:nvPr>
        </p:nvSpPr>
        <p:spPr>
          <a:xfrm>
            <a:off x="1910" y="209926"/>
            <a:ext cx="5011111" cy="786926"/>
          </a:xfrm>
        </p:spPr>
        <p:txBody>
          <a:bodyPr>
            <a:normAutofit/>
          </a:bodyPr>
          <a:lstStyle/>
          <a:p>
            <a:r>
              <a:rPr kumimoji="1" lang="ja-JP" altLang="en-US" sz="3600" b="1" dirty="0">
                <a:latin typeface="HG丸ｺﾞｼｯｸM-PRO"/>
                <a:ea typeface="HG丸ｺﾞｼｯｸM-PRO"/>
              </a:rPr>
              <a:t>金融庁からの注意喚起</a:t>
            </a:r>
            <a:endParaRPr kumimoji="1" lang="ja-JP" altLang="en-US" sz="3600" b="1" dirty="0">
              <a:latin typeface="HG丸ｺﾞｼｯｸM-PRO"/>
              <a:ea typeface="HG丸ｺﾞｼｯｸM-PRO"/>
            </a:endParaRPr>
          </a:p>
        </p:txBody>
      </p:sp>
    </p:spTree>
    <p:extLst>
      <p:ext uri="{BB962C8B-B14F-4D97-AF65-F5344CB8AC3E}">
        <p14:creationId xmlns:p14="http://schemas.microsoft.com/office/powerpoint/2010/main" val="23165143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3" name="図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7601" y="197167"/>
            <a:ext cx="3804152" cy="4568650"/>
          </a:xfrm>
          <a:prstGeom prst="rect">
            <a:avLst/>
          </a:prstGeom>
        </p:spPr>
      </p:pic>
      <p:sp>
        <p:nvSpPr>
          <p:cNvPr id="1264" name="テキスト ボックス 2"/>
          <p:cNvSpPr txBox="1"/>
          <p:nvPr/>
        </p:nvSpPr>
        <p:spPr>
          <a:xfrm>
            <a:off x="293531" y="2325607"/>
            <a:ext cx="5532458" cy="145357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500" b="1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HG丸ｺﾞｼｯｸM-PRO"/>
                <a:ea typeface="HG丸ｺﾞｼｯｸM-PRO"/>
                <a:cs typeface="Yu Gothic" charset="-128"/>
              </a:rPr>
              <a:t>正しい使い方で</a:t>
            </a:r>
            <a:endParaRPr kumimoji="0" lang="en-US" altLang="ja-JP" sz="4500" b="1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HG丸ｺﾞｼｯｸM-PRO"/>
              <a:ea typeface="HG丸ｺﾞｼｯｸM-PRO"/>
              <a:cs typeface="Yu Gothic" charset="-128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500" b="1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HG丸ｺﾞｼｯｸM-PRO"/>
                <a:ea typeface="HG丸ｺﾞｼｯｸM-PRO"/>
                <a:cs typeface="Yu Gothic" charset="-128"/>
              </a:rPr>
              <a:t>みんなで楽しもう！</a:t>
            </a:r>
            <a:endParaRPr kumimoji="0" lang="en-US" altLang="ja-JP" sz="4500" b="1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HG丸ｺﾞｼｯｸM-PRO"/>
              <a:ea typeface="HG丸ｺﾞｼｯｸM-PRO"/>
              <a:cs typeface="Yu Gothic" charset="-128"/>
            </a:endParaRPr>
          </a:p>
        </p:txBody>
      </p:sp>
      <p:sp>
        <p:nvSpPr>
          <p:cNvPr id="1265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423490" y="4765816"/>
            <a:ext cx="608264" cy="377684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059AB3-5BA3-4810-BA75-890FF6DEB5E6}" type="slidenum">
              <a:rPr kumimoji="1" lang="ja-JP" altLang="en-US" sz="14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1" lang="ja-JP" alt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167448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" name="タイトル 1"/>
          <p:cNvSpPr>
            <a:spLocks noGrp="1"/>
          </p:cNvSpPr>
          <p:nvPr>
            <p:ph type="title" idx="0"/>
          </p:nvPr>
        </p:nvSpPr>
        <p:spPr>
          <a:xfrm>
            <a:off x="270305" y="229294"/>
            <a:ext cx="7208864" cy="897171"/>
          </a:xfrm>
        </p:spPr>
        <p:txBody>
          <a:bodyPr>
            <a:normAutofit/>
          </a:bodyPr>
          <a:lstStyle/>
          <a:p>
            <a:r>
              <a:rPr kumimoji="1" lang="ja-JP" altLang="en-US" sz="4800" b="1" dirty="0">
                <a:latin typeface="HG丸ｺﾞｼｯｸM-PRO"/>
                <a:ea typeface="HG丸ｺﾞｼｯｸM-PRO"/>
              </a:rPr>
              <a:t>今までの</a:t>
            </a:r>
            <a:r>
              <a:rPr kumimoji="1" lang="en-US" altLang="ja-JP" sz="4800" b="1" dirty="0">
                <a:latin typeface="HG丸ｺﾞｼｯｸM-PRO"/>
                <a:ea typeface="HG丸ｺﾞｼｯｸM-PRO"/>
              </a:rPr>
              <a:t>SNS</a:t>
            </a:r>
            <a:r>
              <a:rPr lang="ja-JP" altLang="en-US" sz="4800" b="1" dirty="0">
                <a:latin typeface="HG丸ｺﾞｼｯｸM-PRO"/>
                <a:ea typeface="HG丸ｺﾞｼｯｸM-PRO"/>
              </a:rPr>
              <a:t>の利用問題</a:t>
            </a:r>
            <a:endParaRPr kumimoji="1" lang="ja-JP" altLang="en-US" sz="4800" b="1" dirty="0">
              <a:latin typeface="HG丸ｺﾞｼｯｸM-PRO"/>
              <a:ea typeface="HG丸ｺﾞｼｯｸM-PRO"/>
            </a:endParaRPr>
          </a:p>
        </p:txBody>
      </p:sp>
      <p:sp>
        <p:nvSpPr>
          <p:cNvPr id="1132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7077" y="1341256"/>
            <a:ext cx="5126012" cy="3254905"/>
          </a:xfrm>
        </p:spPr>
        <p:txBody>
          <a:bodyPr>
            <a:normAutofit fontScale="55000" lnSpcReduction="20000"/>
          </a:bodyPr>
          <a:lstStyle/>
          <a:p>
            <a:r>
              <a:rPr lang="ja-JP" altLang="en-US" sz="4645" dirty="0">
                <a:latin typeface="HG丸ｺﾞｼｯｸM-PRO"/>
                <a:ea typeface="HG丸ｺﾞｼｯｸM-PRO"/>
              </a:rPr>
              <a:t>いじめ</a:t>
            </a:r>
            <a:endParaRPr lang="en-US" altLang="ja-JP" sz="4645" dirty="0">
              <a:latin typeface="HG丸ｺﾞｼｯｸM-PRO"/>
              <a:ea typeface="HG丸ｺﾞｼｯｸM-PRO"/>
            </a:endParaRPr>
          </a:p>
          <a:p>
            <a:r>
              <a:rPr lang="ja-JP" altLang="en-US" sz="4645" dirty="0">
                <a:latin typeface="HG丸ｺﾞｼｯｸM-PRO"/>
                <a:ea typeface="HG丸ｺﾞｼｯｸM-PRO"/>
              </a:rPr>
              <a:t>誹謗中傷</a:t>
            </a:r>
            <a:endParaRPr lang="ja-JP" altLang="en-US" sz="4645" dirty="0">
              <a:latin typeface="HG丸ｺﾞｼｯｸM-PRO"/>
              <a:ea typeface="HG丸ｺﾞｼｯｸM-PRO"/>
            </a:endParaRPr>
          </a:p>
          <a:p>
            <a:r>
              <a:rPr lang="ja-JP" altLang="en-US" sz="4645" dirty="0">
                <a:latin typeface="HG丸ｺﾞｼｯｸM-PRO"/>
                <a:ea typeface="HG丸ｺﾞｼｯｸM-PRO"/>
              </a:rPr>
              <a:t>個人情報漏洩</a:t>
            </a:r>
            <a:endParaRPr lang="ja-JP" altLang="en-US" sz="4645" dirty="0">
              <a:latin typeface="HG丸ｺﾞｼｯｸM-PRO"/>
              <a:ea typeface="HG丸ｺﾞｼｯｸM-PRO"/>
            </a:endParaRPr>
          </a:p>
          <a:p>
            <a:r>
              <a:rPr lang="ja-JP" altLang="en-US" sz="4645" dirty="0">
                <a:latin typeface="HG丸ｺﾞｼｯｸM-PRO"/>
                <a:ea typeface="HG丸ｺﾞｼｯｸM-PRO"/>
              </a:rPr>
              <a:t>偽情報</a:t>
            </a:r>
            <a:endParaRPr lang="ja-JP" altLang="en-US" sz="4645" dirty="0">
              <a:latin typeface="HG丸ｺﾞｼｯｸM-PRO"/>
              <a:ea typeface="HG丸ｺﾞｼｯｸM-PRO"/>
            </a:endParaRPr>
          </a:p>
          <a:p>
            <a:r>
              <a:rPr lang="ja-JP" altLang="en-US" sz="4645" dirty="0">
                <a:latin typeface="HG丸ｺﾞｼｯｸM-PRO"/>
                <a:ea typeface="HG丸ｺﾞｼｯｸM-PRO"/>
              </a:rPr>
              <a:t>詐欺や迷惑メールの被害</a:t>
            </a:r>
            <a:endParaRPr lang="en-US" altLang="ja-JP" sz="4645" dirty="0">
              <a:latin typeface="HG丸ｺﾞｼｯｸM-PRO"/>
              <a:ea typeface="HG丸ｺﾞｼｯｸM-PRO"/>
            </a:endParaRPr>
          </a:p>
          <a:p>
            <a:r>
              <a:rPr lang="ja-JP" altLang="en-US" sz="4645" dirty="0">
                <a:latin typeface="HG丸ｺﾞｼｯｸM-PRO"/>
                <a:ea typeface="HG丸ｺﾞｼｯｸM-PRO"/>
              </a:rPr>
              <a:t>援助交際の相手探し</a:t>
            </a:r>
            <a:endParaRPr lang="ja-JP" altLang="en-US" sz="4645" dirty="0">
              <a:latin typeface="HG丸ｺﾞｼｯｸM-PRO"/>
              <a:ea typeface="HG丸ｺﾞｼｯｸM-PRO"/>
            </a:endParaRPr>
          </a:p>
          <a:p>
            <a:endParaRPr lang="ja-JP" altLang="en-US" sz="2594" dirty="0">
              <a:latin typeface="HG丸ｺﾞｼｯｸM-PRO"/>
              <a:ea typeface="HG丸ｺﾞｼｯｸM-PRO"/>
            </a:endParaRPr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</p:txBody>
      </p:sp>
      <p:sp>
        <p:nvSpPr>
          <p:cNvPr id="1133" name="爆発 1 3"/>
          <p:cNvSpPr/>
          <p:nvPr/>
        </p:nvSpPr>
        <p:spPr>
          <a:xfrm rot="320464">
            <a:off x="3103496" y="954430"/>
            <a:ext cx="6091856" cy="3365511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b="1" dirty="0">
                <a:latin typeface="HG丸ｺﾞｼｯｸM-PRO"/>
                <a:ea typeface="HG丸ｺﾞｼｯｸM-PRO"/>
              </a:rPr>
              <a:t>最近注目を浴びだした新しい問題が！</a:t>
            </a:r>
            <a:endParaRPr sz="2800" b="1">
              <a:latin typeface="HG丸ｺﾞｼｯｸM-PRO"/>
              <a:ea typeface="HG丸ｺﾞｼｯｸM-PRO"/>
            </a:endParaRPr>
          </a:p>
        </p:txBody>
      </p:sp>
    </p:spTree>
    <p:extLst>
      <p:ext uri="{BB962C8B-B14F-4D97-AF65-F5344CB8AC3E}">
        <p14:creationId xmlns:p14="http://schemas.microsoft.com/office/powerpoint/2010/main" val="1734786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9" name="タイトル 1"/>
          <p:cNvSpPr>
            <a:spLocks noGrp="1"/>
          </p:cNvSpPr>
          <p:nvPr>
            <p:ph type="title" idx="0"/>
          </p:nvPr>
        </p:nvSpPr>
        <p:spPr>
          <a:xfrm>
            <a:off x="532106" y="322918"/>
            <a:ext cx="5758894" cy="786926"/>
          </a:xfrm>
        </p:spPr>
        <p:txBody>
          <a:bodyPr>
            <a:normAutofit/>
          </a:bodyPr>
          <a:lstStyle/>
          <a:p>
            <a:r>
              <a:rPr lang="ja-JP" altLang="en-US" sz="4800" b="1" dirty="0">
                <a:solidFill>
                  <a:schemeClr val="tx1"/>
                </a:solidFill>
                <a:latin typeface="HG丸ｺﾞｼｯｸM-PRO"/>
                <a:ea typeface="HG丸ｺﾞｼｯｸM-PRO"/>
              </a:rPr>
              <a:t>個人間融資</a:t>
            </a:r>
            <a:endParaRPr kumimoji="1" lang="ja-JP" altLang="en-US" sz="4800" b="1" dirty="0">
              <a:solidFill>
                <a:schemeClr val="tx1"/>
              </a:solidFill>
              <a:latin typeface="HG丸ｺﾞｼｯｸM-PRO"/>
              <a:ea typeface="HG丸ｺﾞｼｯｸM-PRO"/>
            </a:endParaRPr>
          </a:p>
        </p:txBody>
      </p:sp>
      <p:sp>
        <p:nvSpPr>
          <p:cNvPr id="1140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32106" y="1109844"/>
            <a:ext cx="8263621" cy="389942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ja-JP" sz="9600" dirty="0">
              <a:latin typeface="HG丸ｺﾞｼｯｸM-PRO"/>
              <a:ea typeface="HG丸ｺﾞｼｯｸM-PRO"/>
            </a:endParaRPr>
          </a:p>
          <a:p>
            <a:endParaRPr lang="ja-JP" altLang="en-US" sz="9600" dirty="0">
              <a:latin typeface="HG丸ｺﾞｼｯｸM-PRO"/>
              <a:ea typeface="HG丸ｺﾞｼｯｸM-PRO"/>
            </a:endParaRPr>
          </a:p>
        </p:txBody>
      </p:sp>
      <p:grpSp>
        <p:nvGrpSpPr>
          <p:cNvPr id="1141" name="グループ 94"/>
          <p:cNvGrpSpPr/>
          <p:nvPr/>
        </p:nvGrpSpPr>
        <p:grpSpPr>
          <a:xfrm>
            <a:off x="533956" y="955599"/>
            <a:ext cx="8261772" cy="2397804"/>
            <a:chOff x="533956" y="955599"/>
            <a:chExt cx="8261772" cy="2397804"/>
          </a:xfrm>
        </p:grpSpPr>
        <p:grpSp>
          <p:nvGrpSpPr>
            <p:cNvPr id="1142" name="グループ 91"/>
            <p:cNvGrpSpPr/>
            <p:nvPr/>
          </p:nvGrpSpPr>
          <p:grpSpPr>
            <a:xfrm>
              <a:off x="533956" y="955599"/>
              <a:ext cx="8261772" cy="2397804"/>
              <a:chOff x="532106" y="1523705"/>
              <a:chExt cx="8261772" cy="2372163"/>
            </a:xfrm>
          </p:grpSpPr>
          <p:sp>
            <p:nvSpPr>
              <p:cNvPr id="1143" name="図形 89"/>
              <p:cNvSpPr/>
              <p:nvPr/>
            </p:nvSpPr>
            <p:spPr>
              <a:xfrm>
                <a:off x="532106" y="1976061"/>
                <a:ext cx="8261772" cy="1919807"/>
              </a:xfrm>
              <a:prstGeom prst="foldedCorner">
                <a:avLst/>
              </a:prstGeom>
              <a:solidFill>
                <a:srgbClr val="D4F3B5"/>
              </a:solidFill>
              <a:ln w="57150" cap="flat" cmpd="sng" algn="ctr">
                <a:solidFill>
                  <a:srgbClr val="00B05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p>
                <a:pPr algn="ctr">
                  <a:defRPr lang="ja-JP" altLang="en-US"/>
                </a:pPr>
                <a:endParaRPr lang="ja-JP" altLang="en-US" sz="3600"/>
              </a:p>
            </p:txBody>
          </p:sp>
        </p:grpSp>
        <p:sp>
          <p:nvSpPr>
            <p:cNvPr id="1144" name="テキスト 93"/>
            <p:cNvSpPr txBox="1"/>
            <p:nvPr/>
          </p:nvSpPr>
          <p:spPr>
            <a:xfrm>
              <a:off x="701428" y="1506407"/>
              <a:ext cx="7835515" cy="1753433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>
                <a:defRPr lang="ja-JP" altLang="en-US"/>
              </a:pPr>
              <a:r>
                <a:rPr kumimoji="1" lang="ja-JP" altLang="en-US" sz="3600">
                  <a:latin typeface="HG丸ｺﾞｼｯｸM-PRO"/>
                  <a:ea typeface="HG丸ｺﾞｼｯｸM-PRO"/>
                </a:rPr>
                <a:t>銀行などの金融機関や消費者金融ではなく、個人間でお金の貸し借りをすること</a:t>
              </a:r>
              <a:endParaRPr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628914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タイトル 1"/>
          <p:cNvSpPr>
            <a:spLocks noGrp="1"/>
          </p:cNvSpPr>
          <p:nvPr>
            <p:ph type="title" idx="0"/>
          </p:nvPr>
        </p:nvSpPr>
        <p:spPr>
          <a:xfrm>
            <a:off x="404980" y="204456"/>
            <a:ext cx="8735045" cy="747748"/>
          </a:xfrm>
        </p:spPr>
        <p:txBody>
          <a:bodyPr>
            <a:normAutofit/>
          </a:bodyPr>
          <a:lstStyle/>
          <a:p>
            <a:r>
              <a:rPr lang="ja-JP" altLang="en-US" sz="4444" b="1" dirty="0">
                <a:latin typeface="HG丸ｺﾞｼｯｸM-PRO"/>
                <a:ea typeface="HG丸ｺﾞｼｯｸM-PRO"/>
              </a:rPr>
              <a:t>個人間融資の手順の例 </a:t>
            </a:r>
            <a:endParaRPr kumimoji="1" lang="ja-JP" altLang="en-US" sz="4444" b="1" dirty="0">
              <a:latin typeface="HG丸ｺﾞｼｯｸM-PRO"/>
              <a:ea typeface="HG丸ｺﾞｼｯｸM-PRO"/>
            </a:endParaRPr>
          </a:p>
        </p:txBody>
      </p:sp>
      <p:pic>
        <p:nvPicPr>
          <p:cNvPr id="1151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894649" y="1594840"/>
            <a:ext cx="1751804" cy="2502580"/>
          </a:xfrm>
          <a:prstGeom prst="rect">
            <a:avLst/>
          </a:prstGeom>
        </p:spPr>
      </p:pic>
      <p:sp>
        <p:nvSpPr>
          <p:cNvPr id="1152" name="テキスト ボックス 7"/>
          <p:cNvSpPr txBox="1"/>
          <p:nvPr/>
        </p:nvSpPr>
        <p:spPr>
          <a:xfrm>
            <a:off x="1835273" y="1419750"/>
            <a:ext cx="4948195" cy="460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HG丸ｺﾞｼｯｸM-PRO"/>
                <a:ea typeface="HG丸ｺﾞｼｯｸM-PRO"/>
              </a:rPr>
              <a:t>１．ダイレクトメッセージを</a:t>
            </a:r>
            <a:r>
              <a:rPr kumimoji="1" lang="ja-JP" altLang="en-US" sz="2400" dirty="0">
                <a:latin typeface="HG丸ｺﾞｼｯｸM-PRO"/>
                <a:ea typeface="HG丸ｺﾞｼｯｸM-PRO"/>
              </a:rPr>
              <a:t>送信</a:t>
            </a:r>
            <a:endParaRPr sz="2400">
              <a:latin typeface="HG丸ｺﾞｼｯｸM-PRO"/>
              <a:ea typeface="HG丸ｺﾞｼｯｸM-PRO"/>
            </a:endParaRPr>
          </a:p>
        </p:txBody>
      </p:sp>
      <p:grpSp>
        <p:nvGrpSpPr>
          <p:cNvPr id="1153" name="グループ 99"/>
          <p:cNvGrpSpPr/>
          <p:nvPr/>
        </p:nvGrpSpPr>
        <p:grpSpPr>
          <a:xfrm>
            <a:off x="0" y="1732331"/>
            <a:ext cx="2045560" cy="3010526"/>
            <a:chOff x="576262" y="2169659"/>
            <a:chExt cx="1525961" cy="2266458"/>
          </a:xfrm>
        </p:grpSpPr>
        <p:pic>
          <p:nvPicPr>
            <p:cNvPr id="1154" name="図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6262" y="2169659"/>
              <a:ext cx="1525961" cy="1525961"/>
            </a:xfrm>
            <a:prstGeom prst="rect">
              <a:avLst/>
            </a:prstGeom>
          </p:spPr>
        </p:pic>
        <p:sp>
          <p:nvSpPr>
            <p:cNvPr id="1155" name="テキスト ボックス 8"/>
            <p:cNvSpPr txBox="1"/>
            <p:nvPr/>
          </p:nvSpPr>
          <p:spPr>
            <a:xfrm>
              <a:off x="752428" y="3950203"/>
              <a:ext cx="1173630" cy="485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3600" b="1" dirty="0"/>
                <a:t>借入者</a:t>
              </a:r>
              <a:endParaRPr sz="3600"/>
            </a:p>
          </p:txBody>
        </p:sp>
      </p:grpSp>
      <p:sp>
        <p:nvSpPr>
          <p:cNvPr id="1156" name="テキスト ボックス 9"/>
          <p:cNvSpPr txBox="1"/>
          <p:nvPr/>
        </p:nvSpPr>
        <p:spPr>
          <a:xfrm>
            <a:off x="7122613" y="4097420"/>
            <a:ext cx="1684618" cy="645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貸付者</a:t>
            </a:r>
            <a:endParaRPr sz="3600"/>
          </a:p>
        </p:txBody>
      </p:sp>
      <p:sp>
        <p:nvSpPr>
          <p:cNvPr id="1157" name="右矢印 14"/>
          <p:cNvSpPr/>
          <p:nvPr/>
        </p:nvSpPr>
        <p:spPr>
          <a:xfrm flipH="1" flipV="1">
            <a:off x="2231538" y="2931980"/>
            <a:ext cx="4040154" cy="2692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8" name="テキスト ボックス 15"/>
          <p:cNvSpPr txBox="1"/>
          <p:nvPr/>
        </p:nvSpPr>
        <p:spPr>
          <a:xfrm>
            <a:off x="1809905" y="2150418"/>
            <a:ext cx="4942604" cy="830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HG丸ｺﾞｼｯｸM-PRO"/>
                <a:ea typeface="HG丸ｺﾞｼｯｸM-PRO"/>
              </a:rPr>
              <a:t>２．</a:t>
            </a:r>
            <a:r>
              <a:rPr kumimoji="1" lang="en-US" altLang="ja-JP" sz="2400" dirty="0">
                <a:latin typeface="HG丸ｺﾞｼｯｸM-PRO"/>
                <a:ea typeface="HG丸ｺﾞｼｯｸM-PRO"/>
              </a:rPr>
              <a:t>LINEのID</a:t>
            </a:r>
            <a:r>
              <a:rPr kumimoji="1" lang="ja-JP" altLang="en-US" sz="2400" dirty="0">
                <a:latin typeface="HG丸ｺﾞｼｯｸM-PRO"/>
                <a:ea typeface="HG丸ｺﾞｼｯｸM-PRO"/>
              </a:rPr>
              <a:t>もしくは電話番号を</a:t>
            </a:r>
            <a:endParaRPr kumimoji="1" lang="ja-JP" altLang="en-US" sz="2400" dirty="0">
              <a:latin typeface="HG丸ｺﾞｼｯｸM-PRO"/>
              <a:ea typeface="HG丸ｺﾞｼｯｸM-PRO"/>
            </a:endParaRPr>
          </a:p>
          <a:p>
            <a:r>
              <a:rPr kumimoji="1" lang="ja-JP" altLang="en-US" sz="2400" dirty="0">
                <a:latin typeface="HG丸ｺﾞｼｯｸM-PRO"/>
                <a:ea typeface="HG丸ｺﾞｼｯｸM-PRO"/>
              </a:rPr>
              <a:t>　</a:t>
            </a:r>
            <a:r>
              <a:rPr kumimoji="1" lang="ja-JP" altLang="en-US" sz="2400" dirty="0">
                <a:latin typeface="HG丸ｺﾞｼｯｸM-PRO"/>
                <a:ea typeface="HG丸ｺﾞｼｯｸM-PRO"/>
              </a:rPr>
              <a:t>　</a:t>
            </a:r>
            <a:r>
              <a:rPr kumimoji="1" lang="ja-JP" altLang="en-US" sz="2400" dirty="0">
                <a:latin typeface="HG丸ｺﾞｼｯｸM-PRO"/>
                <a:ea typeface="HG丸ｺﾞｼｯｸM-PRO"/>
              </a:rPr>
              <a:t>要</a:t>
            </a:r>
            <a:r>
              <a:rPr kumimoji="1" lang="ja-JP" altLang="en-US" sz="2400" dirty="0">
                <a:latin typeface="HG丸ｺﾞｼｯｸM-PRO"/>
                <a:ea typeface="HG丸ｺﾞｼｯｸM-PRO"/>
              </a:rPr>
              <a:t>求後、</a:t>
            </a:r>
            <a:r>
              <a:rPr kumimoji="1" lang="ja-JP" altLang="en-US" sz="2400" dirty="0">
                <a:latin typeface="HG丸ｺﾞｼｯｸM-PRO"/>
                <a:ea typeface="HG丸ｺﾞｼｯｸM-PRO"/>
              </a:rPr>
              <a:t>住所や勤め先を要求</a:t>
            </a:r>
            <a:endParaRPr kumimoji="1" lang="ja-JP" altLang="en-US" sz="2400" dirty="0">
              <a:latin typeface="HG丸ｺﾞｼｯｸM-PRO"/>
              <a:ea typeface="HG丸ｺﾞｼｯｸM-PRO"/>
            </a:endParaRPr>
          </a:p>
        </p:txBody>
      </p:sp>
      <p:sp>
        <p:nvSpPr>
          <p:cNvPr id="1159" name="テキスト ボックス 17"/>
          <p:cNvSpPr txBox="1"/>
          <p:nvPr/>
        </p:nvSpPr>
        <p:spPr>
          <a:xfrm>
            <a:off x="1836000" y="3363750"/>
            <a:ext cx="4942582" cy="460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HG丸ｺﾞｼｯｸM-PRO"/>
                <a:ea typeface="HG丸ｺﾞｼｯｸM-PRO"/>
              </a:rPr>
              <a:t>３．審査後、口座情報を送信</a:t>
            </a:r>
            <a:endParaRPr sz="2400">
              <a:latin typeface="HG丸ｺﾞｼｯｸM-PRO"/>
              <a:ea typeface="HG丸ｺﾞｼｯｸM-PRO"/>
            </a:endParaRPr>
          </a:p>
        </p:txBody>
      </p:sp>
      <p:sp>
        <p:nvSpPr>
          <p:cNvPr id="1160" name="テキスト ボックス 20"/>
          <p:cNvSpPr txBox="1"/>
          <p:nvPr/>
        </p:nvSpPr>
        <p:spPr>
          <a:xfrm>
            <a:off x="1807745" y="4097420"/>
            <a:ext cx="4689033" cy="460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HG丸ｺﾞｼｯｸM-PRO"/>
                <a:ea typeface="HG丸ｺﾞｼｯｸM-PRO"/>
              </a:rPr>
              <a:t>４</a:t>
            </a:r>
            <a:r>
              <a:rPr kumimoji="1" lang="en-US" altLang="ja-JP" sz="2400" dirty="0">
                <a:latin typeface="HG丸ｺﾞｼｯｸM-PRO"/>
                <a:ea typeface="HG丸ｺﾞｼｯｸM-PRO"/>
              </a:rPr>
              <a:t>.</a:t>
            </a:r>
            <a:r>
              <a:rPr kumimoji="1" lang="ja-JP" altLang="en-US" sz="2400" dirty="0">
                <a:latin typeface="HG丸ｺﾞｼｯｸM-PRO"/>
                <a:ea typeface="HG丸ｺﾞｼｯｸM-PRO"/>
              </a:rPr>
              <a:t>　保証金などの前払い</a:t>
            </a:r>
            <a:endParaRPr sz="2400">
              <a:latin typeface="HG丸ｺﾞｼｯｸM-PRO"/>
              <a:ea typeface="HG丸ｺﾞｼｯｸM-PRO"/>
            </a:endParaRPr>
          </a:p>
        </p:txBody>
      </p:sp>
      <p:sp>
        <p:nvSpPr>
          <p:cNvPr id="1161" name="右矢印 72"/>
          <p:cNvSpPr/>
          <p:nvPr/>
        </p:nvSpPr>
        <p:spPr>
          <a:xfrm>
            <a:off x="2230667" y="1794448"/>
            <a:ext cx="4046450" cy="2904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2" name="右矢印 103"/>
          <p:cNvSpPr/>
          <p:nvPr/>
        </p:nvSpPr>
        <p:spPr>
          <a:xfrm flipH="1" flipV="1">
            <a:off x="2230667" y="3759258"/>
            <a:ext cx="4040154" cy="2692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3" name="右矢印 104"/>
          <p:cNvSpPr/>
          <p:nvPr/>
        </p:nvSpPr>
        <p:spPr>
          <a:xfrm>
            <a:off x="2256407" y="4452367"/>
            <a:ext cx="4046450" cy="2904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4" name="テキスト 121"/>
          <p:cNvSpPr txBox="1"/>
          <p:nvPr/>
        </p:nvSpPr>
        <p:spPr>
          <a:xfrm>
            <a:off x="6081949" y="122100"/>
            <a:ext cx="3062052" cy="830104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ja-JP" altLang="en-US"/>
            </a:pPr>
            <a:r>
              <a:rPr lang="en-US" altLang="ja-JP" sz="4800" b="1" dirty="0">
                <a:latin typeface="HG丸ｺﾞｼｯｸM-PRO"/>
                <a:ea typeface="HG丸ｺﾞｼｯｸM-PRO"/>
              </a:rPr>
              <a:t>(Twitter)</a:t>
            </a:r>
            <a:endParaRPr lang="ja-JP" altLang="en-US" sz="4800" b="1">
              <a:latin typeface="HG丸ｺﾞｼｯｸM-PRO"/>
              <a:ea typeface="HG丸ｺﾞｼｯｸM-PRO"/>
            </a:endParaRPr>
          </a:p>
        </p:txBody>
      </p:sp>
    </p:spTree>
    <p:extLst>
      <p:ext uri="{BB962C8B-B14F-4D97-AF65-F5344CB8AC3E}">
        <p14:creationId xmlns:p14="http://schemas.microsoft.com/office/powerpoint/2010/main" val="3312556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" dur="500" fill="hold"/>
                                        <p:tgtEl>
                                          <p:spTgt spid="1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1" grpId="0" animBg="1" autoUpdateAnimBg="0"/>
      <p:bldP spid="1152" grpId="0" animBg="1" autoUpdateAnimBg="0"/>
      <p:bldP spid="1157" grpId="0" animBg="1" autoUpdateAnimBg="0"/>
      <p:bldP spid="1158" grpId="0" animBg="1" autoUpdateAnimBg="0"/>
      <p:bldP spid="1162" grpId="0" animBg="1" autoUpdateAnimBg="0"/>
      <p:bldP spid="1159" grpId="0" animBg="1" autoUpdateAnimBg="0"/>
      <p:bldP spid="1163" grpId="0" animBg="1" autoUpdateAnimBg="0"/>
      <p:bldP spid="1160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0" name="思考の吹き出し: 雲形 5"/>
          <p:cNvSpPr/>
          <p:nvPr/>
        </p:nvSpPr>
        <p:spPr>
          <a:xfrm>
            <a:off x="395048" y="339907"/>
            <a:ext cx="6694214" cy="2297027"/>
          </a:xfrm>
          <a:prstGeom prst="cloudCallout">
            <a:avLst>
              <a:gd name="adj1" fmla="val 39570"/>
              <a:gd name="adj2" fmla="val 608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3600" b="1" dirty="0">
                <a:latin typeface="HG丸ｺﾞｼｯｸM-PRO"/>
                <a:ea typeface="HG丸ｺﾞｼｯｸM-PRO"/>
              </a:rPr>
              <a:t>問題なく貸し借りが</a:t>
            </a:r>
            <a:endParaRPr kumimoji="1" lang="en-US" altLang="ja-JP" sz="3600" b="1" dirty="0">
              <a:latin typeface="HG丸ｺﾞｼｯｸM-PRO"/>
              <a:ea typeface="HG丸ｺﾞｼｯｸM-PRO"/>
            </a:endParaRPr>
          </a:p>
          <a:p>
            <a:r>
              <a:rPr kumimoji="1" lang="ja-JP" altLang="en-US" sz="3600" b="1" dirty="0">
                <a:latin typeface="HG丸ｺﾞｼｯｸM-PRO"/>
                <a:ea typeface="HG丸ｺﾞｼｯｸM-PRO"/>
              </a:rPr>
              <a:t>できているの？</a:t>
            </a:r>
            <a:endParaRPr kumimoji="1" lang="ja-JP" altLang="en-US" b="1" dirty="0"/>
          </a:p>
        </p:txBody>
      </p:sp>
      <p:pic>
        <p:nvPicPr>
          <p:cNvPr id="1171" name="図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72200" y="2102988"/>
            <a:ext cx="2504661" cy="2846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165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" name="タイトル 1"/>
          <p:cNvSpPr>
            <a:spLocks noGrp="1"/>
          </p:cNvSpPr>
          <p:nvPr>
            <p:ph type="title" idx="0"/>
          </p:nvPr>
        </p:nvSpPr>
        <p:spPr>
          <a:xfrm>
            <a:off x="503202" y="104456"/>
            <a:ext cx="7202456" cy="786926"/>
          </a:xfrm>
        </p:spPr>
        <p:txBody>
          <a:bodyPr>
            <a:normAutofit/>
          </a:bodyPr>
          <a:lstStyle/>
          <a:p>
            <a:r>
              <a:rPr kumimoji="1" lang="ja-JP" altLang="en-US" sz="4800" b="1" dirty="0">
                <a:latin typeface="HG丸ｺﾞｼｯｸM-PRO"/>
                <a:ea typeface="HG丸ｺﾞｼｯｸM-PRO"/>
              </a:rPr>
              <a:t>個人間融資の危険性</a:t>
            </a:r>
            <a:endParaRPr sz="4800" b="1">
              <a:latin typeface="HG丸ｺﾞｼｯｸM-PRO"/>
              <a:ea typeface="HG丸ｺﾞｼｯｸM-PRO"/>
            </a:endParaRPr>
          </a:p>
        </p:txBody>
      </p:sp>
      <p:sp>
        <p:nvSpPr>
          <p:cNvPr id="1178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65082" y="1040190"/>
            <a:ext cx="8828444" cy="3396583"/>
          </a:xfrm>
          <a:solidFill>
            <a:schemeClr val="tx1">
              <a:lumMod val="75000"/>
              <a:lumOff val="25000"/>
            </a:schemeClr>
          </a:solidFill>
        </p:spPr>
        <p:txBody>
          <a:bodyPr>
            <a:normAutofit fontScale="92500"/>
          </a:bodyPr>
          <a:lstStyle/>
          <a:p>
            <a:pPr marL="0" indent="0">
              <a:lnSpc>
                <a:spcPts val="3300"/>
              </a:lnSpc>
              <a:spcAft>
                <a:spcPts val="0"/>
              </a:spcAft>
              <a:buNone/>
            </a:pPr>
            <a:r>
              <a:rPr kumimoji="1" lang="ja-JP" altLang="en-US" sz="3200" b="1" dirty="0">
                <a:solidFill>
                  <a:srgbClr val="FFFF00"/>
                </a:solidFill>
                <a:latin typeface="HG丸ｺﾞｼｯｸM-PRO"/>
                <a:ea typeface="HG丸ｺﾞｼｯｸM-PRO"/>
              </a:rPr>
              <a:t>●個人を装った闇金業者</a:t>
            </a:r>
            <a:r>
              <a:rPr lang="ja-JP" altLang="en-US" sz="3200" b="1" dirty="0">
                <a:solidFill>
                  <a:srgbClr val="FFFF00"/>
                </a:solidFill>
                <a:latin typeface="HG丸ｺﾞｼｯｸM-PRO"/>
                <a:ea typeface="HG丸ｺﾞｼｯｸM-PRO"/>
              </a:rPr>
              <a:t>に引っかかる</a:t>
            </a:r>
            <a:endParaRPr lang="en-US" altLang="ja-JP" sz="3200" b="1" dirty="0">
              <a:solidFill>
                <a:srgbClr val="FFFF00"/>
              </a:solidFill>
              <a:latin typeface="HG丸ｺﾞｼｯｸM-PRO"/>
              <a:ea typeface="HG丸ｺﾞｼｯｸM-PRO"/>
            </a:endParaRPr>
          </a:p>
          <a:p>
            <a:pPr marL="0" indent="0">
              <a:lnSpc>
                <a:spcPts val="3300"/>
              </a:lnSpc>
              <a:spcAft>
                <a:spcPts val="0"/>
              </a:spcAft>
              <a:buNone/>
            </a:pPr>
            <a:r>
              <a:rPr kumimoji="1" lang="ja-JP" altLang="en-US" sz="3200" b="1" dirty="0">
                <a:solidFill>
                  <a:srgbClr val="FFFF00"/>
                </a:solidFill>
                <a:latin typeface="HG丸ｺﾞｼｯｸM-PRO"/>
                <a:ea typeface="HG丸ｺﾞｼｯｸM-PRO"/>
              </a:rPr>
              <a:t>●個人情報を悪用される</a:t>
            </a:r>
            <a:endParaRPr kumimoji="1" lang="en-US" altLang="ja-JP" sz="3200" b="1" dirty="0">
              <a:solidFill>
                <a:srgbClr val="FFFF00"/>
              </a:solidFill>
              <a:latin typeface="HG丸ｺﾞｼｯｸM-PRO"/>
              <a:ea typeface="HG丸ｺﾞｼｯｸM-PRO"/>
            </a:endParaRPr>
          </a:p>
          <a:p>
            <a:pPr marL="0" indent="0">
              <a:lnSpc>
                <a:spcPts val="3300"/>
              </a:lnSpc>
              <a:spcAft>
                <a:spcPts val="0"/>
              </a:spcAft>
              <a:buNone/>
            </a:pPr>
            <a:r>
              <a:rPr lang="ja-JP" altLang="en-US" sz="3200" b="1" dirty="0">
                <a:solidFill>
                  <a:srgbClr val="FFFF00"/>
                </a:solidFill>
                <a:latin typeface="HG丸ｺﾞｼｯｸM-PRO"/>
                <a:ea typeface="HG丸ｺﾞｼｯｸM-PRO"/>
              </a:rPr>
              <a:t>●保証料・手数料と称した詐欺でお金をだまし</a:t>
            </a:r>
            <a:endParaRPr kumimoji="1" lang="ja-JP" altLang="en-US" sz="3200" b="1" dirty="0">
              <a:solidFill>
                <a:srgbClr val="FFFF00"/>
              </a:solidFill>
              <a:latin typeface="HG丸ｺﾞｼｯｸM-PRO"/>
              <a:ea typeface="HG丸ｺﾞｼｯｸM-PRO"/>
            </a:endParaRPr>
          </a:p>
          <a:p>
            <a:pPr marL="0" indent="0">
              <a:lnSpc>
                <a:spcPts val="3300"/>
              </a:lnSpc>
              <a:spcAft>
                <a:spcPts val="0"/>
              </a:spcAft>
              <a:buNone/>
            </a:pPr>
            <a:r>
              <a:rPr lang="ja-JP" altLang="en-US" sz="3200" b="1" dirty="0">
                <a:solidFill>
                  <a:srgbClr val="FFFF00"/>
                </a:solidFill>
                <a:latin typeface="HG丸ｺﾞｼｯｸM-PRO"/>
                <a:ea typeface="HG丸ｺﾞｼｯｸM-PRO"/>
              </a:rPr>
              <a:t>　</a:t>
            </a:r>
            <a:r>
              <a:rPr lang="ja-JP" altLang="en-US" sz="3200" b="1" dirty="0">
                <a:solidFill>
                  <a:srgbClr val="FFFF00"/>
                </a:solidFill>
                <a:latin typeface="HG丸ｺﾞｼｯｸM-PRO"/>
                <a:ea typeface="HG丸ｺﾞｼｯｸM-PRO"/>
              </a:rPr>
              <a:t>取られる</a:t>
            </a:r>
            <a:endParaRPr lang="ja-JP" altLang="en-US" sz="3200" b="1" dirty="0">
              <a:solidFill>
                <a:srgbClr val="FFFF00"/>
              </a:solidFill>
              <a:latin typeface="HG丸ｺﾞｼｯｸM-PRO"/>
              <a:ea typeface="HG丸ｺﾞｼｯｸM-PRO"/>
            </a:endParaRPr>
          </a:p>
          <a:p>
            <a:pPr marL="0" indent="0">
              <a:lnSpc>
                <a:spcPts val="3300"/>
              </a:lnSpc>
              <a:spcAft>
                <a:spcPts val="0"/>
              </a:spcAft>
              <a:buNone/>
            </a:pPr>
            <a:r>
              <a:rPr lang="ja-JP" altLang="en-US" sz="3200" b="1" dirty="0">
                <a:solidFill>
                  <a:srgbClr val="FFFF00"/>
                </a:solidFill>
                <a:latin typeface="HG丸ｺﾞｼｯｸM-PRO"/>
                <a:ea typeface="HG丸ｺﾞｼｯｸM-PRO"/>
              </a:rPr>
              <a:t>●性犯罪の被害に合う</a:t>
            </a:r>
            <a:endParaRPr lang="en-US" altLang="ja-JP" sz="3200" b="1" dirty="0">
              <a:solidFill>
                <a:srgbClr val="FFFF00"/>
              </a:solidFill>
              <a:latin typeface="HG丸ｺﾞｼｯｸM-PRO"/>
              <a:ea typeface="HG丸ｺﾞｼｯｸM-PRO"/>
            </a:endParaRPr>
          </a:p>
          <a:p>
            <a:pPr marL="0" indent="0">
              <a:lnSpc>
                <a:spcPts val="3300"/>
              </a:lnSpc>
              <a:spcAft>
                <a:spcPts val="0"/>
              </a:spcAft>
              <a:buNone/>
            </a:pPr>
            <a:r>
              <a:rPr lang="ja-JP" altLang="en-US" sz="3200" b="1" dirty="0">
                <a:solidFill>
                  <a:srgbClr val="FFFF00"/>
                </a:solidFill>
                <a:latin typeface="HG丸ｺﾞｼｯｸM-PRO"/>
                <a:ea typeface="HG丸ｺﾞｼｯｸM-PRO"/>
              </a:rPr>
              <a:t>　　　　　　　　　　　　　　　　　　　など･･･</a:t>
            </a:r>
            <a:endParaRPr lang="ja-JP" altLang="en-US" sz="3200" b="1" dirty="0">
              <a:solidFill>
                <a:srgbClr val="FFFF00"/>
              </a:solidFill>
              <a:latin typeface="HG丸ｺﾞｼｯｸM-PRO"/>
              <a:ea typeface="HG丸ｺﾞｼｯｸM-PRO"/>
            </a:endParaRPr>
          </a:p>
          <a:p>
            <a:pPr marL="0" indent="0">
              <a:buNone/>
            </a:pPr>
            <a:endParaRPr lang="en-US" altLang="ja-JP" sz="3200" dirty="0">
              <a:latin typeface="HG丸ｺﾞｼｯｸM-PRO"/>
              <a:ea typeface="HG丸ｺﾞｼｯｸM-PRO"/>
            </a:endParaRPr>
          </a:p>
        </p:txBody>
      </p:sp>
      <p:sp>
        <p:nvSpPr>
          <p:cNvPr id="1179" name="テキスト 92"/>
          <p:cNvSpPr txBox="1"/>
          <p:nvPr/>
        </p:nvSpPr>
        <p:spPr>
          <a:xfrm>
            <a:off x="318751" y="4436507"/>
            <a:ext cx="9059568" cy="706993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ja-JP" altLang="en-US"/>
            </a:pPr>
            <a:r>
              <a:rPr lang="ja-JP" altLang="en-US" sz="4000" b="1" dirty="0">
                <a:solidFill>
                  <a:schemeClr val="tx1"/>
                </a:solidFill>
                <a:latin typeface="HG丸ｺﾞｼｯｸM-PRO"/>
                <a:ea typeface="HG丸ｺﾞｼｯｸM-PRO"/>
              </a:rPr>
              <a:t>悪質な被害に合う確率が</a:t>
            </a:r>
            <a:r>
              <a:rPr lang="ja-JP" altLang="en-US" sz="4000" b="1" dirty="0">
                <a:solidFill>
                  <a:srgbClr val="FF0000"/>
                </a:solidFill>
                <a:latin typeface="HG丸ｺﾞｼｯｸM-PRO"/>
                <a:ea typeface="HG丸ｺﾞｼｯｸM-PRO"/>
              </a:rPr>
              <a:t>非常に高い</a:t>
            </a:r>
            <a:r>
              <a:rPr lang="ja-JP" altLang="en-US" sz="4000" dirty="0">
                <a:solidFill>
                  <a:srgbClr val="FF0000"/>
                </a:solidFill>
                <a:latin typeface="HG丸ｺﾞｼｯｸM-PRO"/>
                <a:ea typeface="HG丸ｺﾞｼｯｸM-PRO"/>
              </a:rPr>
              <a:t>！</a:t>
            </a:r>
            <a:endParaRPr lang="ja-JP" altLang="en-US" sz="4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920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" dur="500"/>
                                        <p:tgtEl>
                                          <p:spTgt spid="1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5" name="タイトル 1"/>
          <p:cNvSpPr>
            <a:spLocks noGrp="1"/>
          </p:cNvSpPr>
          <p:nvPr>
            <p:ph type="title" idx="0"/>
          </p:nvPr>
        </p:nvSpPr>
        <p:spPr>
          <a:xfrm>
            <a:off x="396000" y="51750"/>
            <a:ext cx="2149986" cy="786926"/>
          </a:xfrm>
        </p:spPr>
        <p:txBody>
          <a:bodyPr>
            <a:normAutofit/>
          </a:bodyPr>
          <a:lstStyle/>
          <a:p>
            <a:r>
              <a:rPr lang="ja-JP" altLang="en-US" sz="4800" b="1">
                <a:latin typeface="HG丸ｺﾞｼｯｸM-PRO"/>
                <a:ea typeface="HG丸ｺﾞｼｯｸM-PRO"/>
              </a:rPr>
              <a:t>事例</a:t>
            </a:r>
            <a:endParaRPr sz="4800" b="1">
              <a:latin typeface="HG丸ｺﾞｼｯｸM-PRO"/>
              <a:ea typeface="HG丸ｺﾞｼｯｸM-PRO"/>
            </a:endParaRPr>
          </a:p>
        </p:txBody>
      </p:sp>
      <p:sp>
        <p:nvSpPr>
          <p:cNvPr id="1186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68125" y="997416"/>
            <a:ext cx="8523162" cy="1569213"/>
          </a:xfrm>
          <a:solidFill>
            <a:srgbClr val="FFFF00"/>
          </a:solidFill>
          <a:ln w="38100">
            <a:solidFill>
              <a:srgbClr val="FFC000"/>
            </a:solidFill>
          </a:ln>
        </p:spPr>
        <p:txBody>
          <a:bodyPr>
            <a:normAutofit fontScale="70000" lnSpcReduction="20000"/>
          </a:bodyPr>
          <a:lstStyle/>
          <a:p>
            <a:pPr marL="0" indent="0">
              <a:lnSpc>
                <a:spcPts val="3000"/>
              </a:lnSpc>
              <a:spcAft>
                <a:spcPts val="0"/>
              </a:spcAft>
              <a:buNone/>
            </a:pPr>
            <a:r>
              <a:rPr kumimoji="1" lang="ja-JP" altLang="en-US" sz="4000" b="1" dirty="0">
                <a:solidFill>
                  <a:schemeClr val="tx1"/>
                </a:solidFill>
                <a:latin typeface="HG丸ｺﾞｼｯｸM-PRO"/>
                <a:ea typeface="HG丸ｺﾞｼｯｸM-PRO"/>
              </a:rPr>
              <a:t>●保証金</a:t>
            </a:r>
            <a:r>
              <a:rPr lang="ja-JP" altLang="en-US" sz="4000" b="1" dirty="0">
                <a:solidFill>
                  <a:schemeClr val="tx1"/>
                </a:solidFill>
                <a:latin typeface="HG丸ｺﾞｼｯｸM-PRO"/>
                <a:ea typeface="HG丸ｺﾞｼｯｸM-PRO"/>
              </a:rPr>
              <a:t>１</a:t>
            </a:r>
            <a:r>
              <a:rPr kumimoji="1" lang="ja-JP" altLang="en-US" sz="4000" b="1" dirty="0">
                <a:solidFill>
                  <a:schemeClr val="tx1"/>
                </a:solidFill>
                <a:latin typeface="HG丸ｺﾞｼｯｸM-PRO"/>
                <a:ea typeface="HG丸ｺﾞｼｯｸM-PRO"/>
              </a:rPr>
              <a:t>割を入金後、</a:t>
            </a:r>
            <a:r>
              <a:rPr lang="ja-JP" altLang="en-US" sz="4000" b="1" dirty="0">
                <a:solidFill>
                  <a:schemeClr val="tx1"/>
                </a:solidFill>
                <a:latin typeface="HG丸ｺﾞｼｯｸM-PRO"/>
                <a:ea typeface="HG丸ｺﾞｼｯｸM-PRO"/>
              </a:rPr>
              <a:t>１</a:t>
            </a:r>
            <a:r>
              <a:rPr kumimoji="1" lang="ja-JP" altLang="en-US" sz="4000" b="1" dirty="0">
                <a:solidFill>
                  <a:schemeClr val="tx1"/>
                </a:solidFill>
                <a:latin typeface="HG丸ｺﾞｼｯｸM-PRO"/>
                <a:ea typeface="HG丸ｺﾞｼｯｸM-PRO"/>
              </a:rPr>
              <a:t>時間後に希望額を振り込</a:t>
            </a:r>
            <a:endParaRPr kumimoji="1" lang="en-US" altLang="ja-JP" sz="4000" b="1" dirty="0">
              <a:solidFill>
                <a:schemeClr val="tx1"/>
              </a:solidFill>
              <a:latin typeface="HG丸ｺﾞｼｯｸM-PRO"/>
              <a:ea typeface="HG丸ｺﾞｼｯｸM-PRO"/>
            </a:endParaRPr>
          </a:p>
          <a:p>
            <a:pPr marL="0" indent="0">
              <a:lnSpc>
                <a:spcPts val="3000"/>
              </a:lnSpc>
              <a:spcAft>
                <a:spcPts val="0"/>
              </a:spcAft>
              <a:buNone/>
            </a:pPr>
            <a:r>
              <a:rPr kumimoji="1" lang="ja-JP" altLang="en-US" sz="4000" b="1" dirty="0">
                <a:solidFill>
                  <a:schemeClr val="tx1"/>
                </a:solidFill>
                <a:latin typeface="HG丸ｺﾞｼｯｸM-PRO"/>
                <a:ea typeface="HG丸ｺﾞｼｯｸM-PRO"/>
              </a:rPr>
              <a:t>　</a:t>
            </a:r>
            <a:r>
              <a:rPr kumimoji="1" lang="ja-JP" altLang="en-US" sz="4000" b="1" dirty="0">
                <a:solidFill>
                  <a:schemeClr val="tx1"/>
                </a:solidFill>
                <a:latin typeface="HG丸ｺﾞｼｯｸM-PRO"/>
                <a:ea typeface="HG丸ｺﾞｼｯｸM-PRO"/>
              </a:rPr>
              <a:t>むという話だったが、</a:t>
            </a:r>
            <a:r>
              <a:rPr kumimoji="1" lang="ja-JP" altLang="en-US" sz="4000" b="1" dirty="0">
                <a:solidFill>
                  <a:schemeClr val="tx1"/>
                </a:solidFill>
                <a:latin typeface="HG丸ｺﾞｼｯｸM-PRO"/>
                <a:ea typeface="HG丸ｺﾞｼｯｸM-PRO"/>
              </a:rPr>
              <a:t>入金してから１時間後も振</a:t>
            </a:r>
            <a:endParaRPr kumimoji="1" lang="ja-JP" altLang="en-US" sz="4000" b="1" dirty="0">
              <a:solidFill>
                <a:schemeClr val="tx1"/>
              </a:solidFill>
              <a:latin typeface="HG丸ｺﾞｼｯｸM-PRO"/>
              <a:ea typeface="HG丸ｺﾞｼｯｸM-PRO"/>
            </a:endParaRPr>
          </a:p>
          <a:p>
            <a:pPr marL="0" indent="0">
              <a:lnSpc>
                <a:spcPts val="3000"/>
              </a:lnSpc>
              <a:spcAft>
                <a:spcPts val="0"/>
              </a:spcAft>
              <a:buNone/>
            </a:pPr>
            <a:r>
              <a:rPr kumimoji="1" lang="ja-JP" altLang="en-US" sz="4000" b="1" dirty="0">
                <a:solidFill>
                  <a:schemeClr val="tx1"/>
                </a:solidFill>
                <a:latin typeface="HG丸ｺﾞｼｯｸM-PRO"/>
                <a:ea typeface="HG丸ｺﾞｼｯｸM-PRO"/>
              </a:rPr>
              <a:t>　</a:t>
            </a:r>
            <a:r>
              <a:rPr kumimoji="1" lang="ja-JP" altLang="en-US" sz="4000" b="1" dirty="0">
                <a:solidFill>
                  <a:schemeClr val="tx1"/>
                </a:solidFill>
                <a:latin typeface="HG丸ｺﾞｼｯｸM-PRO"/>
                <a:ea typeface="HG丸ｺﾞｼｯｸM-PRO"/>
              </a:rPr>
              <a:t>り込みがなかったため連絡をするが、返事がな</a:t>
            </a:r>
            <a:r>
              <a:rPr kumimoji="1" lang="ja-JP" altLang="en-US" sz="4000" b="1" dirty="0">
                <a:solidFill>
                  <a:schemeClr val="tx1"/>
                </a:solidFill>
                <a:latin typeface="HG丸ｺﾞｼｯｸM-PRO"/>
                <a:ea typeface="HG丸ｺﾞｼｯｸM-PRO"/>
              </a:rPr>
              <a:t>い。</a:t>
            </a:r>
            <a:endParaRPr kumimoji="1" lang="ja-JP" altLang="en-US" sz="4000" b="1" dirty="0">
              <a:solidFill>
                <a:schemeClr val="tx1"/>
              </a:solidFill>
              <a:latin typeface="HG丸ｺﾞｼｯｸM-PRO"/>
              <a:ea typeface="HG丸ｺﾞｼｯｸM-PRO"/>
            </a:endParaRPr>
          </a:p>
          <a:p>
            <a:pPr marL="0" indent="0">
              <a:lnSpc>
                <a:spcPts val="3000"/>
              </a:lnSpc>
              <a:spcAft>
                <a:spcPts val="0"/>
              </a:spcAft>
              <a:buNone/>
            </a:pPr>
            <a:endParaRPr lang="ja-JP" altLang="en-US" sz="5714" b="1" dirty="0">
              <a:solidFill>
                <a:schemeClr val="tx1"/>
              </a:solidFill>
              <a:latin typeface="HG丸ｺﾞｼｯｸM-PRO"/>
              <a:ea typeface="HG丸ｺﾞｼｯｸM-PRO"/>
            </a:endParaRPr>
          </a:p>
        </p:txBody>
      </p:sp>
      <p:sp>
        <p:nvSpPr>
          <p:cNvPr id="1187" name="コンテンツ プレースホルダー 126"/>
          <p:cNvSpPr/>
          <p:nvPr/>
        </p:nvSpPr>
        <p:spPr>
          <a:xfrm>
            <a:off x="368125" y="2750481"/>
            <a:ext cx="8523162" cy="1569213"/>
          </a:xfrm>
          <a:prstGeom prst="rect">
            <a:avLst/>
          </a:prstGeom>
          <a:solidFill>
            <a:srgbClr val="FFFF00"/>
          </a:solidFill>
          <a:ln w="38100">
            <a:solidFill>
              <a:srgbClr val="FFC000"/>
            </a:solidFill>
          </a:ln>
        </p:spPr>
        <p:txBody>
          <a:bodyPr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kumimoji="1"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kumimoji="1"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kumimoji="1"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kumimoji="1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kumimoji="1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kumimoji="1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kumimoji="1"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kumimoji="1"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000"/>
              </a:lnSpc>
              <a:spcAft>
                <a:spcPts val="0"/>
              </a:spcAft>
              <a:buNone/>
            </a:pPr>
            <a:r>
              <a:rPr lang="ja-JP" altLang="en-US" sz="4000" b="1" dirty="0">
                <a:solidFill>
                  <a:schemeClr val="tx1"/>
                </a:solidFill>
                <a:latin typeface="HG丸ｺﾞｼｯｸM-PRO"/>
                <a:ea typeface="HG丸ｺﾞｼｯｸM-PRO"/>
              </a:rPr>
              <a:t>●借入の条件として男女問わず裸の写真を要求され</a:t>
            </a:r>
            <a:endParaRPr kumimoji="1" lang="en-US" altLang="ja-JP" sz="11076" b="1" dirty="0">
              <a:solidFill>
                <a:schemeClr val="tx1"/>
              </a:solidFill>
              <a:latin typeface="HG丸ｺﾞｼｯｸM-PRO"/>
              <a:ea typeface="HG丸ｺﾞｼｯｸM-PRO"/>
            </a:endParaRPr>
          </a:p>
          <a:p>
            <a:pPr marL="0" indent="0">
              <a:lnSpc>
                <a:spcPts val="3000"/>
              </a:lnSpc>
              <a:spcAft>
                <a:spcPts val="0"/>
              </a:spcAft>
              <a:buNone/>
            </a:pPr>
            <a:r>
              <a:rPr lang="ja-JP" altLang="en-US" sz="4000" b="1" dirty="0">
                <a:solidFill>
                  <a:schemeClr val="tx1"/>
                </a:solidFill>
                <a:latin typeface="HG丸ｺﾞｼｯｸM-PRO"/>
                <a:ea typeface="HG丸ｺﾞｼｯｸM-PRO"/>
              </a:rPr>
              <a:t>　</a:t>
            </a:r>
            <a:r>
              <a:rPr lang="ja-JP" altLang="en-US" sz="4000" b="1" dirty="0">
                <a:solidFill>
                  <a:schemeClr val="tx1"/>
                </a:solidFill>
                <a:latin typeface="HG丸ｺﾞｼｯｸM-PRO"/>
                <a:ea typeface="HG丸ｺﾞｼｯｸM-PRO"/>
              </a:rPr>
              <a:t>送信した借入者が後日、お金を振り込まないと裸</a:t>
            </a:r>
            <a:endParaRPr lang="ja-JP" altLang="en-US" sz="11076" b="1" dirty="0">
              <a:solidFill>
                <a:schemeClr val="tx1"/>
              </a:solidFill>
              <a:latin typeface="HG丸ｺﾞｼｯｸM-PRO"/>
              <a:ea typeface="HG丸ｺﾞｼｯｸM-PRO"/>
            </a:endParaRPr>
          </a:p>
          <a:p>
            <a:pPr marL="0" indent="0">
              <a:lnSpc>
                <a:spcPts val="3000"/>
              </a:lnSpc>
              <a:spcAft>
                <a:spcPts val="0"/>
              </a:spcAft>
              <a:buNone/>
            </a:pPr>
            <a:r>
              <a:rPr lang="ja-JP" altLang="en-US" sz="4000" b="1" dirty="0">
                <a:solidFill>
                  <a:schemeClr val="tx1"/>
                </a:solidFill>
                <a:latin typeface="HG丸ｺﾞｼｯｸM-PRO"/>
                <a:ea typeface="HG丸ｺﾞｼｯｸM-PRO"/>
              </a:rPr>
              <a:t>　</a:t>
            </a:r>
            <a:r>
              <a:rPr lang="ja-JP" altLang="en-US" sz="4000" b="1" dirty="0">
                <a:solidFill>
                  <a:schemeClr val="tx1"/>
                </a:solidFill>
                <a:latin typeface="HG丸ｺﾞｼｯｸM-PRO"/>
                <a:ea typeface="HG丸ｺﾞｼｯｸM-PRO"/>
              </a:rPr>
              <a:t>の写真を拡散すると貸付者に脅される。</a:t>
            </a:r>
            <a:endParaRPr sz="11076" b="1">
              <a:solidFill>
                <a:schemeClr val="tx1"/>
              </a:solidFill>
              <a:latin typeface="HG丸ｺﾞｼｯｸM-PRO"/>
              <a:ea typeface="HG丸ｺﾞｼｯｸM-PRO"/>
            </a:endParaRPr>
          </a:p>
          <a:p>
            <a:pPr marL="0" indent="0">
              <a:lnSpc>
                <a:spcPts val="3000"/>
              </a:lnSpc>
              <a:spcAft>
                <a:spcPts val="0"/>
              </a:spcAft>
              <a:buNone/>
            </a:pPr>
            <a:endParaRPr kumimoji="1" lang="ja-JP" altLang="en-US" sz="4000" b="1" dirty="0">
              <a:solidFill>
                <a:schemeClr val="bg1"/>
              </a:solidFill>
              <a:latin typeface="HG丸ｺﾞｼｯｸM-PRO"/>
              <a:ea typeface="HG丸ｺﾞｼｯｸM-PRO"/>
            </a:endParaRPr>
          </a:p>
          <a:p>
            <a:pPr marL="0" indent="0">
              <a:lnSpc>
                <a:spcPts val="3000"/>
              </a:lnSpc>
              <a:spcAft>
                <a:spcPts val="0"/>
              </a:spcAft>
              <a:buNone/>
            </a:pPr>
            <a:endParaRPr lang="ja-JP" altLang="en-US" sz="5714" b="1" dirty="0">
              <a:solidFill>
                <a:schemeClr val="bg1"/>
              </a:solidFill>
              <a:latin typeface="HG丸ｺﾞｼｯｸM-PRO"/>
              <a:ea typeface="HG丸ｺﾞｼｯｸM-PRO"/>
            </a:endParaRPr>
          </a:p>
        </p:txBody>
      </p:sp>
      <p:sp>
        <p:nvSpPr>
          <p:cNvPr id="1188" name="コンテンツ プレースホルダー 127"/>
          <p:cNvSpPr/>
          <p:nvPr/>
        </p:nvSpPr>
        <p:spPr>
          <a:xfrm>
            <a:off x="468237" y="4443750"/>
            <a:ext cx="8679804" cy="468835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kumimoji="1"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kumimoji="1"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kumimoji="1"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kumimoji="1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kumimoji="1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kumimoji="1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kumimoji="1"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kumimoji="1"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000"/>
              </a:lnSpc>
              <a:spcAft>
                <a:spcPts val="0"/>
              </a:spcAft>
              <a:buNone/>
            </a:pPr>
            <a:r>
              <a:rPr lang="ja-JP" altLang="en-US" sz="11076" dirty="0">
                <a:latin typeface="HG丸ｺﾞｼｯｸM-PRO"/>
                <a:ea typeface="HG丸ｺﾞｼｯｸM-PRO"/>
              </a:rPr>
              <a:t>　</a:t>
            </a:r>
            <a:r>
              <a:rPr lang="ja-JP" altLang="en-US" sz="11076" dirty="0">
                <a:latin typeface="HG丸ｺﾞｼｯｸM-PRO"/>
                <a:ea typeface="HG丸ｺﾞｼｯｸM-PRO"/>
              </a:rPr>
              <a:t>　</a:t>
            </a:r>
            <a:r>
              <a:rPr lang="ja-JP" altLang="en-US" sz="11076" dirty="0">
                <a:latin typeface="HG丸ｺﾞｼｯｸM-PRO"/>
                <a:ea typeface="HG丸ｺﾞｼｯｸM-PRO"/>
              </a:rPr>
              <a:t>　　　　　　　　　　　　　　　　　　</a:t>
            </a:r>
            <a:r>
              <a:rPr lang="ja-JP" altLang="en-US" sz="11076" b="1" dirty="0">
                <a:latin typeface="HG丸ｺﾞｼｯｸM-PRO"/>
                <a:ea typeface="HG丸ｺﾞｼｯｸM-PRO"/>
              </a:rPr>
              <a:t>など</a:t>
            </a:r>
            <a:r>
              <a:rPr lang="en-US" altLang="ja-JP" sz="11076" b="1" dirty="0">
                <a:solidFill>
                  <a:schemeClr val="tx1"/>
                </a:solidFill>
                <a:latin typeface="HG丸ｺﾞｼｯｸM-PRO"/>
                <a:ea typeface="HG丸ｺﾞｼｯｸM-PRO"/>
              </a:rPr>
              <a:t>…</a:t>
            </a:r>
            <a:endParaRPr lang="ja-JP" altLang="en-US" sz="11076" b="1" dirty="0">
              <a:solidFill>
                <a:schemeClr val="tx1"/>
              </a:solidFill>
              <a:latin typeface="HG丸ｺﾞｼｯｸM-PRO"/>
              <a:ea typeface="HG丸ｺﾞｼｯｸM-PRO"/>
            </a:endParaRPr>
          </a:p>
        </p:txBody>
      </p:sp>
    </p:spTree>
    <p:extLst>
      <p:ext uri="{BB962C8B-B14F-4D97-AF65-F5344CB8AC3E}">
        <p14:creationId xmlns:p14="http://schemas.microsoft.com/office/powerpoint/2010/main" val="2377609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" dur="500"/>
                                        <p:tgtEl>
                                          <p:spTgt spid="1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6" grpId="0" animBg="1" autoUpdateAnimBg="0"/>
      <p:bldP spid="1187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4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67394" y="997416"/>
            <a:ext cx="8526123" cy="15953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3200" b="1" dirty="0">
                <a:latin typeface="HG丸ｺﾞｼｯｸM-PRO"/>
                <a:ea typeface="HG丸ｺﾞｼｯｸM-PRO"/>
              </a:rPr>
              <a:t>【ひととき融資】</a:t>
            </a:r>
            <a:endParaRPr kumimoji="1" lang="en-US" altLang="ja-JP" sz="3200" b="1" dirty="0">
              <a:latin typeface="HG丸ｺﾞｼｯｸM-PRO"/>
              <a:ea typeface="HG丸ｺﾞｼｯｸM-PRO"/>
            </a:endParaRPr>
          </a:p>
          <a:p>
            <a:pPr marL="0" indent="0">
              <a:buNone/>
            </a:pPr>
            <a:r>
              <a:rPr lang="ja-JP" altLang="en-US" sz="2400" dirty="0">
                <a:latin typeface="HG丸ｺﾞｼｯｸM-PRO"/>
                <a:ea typeface="HG丸ｺﾞｼｯｸM-PRO"/>
              </a:rPr>
              <a:t>　</a:t>
            </a:r>
            <a:endParaRPr kumimoji="1" lang="ja-JP" altLang="en-US" sz="2400" dirty="0">
              <a:latin typeface="HG丸ｺﾞｼｯｸM-PRO"/>
              <a:ea typeface="HG丸ｺﾞｼｯｸM-PRO"/>
            </a:endParaRPr>
          </a:p>
        </p:txBody>
      </p:sp>
      <p:sp>
        <p:nvSpPr>
          <p:cNvPr id="1195" name="タイトル 130"/>
          <p:cNvSpPr>
            <a:spLocks noGrp="1"/>
          </p:cNvSpPr>
          <p:nvPr>
            <p:ph type="title" idx="0"/>
          </p:nvPr>
        </p:nvSpPr>
        <p:spPr>
          <a:xfrm>
            <a:off x="367367" y="210490"/>
            <a:ext cx="5006396" cy="786926"/>
          </a:xfrm>
        </p:spPr>
        <p:txBody>
          <a:bodyPr>
            <a:normAutofit/>
          </a:bodyPr>
          <a:lstStyle/>
          <a:p>
            <a:r>
              <a:rPr lang="ja-JP" altLang="en-US" sz="4800" b="1">
                <a:latin typeface="HG丸ｺﾞｼｯｸM-PRO"/>
                <a:ea typeface="HG丸ｺﾞｼｯｸM-PRO"/>
              </a:rPr>
              <a:t>こんな事例も･･･</a:t>
            </a:r>
            <a:endParaRPr sz="4800" b="1">
              <a:latin typeface="HG丸ｺﾞｼｯｸM-PRO"/>
              <a:ea typeface="HG丸ｺﾞｼｯｸM-PRO"/>
            </a:endParaRPr>
          </a:p>
        </p:txBody>
      </p:sp>
      <p:sp>
        <p:nvSpPr>
          <p:cNvPr id="1196" name="コンテンツ プレースホルダー 132"/>
          <p:cNvSpPr/>
          <p:nvPr/>
        </p:nvSpPr>
        <p:spPr>
          <a:xfrm>
            <a:off x="370357" y="1568498"/>
            <a:ext cx="8523162" cy="1024275"/>
          </a:xfrm>
          <a:prstGeom prst="rect">
            <a:avLst/>
          </a:prstGeom>
          <a:solidFill>
            <a:srgbClr val="FFE9E9"/>
          </a:solidFill>
          <a:ln w="38100">
            <a:solidFill>
              <a:srgbClr val="FF0000"/>
            </a:solidFill>
          </a:ln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kumimoji="1"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kumimoji="1"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kumimoji="1"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kumimoji="1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kumimoji="1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kumimoji="1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kumimoji="1"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kumimoji="1"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ja-JP" altLang="en-US" sz="2800" b="1">
                <a:solidFill>
                  <a:schemeClr val="tx1"/>
                </a:solidFill>
                <a:latin typeface="HG丸ｺﾞｼｯｸM-PRO"/>
                <a:ea typeface="HG丸ｺﾞｼｯｸM-PRO"/>
              </a:rPr>
              <a:t>個人間融資で使用される隠語で、</a:t>
            </a:r>
            <a:r>
              <a:rPr lang="ja-JP" altLang="en-US" sz="2800" b="1">
                <a:solidFill>
                  <a:schemeClr val="tx1"/>
                </a:solidFill>
                <a:latin typeface="HG丸ｺﾞｼｯｸM-PRO"/>
                <a:ea typeface="HG丸ｺﾞｼｯｸM-PRO"/>
              </a:rPr>
              <a:t>融資の</a:t>
            </a:r>
            <a:r>
              <a:rPr lang="ja-JP" altLang="en-US" sz="2800" b="1">
                <a:solidFill>
                  <a:schemeClr val="tx1"/>
                </a:solidFill>
                <a:latin typeface="HG丸ｺﾞｼｯｸM-PRO"/>
                <a:ea typeface="HG丸ｺﾞｼｯｸM-PRO"/>
              </a:rPr>
              <a:t>条件</a:t>
            </a:r>
            <a:r>
              <a:rPr lang="ja-JP" altLang="en-US" sz="2800" b="1">
                <a:solidFill>
                  <a:schemeClr val="tx1"/>
                </a:solidFill>
                <a:latin typeface="HG丸ｺﾞｼｯｸM-PRO"/>
                <a:ea typeface="HG丸ｺﾞｼｯｸM-PRO"/>
              </a:rPr>
              <a:t>として性的</a:t>
            </a:r>
            <a:r>
              <a:rPr lang="ja-JP" altLang="en-US" sz="2800" b="1">
                <a:solidFill>
                  <a:schemeClr val="tx1"/>
                </a:solidFill>
                <a:latin typeface="HG丸ｺﾞｼｯｸM-PRO"/>
                <a:ea typeface="HG丸ｺﾞｼｯｸM-PRO"/>
              </a:rPr>
              <a:t>関係を</a:t>
            </a:r>
            <a:r>
              <a:rPr lang="ja-JP" altLang="en-US" sz="2800" b="1">
                <a:solidFill>
                  <a:schemeClr val="tx1"/>
                </a:solidFill>
                <a:latin typeface="HG丸ｺﾞｼｯｸM-PRO"/>
                <a:ea typeface="HG丸ｺﾞｼｯｸM-PRO"/>
              </a:rPr>
              <a:t>求められること</a:t>
            </a:r>
            <a:endParaRPr lang="ja-JP" altLang="en-US" sz="2800" b="1">
              <a:solidFill>
                <a:schemeClr val="tx1"/>
              </a:solidFill>
              <a:latin typeface="HG丸ｺﾞｼｯｸM-PRO"/>
              <a:ea typeface="HG丸ｺﾞｼｯｸM-PRO"/>
            </a:endParaRPr>
          </a:p>
          <a:p>
            <a:pPr marL="0" indent="0">
              <a:lnSpc>
                <a:spcPts val="3000"/>
              </a:lnSpc>
              <a:spcAft>
                <a:spcPts val="0"/>
              </a:spcAft>
              <a:buNone/>
            </a:pPr>
            <a:endParaRPr kumimoji="1" lang="ja-JP" altLang="en-US" sz="4000" b="1" dirty="0">
              <a:solidFill>
                <a:schemeClr val="bg1"/>
              </a:solidFill>
              <a:latin typeface="HG丸ｺﾞｼｯｸM-PRO"/>
              <a:ea typeface="HG丸ｺﾞｼｯｸM-PRO"/>
            </a:endParaRPr>
          </a:p>
          <a:p>
            <a:pPr marL="0" indent="0">
              <a:lnSpc>
                <a:spcPts val="3000"/>
              </a:lnSpc>
              <a:spcAft>
                <a:spcPts val="0"/>
              </a:spcAft>
              <a:buNone/>
            </a:pPr>
            <a:endParaRPr lang="ja-JP" altLang="en-US" sz="5714" b="1" dirty="0">
              <a:solidFill>
                <a:schemeClr val="bg1"/>
              </a:solidFill>
              <a:latin typeface="HG丸ｺﾞｼｯｸM-PRO"/>
              <a:ea typeface="HG丸ｺﾞｼｯｸM-PRO"/>
            </a:endParaRPr>
          </a:p>
        </p:txBody>
      </p:sp>
      <p:sp>
        <p:nvSpPr>
          <p:cNvPr id="1197" name="テキスト 133"/>
          <p:cNvSpPr txBox="1"/>
          <p:nvPr/>
        </p:nvSpPr>
        <p:spPr>
          <a:xfrm>
            <a:off x="361399" y="2787194"/>
            <a:ext cx="8529131" cy="953214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ja-JP" altLang="en-US"/>
            </a:pPr>
            <a:r>
              <a:rPr lang="ja-JP" altLang="en-US" sz="2800" b="1">
                <a:solidFill>
                  <a:schemeClr val="tx1"/>
                </a:solidFill>
                <a:latin typeface="HG丸ｺﾞｼｯｸM-PRO"/>
                <a:ea typeface="HG丸ｺﾞｼｯｸM-PRO"/>
              </a:rPr>
              <a:t>※利息を</a:t>
            </a:r>
            <a:r>
              <a:rPr lang="ja-JP" altLang="en-US" sz="2800" b="1">
                <a:solidFill>
                  <a:schemeClr val="tx1"/>
                </a:solidFill>
                <a:latin typeface="HG丸ｺﾞｼｯｸM-PRO"/>
                <a:ea typeface="HG丸ｺﾞｼｯｸM-PRO"/>
              </a:rPr>
              <a:t>減らす・無利息・無担保</a:t>
            </a:r>
            <a:r>
              <a:rPr lang="ja-JP" altLang="en-US" sz="2800" b="1">
                <a:solidFill>
                  <a:schemeClr val="tx1"/>
                </a:solidFill>
                <a:latin typeface="HG丸ｺﾞｼｯｸM-PRO"/>
                <a:ea typeface="HG丸ｺﾞｼｯｸM-PRO"/>
              </a:rPr>
              <a:t>・支払いの延期　</a:t>
            </a:r>
            <a:endParaRPr lang="ja-JP" altLang="en-US" sz="2800" b="1">
              <a:solidFill>
                <a:schemeClr val="tx1"/>
              </a:solidFill>
              <a:latin typeface="HG丸ｺﾞｼｯｸM-PRO"/>
              <a:ea typeface="HG丸ｺﾞｼｯｸM-PRO"/>
            </a:endParaRPr>
          </a:p>
          <a:p>
            <a:pPr>
              <a:defRPr lang="ja-JP" altLang="en-US"/>
            </a:pPr>
            <a:r>
              <a:rPr lang="ja-JP" altLang="en-US" sz="2800" b="1">
                <a:solidFill>
                  <a:schemeClr val="tx1"/>
                </a:solidFill>
                <a:latin typeface="HG丸ｺﾞｼｯｸM-PRO"/>
                <a:ea typeface="HG丸ｺﾞｼｯｸM-PRO"/>
              </a:rPr>
              <a:t>　</a:t>
            </a:r>
            <a:r>
              <a:rPr lang="ja-JP" altLang="en-US" sz="2800" b="1">
                <a:solidFill>
                  <a:schemeClr val="tx1"/>
                </a:solidFill>
                <a:latin typeface="HG丸ｺﾞｼｯｸM-PRO"/>
                <a:ea typeface="HG丸ｺﾞｼｯｸM-PRO"/>
              </a:rPr>
              <a:t>など、条件をゆるくしている。</a:t>
            </a:r>
            <a:endParaRPr lang="ja-JP" altLang="en-US" sz="2800" b="1">
              <a:solidFill>
                <a:schemeClr val="tx1"/>
              </a:solidFill>
              <a:latin typeface="HG丸ｺﾞｼｯｸM-PRO"/>
              <a:ea typeface="HG丸ｺﾞｼｯｸM-PRO"/>
            </a:endParaRPr>
          </a:p>
        </p:txBody>
      </p:sp>
      <p:pic>
        <p:nvPicPr>
          <p:cNvPr id="1198" name="図 13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9440000">
            <a:off x="5529391" y="3354420"/>
            <a:ext cx="2228886" cy="1253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5250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4" name="思考の吹き出し: 雲形 5"/>
          <p:cNvSpPr/>
          <p:nvPr/>
        </p:nvSpPr>
        <p:spPr>
          <a:xfrm>
            <a:off x="308632" y="305514"/>
            <a:ext cx="7115899" cy="2018960"/>
          </a:xfrm>
          <a:prstGeom prst="cloudCallout">
            <a:avLst>
              <a:gd name="adj1" fmla="val 27891"/>
              <a:gd name="adj2" fmla="val 760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 b="1" dirty="0">
                <a:latin typeface="HG丸ｺﾞｼｯｸM-PRO"/>
                <a:ea typeface="HG丸ｺﾞｼｯｸM-PRO"/>
              </a:rPr>
              <a:t>ちょっと考えたら</a:t>
            </a:r>
            <a:endParaRPr kumimoji="1" lang="en-US" altLang="ja-JP" sz="4000" b="1" dirty="0">
              <a:latin typeface="HG丸ｺﾞｼｯｸM-PRO"/>
              <a:ea typeface="HG丸ｺﾞｼｯｸM-PRO"/>
            </a:endParaRPr>
          </a:p>
          <a:p>
            <a:pPr algn="ctr"/>
            <a:r>
              <a:rPr kumimoji="1" lang="ja-JP" altLang="en-US" sz="4000" b="1" dirty="0">
                <a:latin typeface="HG丸ｺﾞｼｯｸM-PRO"/>
                <a:ea typeface="HG丸ｺﾞｼｯｸM-PRO"/>
              </a:rPr>
              <a:t>　分からない？</a:t>
            </a:r>
            <a:endParaRPr b="1">
              <a:latin typeface="HG丸ｺﾞｼｯｸM-PRO"/>
              <a:ea typeface="HG丸ｺﾞｼｯｸM-PRO"/>
            </a:endParaRPr>
          </a:p>
        </p:txBody>
      </p:sp>
      <p:pic>
        <p:nvPicPr>
          <p:cNvPr id="1205" name="図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5273" y="1811093"/>
            <a:ext cx="2504661" cy="2846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712058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  <a:tileRect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/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標準">
  <a:themeElements>
    <a:clrScheme name="標準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標準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標準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docProps/app.xml><?xml version="1.0" encoding="utf-8"?>
<Properties xmlns:vt="http://schemas.openxmlformats.org/officeDocument/2006/docPropsVTypes" xmlns="http://schemas.openxmlformats.org/officeDocument/2006/extended-properties">
  <Template>TM10001114[[fn=ギャラリー]]</Template>
  <TotalTime>0</TotalTime>
  <Words>422</Words>
  <Application>JUST Focus</Application>
  <Paragraphs>78</Paragraph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15</vt:i4>
      </vt:variant>
    </vt:vector>
  </HeadingPairs>
  <TitlesOfParts>
    <vt:vector size="18" baseType="lpstr">
      <vt:lpstr>Arial</vt:lpstr>
      <vt:lpstr>Gill Sans MT</vt:lpstr>
      <vt:lpstr>Gallery</vt:lpstr>
      <vt:lpstr>SNSの新しい問題</vt:lpstr>
      <vt:lpstr>今までのSNSの利用問題</vt:lpstr>
      <vt:lpstr>個人間融資問題</vt:lpstr>
      <vt:lpstr>個人間融資の手順の例 (twitter)</vt:lpstr>
      <vt:lpstr>PowerPoint プレゼンテーション</vt:lpstr>
      <vt:lpstr>実際の被害</vt:lpstr>
      <vt:lpstr>個人間融資の危険性</vt:lpstr>
      <vt:lpstr>女性の場合はもっと危険！！！</vt:lpstr>
      <vt:lpstr>PowerPoint プレゼンテーション</vt:lpstr>
      <vt:lpstr>なぜ被害が起きるのか</vt:lpstr>
      <vt:lpstr>私が考える今後の被害予想</vt:lpstr>
      <vt:lpstr>対策　SNSでお金を借りるな</vt:lpstr>
      <vt:lpstr>注意すべきハッシュタグ</vt:lpstr>
      <vt:lpstr>参考文献</vt:lpstr>
      <vt:lpstr>PowerPoint プレゼンテーション</vt:lpstr>
    </vt:vector>
  </TitlesOfParts>
  <LinksUpToDate>false</LinksUpToDate>
  <SharedDoc>false</SharedDoc>
  <HyperlinksChanged>false</HyperlinksChanged>
  <AppVersion>4.1.2</AppVersion>
  <PresentationFormat>ユーザー設定</PresentationFormat>
  <Slides>15</Slides>
  <Notes>15</Notes>
  <HiddenSlides>0</HiddenSlides>
  <MMClips>0</MMClips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SNSの新しい使い道</dc:title>
  <dc:creator>KUT</dc:creator>
  <cp:lastModifiedBy>374211</cp:lastModifiedBy>
  <dcterms:created xsi:type="dcterms:W3CDTF">2019-06-12T18:31:24Z</dcterms:created>
  <dcterms:modified xsi:type="dcterms:W3CDTF">2020-03-16T07:06:18Z</dcterms:modified>
  <cp:revision>53</cp:revision>
</cp:coreProperties>
</file>

<file path=docProps/custom.xml><?xml version="1.0" encoding="utf-8"?>
<Properties xmlns:vt="http://schemas.openxmlformats.org/officeDocument/2006/docPropsVTypes" xmlns="http://schemas.openxmlformats.org/officeDocument/2006/custom-properties"/>
</file>