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4"/>
  </p:notesMasterIdLst>
  <p:handoutMasterIdLst>
    <p:handoutMasterId r:id="rId5"/>
  </p:handoutMasterIdLst>
  <p:sldIdLst>
    <p:sldId id="305" r:id="rId2"/>
    <p:sldId id="306" r:id="rId3"/>
  </p:sldIdLst>
  <p:sldSz cx="6858000" cy="9144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4" userDrawn="1">
          <p15:clr>
            <a:srgbClr val="A4A3A4"/>
          </p15:clr>
        </p15:guide>
        <p15:guide id="2" pos="2099" userDrawn="1">
          <p15:clr>
            <a:srgbClr val="A4A3A4"/>
          </p15:clr>
        </p15:guide>
        <p15:guide id="3" orient="horz" pos="3107" userDrawn="1">
          <p15:clr>
            <a:srgbClr val="A4A3A4"/>
          </p15:clr>
        </p15:guide>
        <p15:guide id="4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66CC"/>
    <a:srgbClr val="00FFFF"/>
    <a:srgbClr val="009900"/>
    <a:srgbClr val="FF66FF"/>
    <a:srgbClr val="FFFF99"/>
    <a:srgbClr val="FFCC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淡色スタイル 3 - アクセント 1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78"/>
    <p:restoredTop sz="60644" autoAdjust="0"/>
  </p:normalViewPr>
  <p:slideViewPr>
    <p:cSldViewPr>
      <p:cViewPr>
        <p:scale>
          <a:sx n="100" d="100"/>
          <a:sy n="100" d="100"/>
        </p:scale>
        <p:origin x="816" y="-27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3096"/>
    </p:cViewPr>
  </p:sorterViewPr>
  <p:notesViewPr>
    <p:cSldViewPr>
      <p:cViewPr varScale="1">
        <p:scale>
          <a:sx n="51" d="100"/>
          <a:sy n="51" d="100"/>
        </p:scale>
        <p:origin x="-2958" y="-96"/>
      </p:cViewPr>
      <p:guideLst>
        <p:guide orient="horz" pos="3084"/>
        <p:guide pos="2099"/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27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29BB5F25-2F5A-4992-9D04-A683751BF7E2}" type="datetimeFigureOut">
              <a:rPr kumimoji="1" lang="ja-JP" altLang="en-US" smtClean="0"/>
              <a:pPr/>
              <a:t>2020/3/6</a:t>
            </a:fld>
            <a:endParaRPr kumimoji="1" lang="ja-JP" altLang="en-US" dirty="0"/>
          </a:p>
        </p:txBody>
      </p:sp>
      <p:sp>
        <p:nvSpPr>
          <p:cNvPr id="1128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1129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9E1EAD9F-93E2-4D0A-9085-F7031CE1074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120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DD6F070-D4F9-455C-A94A-2A6E2F033717}" type="datetimeFigureOut">
              <a:rPr lang="ja-JP" altLang="en-US"/>
              <a:pPr>
                <a:defRPr/>
              </a:pPr>
              <a:t>2020/3/6</a:t>
            </a:fld>
            <a:endParaRPr lang="ja-JP" altLang="en-US" dirty="0"/>
          </a:p>
        </p:txBody>
      </p:sp>
      <p:sp>
        <p:nvSpPr>
          <p:cNvPr id="1121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1122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3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124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15D5A8C-B34C-4782-92A2-3C5734CA1D9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四角形 680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38" name="四角形 68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39" name="四角形 68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15D5A8C-B34C-4782-92A2-3C5734CA1D9E}" type="slidenum">
              <a:rPr lang="ja-JP" altLang="en-US"/>
              <a:pPr>
                <a:defRPr/>
              </a:pPr>
              <a:t>1</a:t>
            </a:fld>
            <a:endParaRPr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203737"/>
            <a:ext cx="6172200" cy="179219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123950"/>
            <a:ext cx="6172200" cy="30723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315751"/>
            <a:ext cx="6172200" cy="564862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59819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59819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315751"/>
            <a:ext cx="6172200" cy="570845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2020/3/6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1351-92F6-47B4-B6FA-08BBE8070DF3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2020/3/6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2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3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BA656-2F84-4DA0-AE18-13749AE773D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4" name="テキスト プレースホルダー 2"/>
          <p:cNvSpPr>
            <a:spLocks noGrp="1"/>
          </p:cNvSpPr>
          <p:nvPr>
            <p:ph idx="1"/>
          </p:nvPr>
        </p:nvSpPr>
        <p:spPr>
          <a:xfrm>
            <a:off x="334882" y="2133600"/>
            <a:ext cx="6188241" cy="5834552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>
            <a:lvl1pPr>
              <a:defRPr sz="28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11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2" y="566281"/>
            <a:ext cx="6172200" cy="870808"/>
          </a:xfrm>
          <a:prstGeom prst="rect">
            <a:avLst/>
          </a:prstGeom>
        </p:spPr>
        <p:txBody>
          <a:bodyPr vert="horz" lIns="91424" tIns="45712" rIns="91424" bIns="45712" rtlCol="0" anchor="ctr">
            <a:noAutofit/>
          </a:bodyPr>
          <a:lstStyle>
            <a:lvl1pPr algn="l">
              <a:defRPr sz="35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pic>
        <p:nvPicPr>
          <p:cNvPr id="1116" name="図 2" descr="C:\Users\PD_Fukasawa\Desktop\Back-03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27940"/>
          <a:stretch>
            <a:fillRect/>
          </a:stretch>
        </p:blipFill>
        <p:spPr>
          <a:xfrm flipH="1">
            <a:off x="0" y="0"/>
            <a:ext cx="4941168" cy="9142080"/>
          </a:xfrm>
          <a:prstGeom prst="rect">
            <a:avLst/>
          </a:prstGeom>
          <a:noFill/>
        </p:spPr>
      </p:pic>
      <p:pic>
        <p:nvPicPr>
          <p:cNvPr id="1117" name="図 2" descr="C:\Users\PD_Fukasawa\Desktop\Back-03.png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27802" r="44106"/>
          <a:stretch>
            <a:fillRect/>
          </a:stretch>
        </p:blipFill>
        <p:spPr>
          <a:xfrm flipH="1">
            <a:off x="4931645" y="0"/>
            <a:ext cx="1926357" cy="9142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1356428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3931929"/>
            <a:ext cx="6172200" cy="14081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579666"/>
            <a:ext cx="6172200" cy="2352263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5753"/>
            <a:ext cx="2978088" cy="56486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315753"/>
            <a:ext cx="3005091" cy="56486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297808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978088" cy="50645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046818"/>
            <a:ext cx="297808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2899833"/>
            <a:ext cx="2978088" cy="50645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64066"/>
            <a:ext cx="2256235" cy="154940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64069"/>
            <a:ext cx="3545579" cy="75231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267744"/>
            <a:ext cx="2256234" cy="56966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252187"/>
            <a:ext cx="4114800" cy="755652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283524"/>
            <a:ext cx="4114800" cy="58384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068279"/>
            <a:ext cx="4114800" cy="89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2020/3/6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8316416"/>
            <a:ext cx="3078342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558204"/>
            <a:ext cx="6172200" cy="1325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5751"/>
            <a:ext cx="6172200" cy="570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316416"/>
            <a:ext cx="1411914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2020/3/6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8316416"/>
            <a:ext cx="1438917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  <p:sldLayoutId id="2147483903" r:id="rId17"/>
    <p:sldLayoutId id="2147483904" r:id="rId18"/>
    <p:sldLayoutId id="2147483905" r:id="rId19"/>
    <p:sldLayoutId id="2147483906" r:id="rId20"/>
    <p:sldLayoutId id="2147483907" r:id="rId21"/>
    <p:sldLayoutId id="2147483908" r:id="rId22"/>
    <p:sldLayoutId id="2147483909" r:id="rId23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678"/>
          <p:cNvSpPr>
            <a:spLocks noGrp="1"/>
          </p:cNvSpPr>
          <p:nvPr>
            <p:ph type="title"/>
          </p:nvPr>
        </p:nvSpPr>
        <p:spPr>
          <a:xfrm>
            <a:off x="342900" y="198376"/>
            <a:ext cx="6172200" cy="41362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 sz="1600" dirty="0"/>
              <a:t>事例２　</a:t>
            </a:r>
            <a:r>
              <a:rPr kumimoji="1" lang="ja-JP" altLang="en-US" sz="1600" dirty="0" smtClean="0"/>
              <a:t>子どもの</a:t>
            </a:r>
            <a:r>
              <a:rPr kumimoji="1" lang="ja-JP" altLang="en-US" sz="1600" dirty="0"/>
              <a:t>和解に至るまで時間を要した事例</a:t>
            </a:r>
          </a:p>
        </p:txBody>
      </p:sp>
      <p:graphicFrame>
        <p:nvGraphicFramePr>
          <p:cNvPr id="1132" name="四角形 67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685932"/>
              </p:ext>
            </p:extLst>
          </p:nvPr>
        </p:nvGraphicFramePr>
        <p:xfrm>
          <a:off x="342900" y="756000"/>
          <a:ext cx="6172200" cy="312392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75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〈事例の概要〉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717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/>
                        <a:t>　</a:t>
                      </a:r>
                      <a:r>
                        <a:rPr lang="ja-JP" altLang="en-US" sz="1300" dirty="0" smtClean="0"/>
                        <a:t>Ａ</a:t>
                      </a:r>
                      <a:r>
                        <a:rPr lang="ja-JP" altLang="en-US" sz="1300" dirty="0"/>
                        <a:t>は、体調不良を理由に、３日連続で学校を欠席しました。 </a:t>
                      </a:r>
                      <a:endParaRPr sz="1300" dirty="0"/>
                    </a:p>
                    <a:p>
                      <a:r>
                        <a:rPr lang="ja-JP" altLang="en-US" sz="1300" dirty="0"/>
                        <a:t>　欠席３日目の放課後</a:t>
                      </a:r>
                      <a:r>
                        <a:rPr lang="ja-JP" altLang="en-US" sz="1300" dirty="0" smtClean="0"/>
                        <a:t>、Ａ</a:t>
                      </a:r>
                      <a:r>
                        <a:rPr lang="ja-JP" altLang="en-US" sz="1300" dirty="0"/>
                        <a:t>の母親からクラス担任に電話連絡が入り、「うちの子どもは、</a:t>
                      </a:r>
                      <a:r>
                        <a:rPr lang="ja-JP" altLang="en-US" sz="1300" dirty="0" smtClean="0"/>
                        <a:t>『Ｂ</a:t>
                      </a:r>
                      <a:r>
                        <a:rPr lang="ja-JP" altLang="en-US" sz="1300" dirty="0"/>
                        <a:t>からＳＮＳで悪口を言われ、学校へ行くのが嫌になった。』と言っている。これはいじめではないのか</a:t>
                      </a:r>
                      <a:r>
                        <a:rPr lang="ja-JP" altLang="en-US" sz="1300" dirty="0" smtClean="0"/>
                        <a:t>。Ｂに厳しい</a:t>
                      </a:r>
                      <a:r>
                        <a:rPr lang="ja-JP" altLang="en-US" sz="1300" dirty="0"/>
                        <a:t>処分をしてほしい。」と憤慨していました。 </a:t>
                      </a:r>
                      <a:endParaRPr sz="1300" dirty="0"/>
                    </a:p>
                    <a:p>
                      <a:r>
                        <a:rPr lang="ja-JP" altLang="en-US" sz="1300" dirty="0"/>
                        <a:t>　翌日、クラス担任と生徒指導主事で</a:t>
                      </a:r>
                      <a:r>
                        <a:rPr lang="ja-JP" altLang="en-US" sz="1300" dirty="0" smtClean="0"/>
                        <a:t>、Ｂ</a:t>
                      </a:r>
                      <a:r>
                        <a:rPr lang="ja-JP" altLang="en-US" sz="1300" dirty="0"/>
                        <a:t>に事情を確認したところ</a:t>
                      </a:r>
                      <a:r>
                        <a:rPr lang="ja-JP" altLang="en-US" sz="1300" dirty="0" smtClean="0"/>
                        <a:t>、Ｂ</a:t>
                      </a:r>
                      <a:r>
                        <a:rPr lang="ja-JP" altLang="en-US" sz="1300" dirty="0"/>
                        <a:t>は「お互いに冗談で悪口をＳＮＳで言い合っただけ。私もＡから言われて腹が立っている。」と言いました。 </a:t>
                      </a:r>
                      <a:endParaRPr sz="1300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300" dirty="0"/>
                        <a:t>　その後、校長、教頭、生徒指導主事、クラス担任で対応について検討し、今回の事例は</a:t>
                      </a:r>
                      <a:r>
                        <a:rPr lang="ja-JP" altLang="en-US" sz="1300" dirty="0" smtClean="0"/>
                        <a:t>、ＡとＢ</a:t>
                      </a:r>
                      <a:r>
                        <a:rPr lang="ja-JP" altLang="en-US" sz="1300" dirty="0"/>
                        <a:t>の「けんか」であり「いじめ」ではないと判断し</a:t>
                      </a:r>
                      <a:r>
                        <a:rPr lang="ja-JP" altLang="en-US" sz="1300" dirty="0" smtClean="0"/>
                        <a:t>、ＡとＢ</a:t>
                      </a:r>
                      <a:r>
                        <a:rPr lang="ja-JP" altLang="en-US" sz="1300" dirty="0"/>
                        <a:t>が和解できるよう進めることとしました。 </a:t>
                      </a:r>
                      <a:endParaRPr sz="1300" dirty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1300" dirty="0"/>
                        <a:t>　クラス担任</a:t>
                      </a:r>
                      <a:r>
                        <a:rPr lang="ja-JP" altLang="en-US" sz="1300" dirty="0" smtClean="0"/>
                        <a:t>からＡ</a:t>
                      </a:r>
                      <a:r>
                        <a:rPr lang="ja-JP" altLang="en-US" sz="1300" dirty="0"/>
                        <a:t>の母親に、学校の対応について連絡しましたが、母親は納得せず</a:t>
                      </a:r>
                      <a:r>
                        <a:rPr lang="ja-JP" altLang="en-US" sz="1300" dirty="0" smtClean="0"/>
                        <a:t>、ＡとＢ</a:t>
                      </a:r>
                      <a:r>
                        <a:rPr lang="ja-JP" altLang="en-US" sz="1300" dirty="0"/>
                        <a:t>の和解に至るまでかなりの時間を要しました。</a:t>
                      </a:r>
                      <a:r>
                        <a:rPr lang="ja-JP" altLang="en-US" sz="1200" dirty="0"/>
                        <a:t> </a:t>
                      </a:r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33" name="四角形 684"/>
          <p:cNvGraphicFramePr/>
          <p:nvPr>
            <p:extLst>
              <p:ext uri="{D42A27DB-BD31-4B8C-83A1-F6EECF244321}">
                <p14:modId xmlns:p14="http://schemas.microsoft.com/office/powerpoint/2010/main" val="2172056501"/>
              </p:ext>
            </p:extLst>
          </p:nvPr>
        </p:nvGraphicFramePr>
        <p:xfrm>
          <a:off x="342900" y="3923928"/>
          <a:ext cx="6172200" cy="132415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906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事例の問題点</a:t>
                      </a:r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39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34" name="四角形 57"/>
          <p:cNvGraphicFramePr/>
          <p:nvPr>
            <p:extLst>
              <p:ext uri="{D42A27DB-BD31-4B8C-83A1-F6EECF244321}">
                <p14:modId xmlns:p14="http://schemas.microsoft.com/office/powerpoint/2010/main" val="3827769501"/>
              </p:ext>
            </p:extLst>
          </p:nvPr>
        </p:nvGraphicFramePr>
        <p:xfrm>
          <a:off x="342900" y="5663105"/>
          <a:ext cx="6172200" cy="315872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23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8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263">
                <a:tc gridSpan="2">
                  <a:txBody>
                    <a:bodyPr/>
                    <a:lstStyle/>
                    <a:p>
                      <a:r>
                        <a:rPr kumimoji="1" lang="ja-JP" altLang="en-US" dirty="0"/>
                        <a:t>必要な対応</a:t>
                      </a:r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対応</a:t>
                      </a:r>
                    </a:p>
                  </a:txBody>
                  <a:tcPr anchor="ctr"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　　具体的な内容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3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22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35" name="図形 58"/>
          <p:cNvSpPr/>
          <p:nvPr/>
        </p:nvSpPr>
        <p:spPr>
          <a:xfrm>
            <a:off x="2421000" y="5292080"/>
            <a:ext cx="1872000" cy="288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四角形 726"/>
          <p:cNvSpPr/>
          <p:nvPr/>
        </p:nvSpPr>
        <p:spPr>
          <a:xfrm>
            <a:off x="621000" y="4297581"/>
            <a:ext cx="360000" cy="32075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2" name="図形 713"/>
          <p:cNvSpPr>
            <a:spLocks noGrp="1"/>
          </p:cNvSpPr>
          <p:nvPr>
            <p:ph type="title"/>
          </p:nvPr>
        </p:nvSpPr>
        <p:spPr>
          <a:xfrm>
            <a:off x="337431" y="3395269"/>
            <a:ext cx="2011569" cy="3227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kumimoji="1" lang="ja-JP" altLang="en-US" sz="2000"/>
              <a:t>対応例</a:t>
            </a:r>
            <a:endParaRPr kumimoji="1" lang="ja-JP" altLang="en-US"/>
          </a:p>
        </p:txBody>
      </p:sp>
      <p:sp>
        <p:nvSpPr>
          <p:cNvPr id="1143" name="四角形 714"/>
          <p:cNvSpPr>
            <a:spLocks noGrp="1"/>
          </p:cNvSpPr>
          <p:nvPr>
            <p:ph idx="1"/>
          </p:nvPr>
        </p:nvSpPr>
        <p:spPr>
          <a:xfrm>
            <a:off x="1341051" y="3790431"/>
            <a:ext cx="5186727" cy="1285626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kumimoji="1" lang="ja-JP" altLang="en-US" sz="1200" dirty="0"/>
              <a:t>・保護者からの電話後、「いじめ対策組織」による協議を行い、今後の方針を</a:t>
            </a:r>
            <a:r>
              <a:rPr kumimoji="1" lang="ja-JP" altLang="en-US" sz="1200" dirty="0" smtClean="0"/>
              <a:t>検討</a:t>
            </a:r>
            <a:r>
              <a:rPr kumimoji="1" lang="ja-JP" altLang="en-US" sz="1200" dirty="0"/>
              <a:t>した。</a:t>
            </a:r>
          </a:p>
          <a:p>
            <a:pPr marL="0" indent="0">
              <a:buNone/>
            </a:pPr>
            <a:r>
              <a:rPr kumimoji="1" lang="ja-JP" altLang="en-US" sz="1200" dirty="0"/>
              <a:t>・母親の訴えにより</a:t>
            </a:r>
            <a:r>
              <a:rPr kumimoji="1" lang="ja-JP" altLang="en-US" sz="1200" dirty="0" smtClean="0"/>
              <a:t>、A</a:t>
            </a:r>
            <a:r>
              <a:rPr kumimoji="1" lang="ja-JP" altLang="en-US" sz="1200" dirty="0"/>
              <a:t>がいじめを受けていると教職員で認識を統一し、適切に</a:t>
            </a:r>
            <a:r>
              <a:rPr kumimoji="1" lang="ja-JP" altLang="en-US" sz="1200" dirty="0" err="1" smtClean="0"/>
              <a:t>対応す</a:t>
            </a:r>
            <a:endParaRPr kumimoji="1" lang="en-US" altLang="ja-JP" sz="1200" dirty="0" smtClean="0"/>
          </a:p>
          <a:p>
            <a:pPr marL="0" indent="0">
              <a:buNone/>
            </a:pPr>
            <a:r>
              <a:rPr kumimoji="1" lang="ja-JP" altLang="en-US" sz="1200" dirty="0" smtClean="0"/>
              <a:t>　</a:t>
            </a:r>
            <a:r>
              <a:rPr kumimoji="1" lang="ja-JP" altLang="en-US" sz="1200" dirty="0" err="1" smtClean="0"/>
              <a:t>る</a:t>
            </a:r>
            <a:r>
              <a:rPr kumimoji="1" lang="ja-JP" altLang="en-US" sz="1200" dirty="0"/>
              <a:t>ことを確認した。</a:t>
            </a:r>
          </a:p>
          <a:p>
            <a:pPr marL="0" indent="0">
              <a:buNone/>
            </a:pPr>
            <a:r>
              <a:rPr kumimoji="1" lang="ja-JP" altLang="en-US" sz="1200" dirty="0" smtClean="0"/>
              <a:t>・A</a:t>
            </a:r>
            <a:r>
              <a:rPr kumimoji="1" lang="ja-JP" altLang="en-US" sz="1200" dirty="0"/>
              <a:t>に対して聞き取りを行うことや気持ちを聞いて、早期に支援すること</a:t>
            </a:r>
            <a:r>
              <a:rPr kumimoji="1" lang="ja-JP" altLang="en-US" sz="1200" dirty="0" smtClean="0"/>
              <a:t>を決定した</a:t>
            </a:r>
            <a:r>
              <a:rPr kumimoji="1" lang="ja-JP" altLang="en-US" sz="1200" dirty="0"/>
              <a:t>。</a:t>
            </a:r>
          </a:p>
          <a:p>
            <a:pPr marL="0" indent="0">
              <a:buNone/>
            </a:pPr>
            <a:r>
              <a:rPr kumimoji="1" lang="ja-JP" altLang="en-US" sz="1200" dirty="0" smtClean="0"/>
              <a:t>・B</a:t>
            </a:r>
            <a:r>
              <a:rPr kumimoji="1" lang="ja-JP" altLang="en-US" sz="1200" dirty="0"/>
              <a:t>からも聞き取りを行い、事実のつき合わせを行うこととした。</a:t>
            </a:r>
          </a:p>
          <a:p>
            <a:pPr marL="0" indent="0">
              <a:buNone/>
            </a:pPr>
            <a:r>
              <a:rPr kumimoji="1" lang="ja-JP" altLang="en-US" sz="1200" dirty="0"/>
              <a:t>・情報モラルやSNSの使用のあり方について学習できる時間を設定した。保護者に対し</a:t>
            </a:r>
          </a:p>
          <a:p>
            <a:pPr marL="0" indent="0">
              <a:buNone/>
            </a:pPr>
            <a:r>
              <a:rPr kumimoji="1" lang="ja-JP" altLang="en-US" sz="1200" dirty="0"/>
              <a:t>　</a:t>
            </a:r>
            <a:r>
              <a:rPr kumimoji="1" lang="ja-JP" altLang="en-US" sz="1200" dirty="0" err="1"/>
              <a:t>ての</a:t>
            </a:r>
            <a:r>
              <a:rPr kumimoji="1" lang="ja-JP" altLang="en-US" sz="1200" dirty="0"/>
              <a:t>啓発活動の日程を設定した。</a:t>
            </a:r>
          </a:p>
        </p:txBody>
      </p:sp>
      <p:sp>
        <p:nvSpPr>
          <p:cNvPr id="1144" name="四角形 719"/>
          <p:cNvSpPr/>
          <p:nvPr/>
        </p:nvSpPr>
        <p:spPr>
          <a:xfrm>
            <a:off x="1341050" y="5148064"/>
            <a:ext cx="5189508" cy="1084022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normAutofit fontScale="92500" lnSpcReduction="10000"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kumimoji="1" lang="ja-JP" altLang="en-US" sz="1081" dirty="0" smtClean="0"/>
              <a:t>・A</a:t>
            </a:r>
            <a:r>
              <a:rPr kumimoji="1" lang="ja-JP" altLang="en-US" sz="1081" dirty="0"/>
              <a:t>の心情を確認し、校内支援会で</a:t>
            </a:r>
            <a:r>
              <a:rPr kumimoji="1" lang="ja-JP" altLang="en-US" sz="1081" dirty="0" smtClean="0"/>
              <a:t>、A</a:t>
            </a:r>
            <a:r>
              <a:rPr kumimoji="1" lang="ja-JP" altLang="en-US" sz="1081" dirty="0"/>
              <a:t>への支援について検討した。</a:t>
            </a:r>
          </a:p>
          <a:p>
            <a:pPr marL="0" indent="0">
              <a:buNone/>
            </a:pPr>
            <a:r>
              <a:rPr kumimoji="1" lang="ja-JP" altLang="en-US" sz="1081" dirty="0" smtClean="0"/>
              <a:t>・A</a:t>
            </a:r>
            <a:r>
              <a:rPr kumimoji="1" lang="ja-JP" altLang="en-US" sz="1081" dirty="0"/>
              <a:t>の保護者に対して、事実の確認を行っていることや登校への支援について伝え</a:t>
            </a:r>
            <a:r>
              <a:rPr kumimoji="1" lang="ja-JP" altLang="en-US" sz="1081" dirty="0" smtClean="0"/>
              <a:t>、保</a:t>
            </a:r>
            <a:endParaRPr kumimoji="1" lang="en-US" altLang="ja-JP" sz="1081" dirty="0" smtClean="0"/>
          </a:p>
          <a:p>
            <a:pPr marL="0" indent="0">
              <a:buNone/>
            </a:pPr>
            <a:r>
              <a:rPr kumimoji="1" lang="ja-JP" altLang="en-US" sz="1081" dirty="0" smtClean="0"/>
              <a:t>　護者</a:t>
            </a:r>
            <a:r>
              <a:rPr kumimoji="1" lang="ja-JP" altLang="en-US" sz="1081" dirty="0"/>
              <a:t>から信頼を得るように努めた。</a:t>
            </a:r>
          </a:p>
          <a:p>
            <a:pPr marL="0" indent="0">
              <a:buNone/>
            </a:pPr>
            <a:r>
              <a:rPr kumimoji="1" lang="ja-JP" altLang="en-US" sz="1081" dirty="0"/>
              <a:t>・学校は</a:t>
            </a:r>
            <a:r>
              <a:rPr kumimoji="1" lang="ja-JP" altLang="en-US" sz="1081" dirty="0" smtClean="0"/>
              <a:t>、B</a:t>
            </a:r>
            <a:r>
              <a:rPr kumimoji="1" lang="ja-JP" altLang="en-US" sz="1081" dirty="0"/>
              <a:t>からの事実の確認後、冗談であっても相手が傷つくことを伝え、</a:t>
            </a:r>
            <a:r>
              <a:rPr kumimoji="1" lang="ja-JP" altLang="en-US" sz="1081" dirty="0" smtClean="0"/>
              <a:t>自分のし</a:t>
            </a:r>
            <a:endParaRPr kumimoji="1" lang="en-US" altLang="ja-JP" sz="1081" dirty="0" smtClean="0"/>
          </a:p>
          <a:p>
            <a:pPr marL="0" indent="0">
              <a:buNone/>
            </a:pPr>
            <a:r>
              <a:rPr kumimoji="1" lang="ja-JP" altLang="en-US" sz="1081" dirty="0" smtClean="0"/>
              <a:t>　たこ</a:t>
            </a:r>
            <a:r>
              <a:rPr kumimoji="1" lang="ja-JP" altLang="en-US" sz="1081" dirty="0"/>
              <a:t>とを振り返らせた。</a:t>
            </a:r>
          </a:p>
          <a:p>
            <a:pPr marL="0" indent="0">
              <a:buNone/>
            </a:pPr>
            <a:r>
              <a:rPr kumimoji="1" lang="ja-JP" altLang="en-US" sz="1081" dirty="0"/>
              <a:t>・学校は</a:t>
            </a:r>
            <a:r>
              <a:rPr kumimoji="1" lang="ja-JP" altLang="en-US" sz="1081" dirty="0" smtClean="0"/>
              <a:t>、A</a:t>
            </a:r>
            <a:r>
              <a:rPr kumimoji="1" lang="ja-JP" altLang="en-US" sz="1081" dirty="0"/>
              <a:t>の気持ちに寄り添った登校支援を行った。</a:t>
            </a:r>
          </a:p>
        </p:txBody>
      </p:sp>
      <p:sp>
        <p:nvSpPr>
          <p:cNvPr id="1145" name="四角形 720"/>
          <p:cNvSpPr/>
          <p:nvPr/>
        </p:nvSpPr>
        <p:spPr>
          <a:xfrm>
            <a:off x="1341051" y="6300192"/>
            <a:ext cx="5186727" cy="707470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normAutofit fontScale="85000" lnSpcReduction="20000"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kumimoji="1" lang="ja-JP" altLang="en-US" sz="1200" dirty="0"/>
              <a:t>・学級担任は、学級の子どもに対して、冗談であっても相手が傷つくことがあるとして、　</a:t>
            </a:r>
          </a:p>
          <a:p>
            <a:pPr marL="0" indent="0">
              <a:buNone/>
            </a:pPr>
            <a:r>
              <a:rPr kumimoji="1" lang="ja-JP" altLang="en-US" sz="1200" dirty="0"/>
              <a:t>　人が嫌がるようなことしない、言わないことを徹底させた。</a:t>
            </a:r>
          </a:p>
          <a:p>
            <a:pPr marL="0" indent="0">
              <a:buNone/>
            </a:pPr>
            <a:r>
              <a:rPr kumimoji="1" lang="ja-JP" altLang="en-US" sz="1200" dirty="0"/>
              <a:t>・情報モラルやSNSでの伝わり方などを学習したり、道徳科や学級活動を通して、</a:t>
            </a:r>
            <a:r>
              <a:rPr kumimoji="1" lang="ja-JP" altLang="en-US" sz="1200" dirty="0" smtClean="0"/>
              <a:t>「友</a:t>
            </a:r>
            <a:endParaRPr kumimoji="1" lang="en-US" altLang="ja-JP" sz="1200" dirty="0" smtClean="0"/>
          </a:p>
          <a:p>
            <a:pPr marL="0" indent="0">
              <a:buNone/>
            </a:pPr>
            <a:r>
              <a:rPr kumimoji="1" lang="ja-JP" altLang="en-US" sz="1200" dirty="0" smtClean="0"/>
              <a:t>　情</a:t>
            </a:r>
            <a:r>
              <a:rPr kumimoji="1" lang="ja-JP" altLang="en-US" sz="1200" dirty="0"/>
              <a:t>・信頼」や「相互理解、寛容」について話し合う時間を設定した。</a:t>
            </a:r>
          </a:p>
        </p:txBody>
      </p:sp>
      <p:sp>
        <p:nvSpPr>
          <p:cNvPr id="1146" name="四角形 721"/>
          <p:cNvSpPr/>
          <p:nvPr/>
        </p:nvSpPr>
        <p:spPr>
          <a:xfrm>
            <a:off x="1341051" y="7092280"/>
            <a:ext cx="5186727" cy="429391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kumimoji="1" lang="ja-JP" altLang="en-US" sz="1000" dirty="0"/>
              <a:t>・学校は</a:t>
            </a:r>
            <a:r>
              <a:rPr kumimoji="1" lang="ja-JP" altLang="en-US" sz="1000" dirty="0" smtClean="0"/>
              <a:t>、A</a:t>
            </a:r>
            <a:r>
              <a:rPr kumimoji="1" lang="ja-JP" altLang="en-US" sz="1000" dirty="0"/>
              <a:t>の保護者に対し、事実で明らかになったことや今後の学校の指導方針</a:t>
            </a:r>
            <a:r>
              <a:rPr kumimoji="1" lang="ja-JP" altLang="en-US" sz="1000" dirty="0" smtClean="0"/>
              <a:t>、Aへ　</a:t>
            </a:r>
            <a:endParaRPr kumimoji="1" lang="en-US" altLang="ja-JP" sz="1000" dirty="0" smtClean="0"/>
          </a:p>
          <a:p>
            <a:pPr marL="0" indent="0">
              <a:buNone/>
            </a:pPr>
            <a:r>
              <a:rPr kumimoji="1" lang="ja-JP" altLang="en-US" sz="1000" dirty="0" smtClean="0"/>
              <a:t>　の</a:t>
            </a:r>
            <a:r>
              <a:rPr kumimoji="1" lang="ja-JP" altLang="en-US" sz="1000" dirty="0"/>
              <a:t>支援について説明し、協力を求めた。</a:t>
            </a:r>
          </a:p>
        </p:txBody>
      </p:sp>
      <p:sp>
        <p:nvSpPr>
          <p:cNvPr id="1147" name="図形 722"/>
          <p:cNvSpPr/>
          <p:nvPr/>
        </p:nvSpPr>
        <p:spPr>
          <a:xfrm>
            <a:off x="259650" y="3862318"/>
            <a:ext cx="1014782" cy="51565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 sz="5400">
                <a:solidFill>
                  <a:schemeClr val="bg1"/>
                </a:solidFill>
              </a:rPr>
              <a:t>対応方針の決定</a:t>
            </a:r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1148" name="図形 723"/>
          <p:cNvSpPr/>
          <p:nvPr/>
        </p:nvSpPr>
        <p:spPr>
          <a:xfrm>
            <a:off x="259650" y="5220072"/>
            <a:ext cx="1014782" cy="768509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 sz="5400" dirty="0" smtClean="0">
                <a:solidFill>
                  <a:schemeClr val="bg1"/>
                </a:solidFill>
              </a:rPr>
              <a:t>A</a:t>
            </a:r>
            <a:r>
              <a:rPr kumimoji="1" lang="ja-JP" altLang="en-US" sz="5400" dirty="0">
                <a:solidFill>
                  <a:schemeClr val="bg1"/>
                </a:solidFill>
              </a:rPr>
              <a:t>の支援</a:t>
            </a:r>
            <a:r>
              <a:rPr kumimoji="1" lang="ja-JP" altLang="en-US" sz="5400" dirty="0" smtClean="0">
                <a:solidFill>
                  <a:schemeClr val="bg1"/>
                </a:solidFill>
              </a:rPr>
              <a:t>とB</a:t>
            </a:r>
            <a:r>
              <a:rPr kumimoji="1" lang="ja-JP" altLang="en-US" sz="5400" dirty="0">
                <a:solidFill>
                  <a:schemeClr val="bg1"/>
                </a:solidFill>
              </a:rPr>
              <a:t>への指導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49" name="図形 724"/>
          <p:cNvSpPr/>
          <p:nvPr/>
        </p:nvSpPr>
        <p:spPr>
          <a:xfrm>
            <a:off x="293609" y="6372200"/>
            <a:ext cx="1014782" cy="50421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>
            <a:normAutofit fontScale="3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>
                <a:solidFill>
                  <a:schemeClr val="bg1"/>
                </a:solidFill>
              </a:rPr>
              <a:t>学級への指導</a:t>
            </a:r>
          </a:p>
        </p:txBody>
      </p:sp>
      <p:sp>
        <p:nvSpPr>
          <p:cNvPr id="1150" name="図形 725"/>
          <p:cNvSpPr/>
          <p:nvPr/>
        </p:nvSpPr>
        <p:spPr>
          <a:xfrm>
            <a:off x="293609" y="7092280"/>
            <a:ext cx="1014782" cy="41762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 sz="4800" dirty="0" smtClean="0">
                <a:solidFill>
                  <a:schemeClr val="bg1"/>
                </a:solidFill>
              </a:rPr>
              <a:t>A</a:t>
            </a:r>
            <a:r>
              <a:rPr kumimoji="1" lang="ja-JP" altLang="en-US" sz="4800" dirty="0">
                <a:solidFill>
                  <a:schemeClr val="bg1"/>
                </a:solidFill>
              </a:rPr>
              <a:t>の保護者へ説明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151" name="図形 727"/>
          <p:cNvSpPr/>
          <p:nvPr/>
        </p:nvSpPr>
        <p:spPr>
          <a:xfrm>
            <a:off x="261000" y="108000"/>
            <a:ext cx="2578966" cy="3227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 sz="7200"/>
              <a:t>対応のポイント</a:t>
            </a:r>
            <a:endParaRPr kumimoji="1" lang="ja-JP" altLang="en-US"/>
          </a:p>
        </p:txBody>
      </p:sp>
      <p:sp>
        <p:nvSpPr>
          <p:cNvPr id="1152" name="四角形 728"/>
          <p:cNvSpPr/>
          <p:nvPr/>
        </p:nvSpPr>
        <p:spPr>
          <a:xfrm>
            <a:off x="341947" y="467983"/>
            <a:ext cx="6183053" cy="281788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>
            <a:normAutofit fontScale="25000" lnSpcReduction="20000"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j-ea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○「いじめ防止等のための基本的な方針」においては、いじめの認知について、「けんかや</a:t>
            </a:r>
            <a:r>
              <a:rPr lang="ja-JP" altLang="en-US" sz="4400" dirty="0" err="1"/>
              <a:t>ふ</a:t>
            </a:r>
            <a:r>
              <a:rPr lang="ja-JP" altLang="en-US" sz="4400" dirty="0"/>
              <a:t>　</a:t>
            </a:r>
            <a:endParaRPr sz="4400" dirty="0"/>
          </a:p>
          <a:p>
            <a:pPr marL="0" indent="0" algn="l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　</a:t>
            </a:r>
            <a:r>
              <a:rPr lang="ja-JP" altLang="en-US" sz="4400" dirty="0" err="1"/>
              <a:t>ざけ</a:t>
            </a:r>
            <a:r>
              <a:rPr lang="ja-JP" altLang="en-US" sz="4400" dirty="0"/>
              <a:t>あいであっても、（略）児童生徒が感じる被害性に着目して、いじめに該当するか否か</a:t>
            </a:r>
          </a:p>
          <a:p>
            <a:pPr marL="0" indent="0" algn="l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　を判断する。」としている。　被害生徒が「心身の苦痛を感じている」（いじめ防止対策推</a:t>
            </a:r>
          </a:p>
          <a:p>
            <a:pPr marL="0" indent="0" algn="l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　進法第２条第１項）のであれば、「いじめ」として認知して適切な措置を講じる必要がある。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○いじめの認知については、教員間での認識に差がある現状を踏まえ、職員会議や校内研修を</a:t>
            </a:r>
            <a:endParaRPr sz="4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　利用して、いじめの認知について共通理解を図ることが必要である。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○不適切な書き込み等がある場合は、拡散を防ぐため、直ちに削除のための措置をとる</a:t>
            </a:r>
            <a:r>
              <a:rPr lang="ja-JP" altLang="en-US" sz="4400" dirty="0" smtClean="0"/>
              <a:t>。子</a:t>
            </a:r>
            <a:r>
              <a:rPr lang="ja-JP" altLang="en-US" sz="4400" dirty="0" err="1" smtClean="0"/>
              <a:t>ど</a:t>
            </a:r>
            <a:endParaRPr lang="en-US" altLang="ja-JP" sz="440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 smtClean="0"/>
              <a:t>　もの</a:t>
            </a:r>
            <a:r>
              <a:rPr lang="ja-JP" altLang="en-US" sz="4400" dirty="0"/>
              <a:t>生命、身体または財産に重大な被害が生じるおそれがある場合は、直ちに警察署へ</a:t>
            </a:r>
            <a:r>
              <a:rPr lang="ja-JP" altLang="en-US" sz="4400" dirty="0" smtClean="0"/>
              <a:t>通報</a:t>
            </a:r>
            <a:endParaRPr lang="en-US" altLang="ja-JP" sz="440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 smtClean="0"/>
              <a:t>　し、適切</a:t>
            </a:r>
            <a:r>
              <a:rPr lang="ja-JP" altLang="en-US" sz="4400" dirty="0"/>
              <a:t>な支援を求める。また、情報モラル教育の推進や保護者への啓発活動を行う。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 smtClean="0"/>
              <a:t>○Ａ</a:t>
            </a:r>
            <a:r>
              <a:rPr lang="ja-JP" altLang="en-US" sz="4400" dirty="0"/>
              <a:t>の欠席が続く場合は、別室登校での対応も検討し、本人の心情へ</a:t>
            </a:r>
            <a:r>
              <a:rPr lang="ja-JP" altLang="en-US" sz="4400" dirty="0" smtClean="0"/>
              <a:t>寄り添いながら</a:t>
            </a:r>
            <a:r>
              <a:rPr lang="ja-JP" altLang="en-US" sz="4400" dirty="0"/>
              <a:t>、</a:t>
            </a:r>
            <a:r>
              <a:rPr lang="ja-JP" altLang="en-US" sz="4400" dirty="0" err="1"/>
              <a:t>欠席</a:t>
            </a:r>
            <a:r>
              <a:rPr lang="ja-JP" altLang="en-US" sz="4400" dirty="0" err="1" smtClean="0"/>
              <a:t>す</a:t>
            </a:r>
            <a:endParaRPr lang="en-US" altLang="ja-JP" sz="440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 smtClean="0"/>
              <a:t>　</a:t>
            </a:r>
            <a:r>
              <a:rPr lang="ja-JP" altLang="en-US" sz="4400" dirty="0" err="1" smtClean="0"/>
              <a:t>る</a:t>
            </a:r>
            <a:r>
              <a:rPr lang="ja-JP" altLang="en-US" sz="4400" dirty="0"/>
              <a:t>背景や要望など</a:t>
            </a:r>
            <a:r>
              <a:rPr lang="ja-JP" altLang="en-US" sz="4400" dirty="0" smtClean="0"/>
              <a:t>、子ども本人</a:t>
            </a:r>
            <a:r>
              <a:rPr lang="ja-JP" altLang="en-US" sz="4400" dirty="0"/>
              <a:t>の思いを確認することに努める。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○本事例では</a:t>
            </a:r>
            <a:r>
              <a:rPr lang="ja-JP" altLang="en-US" sz="4400" dirty="0" smtClean="0"/>
              <a:t>、Ｂ</a:t>
            </a:r>
            <a:r>
              <a:rPr lang="ja-JP" altLang="en-US" sz="4400" dirty="0"/>
              <a:t>への対応についても、継続的に見守りや個別面談を行うなど、適切な</a:t>
            </a:r>
            <a:r>
              <a:rPr lang="ja-JP" altLang="en-US" sz="4400" dirty="0" smtClean="0"/>
              <a:t>支援を</a:t>
            </a:r>
            <a:endParaRPr lang="en-US" altLang="ja-JP" sz="440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 smtClean="0"/>
              <a:t>　行う</a:t>
            </a:r>
            <a:r>
              <a:rPr lang="ja-JP" altLang="en-US" sz="4400" dirty="0"/>
              <a:t>必要があると考えられる。 </a:t>
            </a:r>
            <a:endParaRPr lang="ja-JP" altLang="en-US" sz="4400" dirty="0" smtClean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○形式的な和解をもって事案の解消とならないよう、組織で継続的に見守りを行う体制につい</a:t>
            </a:r>
            <a:endParaRPr kumimoji="1" lang="ja-JP" altLang="en-US" sz="4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ja-JP" altLang="en-US" sz="4400" dirty="0"/>
              <a:t>　</a:t>
            </a:r>
            <a:r>
              <a:rPr lang="ja-JP" altLang="en-US" sz="4400" dirty="0" err="1"/>
              <a:t>ても</a:t>
            </a:r>
            <a:r>
              <a:rPr lang="ja-JP" altLang="en-US" sz="4400" dirty="0"/>
              <a:t>確認する。 </a:t>
            </a:r>
          </a:p>
        </p:txBody>
      </p:sp>
      <p:graphicFrame>
        <p:nvGraphicFramePr>
          <p:cNvPr id="1153" name="四角形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393885"/>
              </p:ext>
            </p:extLst>
          </p:nvPr>
        </p:nvGraphicFramePr>
        <p:xfrm>
          <a:off x="259650" y="7662171"/>
          <a:ext cx="6270908" cy="133971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6270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8432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事例から学んだこと</a:t>
                      </a:r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286">
                <a:tc>
                  <a:txBody>
                    <a:bodyPr/>
                    <a:lstStyle/>
                    <a:p>
                      <a:endParaRPr kumimoji="1" lang="ja-JP" altLang="en-US" sz="1300" dirty="0"/>
                    </a:p>
                    <a:p>
                      <a:endParaRPr kumimoji="1" lang="ja-JP" altLang="en-US" sz="1300" dirty="0"/>
                    </a:p>
                    <a:p>
                      <a:r>
                        <a:rPr kumimoji="1" lang="ja-JP" altLang="en-US" sz="1300" dirty="0"/>
                        <a:t>　</a:t>
                      </a:r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3373</TotalTime>
  <Words>213</Words>
  <Application>Microsoft Office PowerPoint</Application>
  <PresentationFormat>画面に合わせる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1_標準</vt:lpstr>
      <vt:lpstr>事例２　子どもの和解に至るまで時間を要した事例</vt:lpstr>
      <vt:lpstr>対応例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人権教育・人権啓発の 現状と課題</dc:title>
  <dc:creator>ioas_user</dc:creator>
  <cp:lastModifiedBy>高知県教育委員会</cp:lastModifiedBy>
  <cp:revision>369</cp:revision>
  <cp:lastPrinted>2020-03-04T08:51:01Z</cp:lastPrinted>
  <dcterms:created xsi:type="dcterms:W3CDTF">2013-05-22T08:27:42Z</dcterms:created>
  <dcterms:modified xsi:type="dcterms:W3CDTF">2020-03-06T14:51:44Z</dcterms:modified>
</cp:coreProperties>
</file>