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firstSlideNum="1" saveSubsetFonts="1">
  <p:sldMasterIdLst>
    <p:sldMasterId id="2147483648" r:id="rId2"/>
  </p:sldMasterIdLst>
  <p:notesMasterIdLst>
    <p:notesMasterId r:id="rId3"/>
  </p:notesMasterIdLst>
  <p:sldIdLst>
    <p:sldId id="256" r:id="rId4"/>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137"/>
    <p:restoredTop sz="94660"/>
  </p:normalViewPr>
  <p:slideViewPr>
    <p:cSldViewPr>
      <p:cViewPr varScale="0">
        <p:scale>
          <a:sx n="90" d="100"/>
          <a:sy n="90" d="100"/>
        </p:scale>
        <p:origin x="-1008" y="1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02" name="スライド イメージ プレースホルダー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135" name="四角形 29"/>
          <p:cNvSpPr>
            <a:spLocks noGrp="1" noRot="1" noChangeAspect="1"/>
          </p:cNvSpPr>
          <p:nvPr>
            <p:ph type="sldImg" idx="2"/>
          </p:nvPr>
        </p:nvSpPr>
        <p:spPr>
          <a:prstGeom prst="rect"/>
        </p:spPr>
        <p:txBody>
          <a:bodyPr/>
          <a:p>
            <a:endParaRPr kumimoji="1" lang="ja-JP" altLang="en-US"/>
          </a:p>
        </p:txBody>
      </p:sp>
      <p:sp>
        <p:nvSpPr>
          <p:cNvPr id="1136" name="四角形 30"/>
          <p:cNvSpPr>
            <a:spLocks noGrp="1"/>
          </p:cNvSpPr>
          <p:nvPr>
            <p:ph type="body" sz="quarter" idx="3"/>
          </p:nvPr>
        </p:nvSpPr>
        <p:spPr>
          <a:prstGeom prst="rect"/>
        </p:spPr>
        <p:txBody>
          <a:bodyPr/>
          <a:p>
            <a:endParaRPr kumimoji="1" lang="ja-JP" altLang="en-US"/>
          </a:p>
        </p:txBody>
      </p:sp>
      <p:sp>
        <p:nvSpPr>
          <p:cNvPr id="1137" name="四角形 31"/>
          <p:cNvSpPr>
            <a:spLocks noGrp="1"/>
          </p:cNvSpPr>
          <p:nvPr>
            <p:ph type="sldNum" sz="quarter" idx="5"/>
          </p:nvPr>
        </p:nvSpPr>
        <p:spPr>
          <a:prstGeom prst="rect"/>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742950" y="2130425"/>
            <a:ext cx="8420100" cy="1470025"/>
          </a:xfrm>
        </p:spPr>
        <p:txBody>
          <a:bodyPr/>
          <a:lstStyle/>
          <a:p>
            <a:r>
              <a:rPr kumimoji="1" lang="ja-JP" altLang="en-US" smtClean="0"/>
              <a:t>マスタ タイトルの書式設定</a:t>
            </a:r>
            <a:endParaRPr kumimoji="1" lang="ja-JP" altLang="en-US"/>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1033" name="日付プレースホルダ 3"/>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89"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0" name="日付プレースホルダ 3"/>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7181850" y="274638"/>
            <a:ext cx="2228850" cy="5851525"/>
          </a:xfrm>
        </p:spPr>
        <p:txBody>
          <a:bodyPr vert="eaVert"/>
          <a:lstStyle/>
          <a:p>
            <a:r>
              <a:rPr kumimoji="1" lang="ja-JP" altLang="en-US" smtClean="0"/>
              <a:t>マスタ タイトルの書式設定</a:t>
            </a:r>
            <a:endParaRPr kumimoji="1" lang="ja-JP" altLang="en-US"/>
          </a:p>
        </p:txBody>
      </p:sp>
      <p:sp>
        <p:nvSpPr>
          <p:cNvPr id="1095" name="縦書きテキスト プレースホルダ 2"/>
          <p:cNvSpPr>
            <a:spLocks noGrp="1"/>
          </p:cNvSpPr>
          <p:nvPr>
            <p:ph type="body" orient="vert" idx="1"/>
          </p:nvPr>
        </p:nvSpPr>
        <p:spPr>
          <a:xfrm>
            <a:off x="495300" y="274638"/>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6" name="日付プレースホルダ 3"/>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38"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 3"/>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782506" y="4406900"/>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1045" name="日付プレースホルダ 3"/>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50" name="コンテンツ プレースホルダ 2"/>
          <p:cNvSpPr>
            <a:spLocks noGrp="1"/>
          </p:cNvSpPr>
          <p:nvPr>
            <p:ph sz="half" idx="1"/>
          </p:nvPr>
        </p:nvSpPr>
        <p:spPr>
          <a:xfrm>
            <a:off x="495300" y="1600200"/>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1" name="コンテンツ プレースホルダ 3"/>
          <p:cNvSpPr>
            <a:spLocks noGrp="1"/>
          </p:cNvSpPr>
          <p:nvPr>
            <p:ph sz="half" idx="2"/>
          </p:nvPr>
        </p:nvSpPr>
        <p:spPr>
          <a:xfrm>
            <a:off x="5035550" y="1600200"/>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2" name="日付プレースホルダ 4"/>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59" name="テキスト プレースホルダ 4"/>
          <p:cNvSpPr>
            <a:spLocks noGrp="1"/>
          </p:cNvSpPr>
          <p:nvPr>
            <p:ph type="body" sz="quarter" idx="3"/>
          </p:nvPr>
        </p:nvSpPr>
        <p:spPr>
          <a:xfrm>
            <a:off x="5032110"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1060" name="コンテンツ プレースホルダ 5"/>
          <p:cNvSpPr>
            <a:spLocks noGrp="1"/>
          </p:cNvSpPr>
          <p:nvPr>
            <p:ph sz="quarter" idx="4"/>
          </p:nvPr>
        </p:nvSpPr>
        <p:spPr>
          <a:xfrm>
            <a:off x="5032110"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61" name="日付プレースホルダ 6"/>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1066" name="日付プレースホルダ 2"/>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1075" name="コンテンツ プレースホルダ 2"/>
          <p:cNvSpPr>
            <a:spLocks noGrp="1"/>
          </p:cNvSpPr>
          <p:nvPr>
            <p:ph idx="1"/>
          </p:nvPr>
        </p:nvSpPr>
        <p:spPr>
          <a:xfrm>
            <a:off x="3872971" y="273050"/>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76" name="テキスト プレースホルダ 3"/>
          <p:cNvSpPr>
            <a:spLocks noGrp="1"/>
          </p:cNvSpPr>
          <p:nvPr>
            <p:ph type="body" sz="half" idx="2"/>
          </p:nvPr>
        </p:nvSpPr>
        <p:spPr>
          <a:xfrm>
            <a:off x="495300" y="1435100"/>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77" name="日付プレースホルダ 4"/>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1084" name="日付プレースホルダ 4"/>
          <p:cNvSpPr>
            <a:spLocks noGrp="1"/>
          </p:cNvSpPr>
          <p:nvPr>
            <p:ph type="dt" sz="half" idx="10"/>
          </p:nvPr>
        </p:nvSpPr>
        <p:spPr/>
        <p:txBody>
          <a:bodyPr/>
          <a:lstStyle/>
          <a:p>
            <a:fld id="{E90ED720-0104-4369-84BC-D37694168613}" type="datetimeFigureOut">
              <a:rPr kumimoji="1" lang="ja-JP" altLang="en-US" smtClean="0"/>
              <a:t>2006/9/6</a:t>
            </a:fld>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D2D8002D-B5B0-4BAC-B1F6-782DDCCE6D9C}" type="slidenum">
              <a:rPr kumimoji="1" lang="ja-JP" altLang="en-US" smtClean="0"/>
              <a:t>&lt;#&gt;</a:t>
            </a:fld>
            <a:endParaRPr kumimoji="1" lang="ja-JP" altLang="en-US"/>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1026" name="テキスト プレースホルダ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27"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2006/9/6</a:t>
            </a:fld>
            <a:endParaRPr kumimoji="1" lang="ja-JP" altLang="en-US"/>
          </a:p>
        </p:txBody>
      </p:sp>
      <p:sp>
        <p:nvSpPr>
          <p:cNvPr id="1028"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p:sp>
        <p:nvSpPr>
          <p:cNvPr id="1107" name="四角形 43"/>
          <p:cNvSpPr/>
          <p:nvPr/>
        </p:nvSpPr>
        <p:spPr>
          <a:xfrm>
            <a:off x="2937000" y="5570673"/>
            <a:ext cx="3528000" cy="1021962"/>
          </a:xfrm>
          <a:prstGeom prst="rect">
            <a:avLst/>
          </a:prstGeom>
          <a:noFill/>
          <a:ln w="12700" cap="flat" cmpd="sng" algn="ctr">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08" name="正方形/長方形 13"/>
          <p:cNvSpPr/>
          <p:nvPr/>
        </p:nvSpPr>
        <p:spPr>
          <a:xfrm>
            <a:off x="8086" y="243250"/>
            <a:ext cx="9897914" cy="486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メイリオ" pitchFamily="50" charset="-128"/>
                <a:ea typeface="メイリオ" pitchFamily="50" charset="-128"/>
              </a:rPr>
              <a:t>参考　新型コロナウイルス感染症に伴うウイルス検査のおおまかな流れ</a:t>
            </a:r>
            <a:endParaRPr kumimoji="1" lang="ja-JP" altLang="en-US" sz="1600" b="1" dirty="0">
              <a:solidFill>
                <a:schemeClr val="bg1"/>
              </a:solidFill>
              <a:latin typeface="メイリオ" pitchFamily="50" charset="-128"/>
              <a:ea typeface="メイリオ" pitchFamily="50" charset="-128"/>
            </a:endParaRPr>
          </a:p>
        </p:txBody>
      </p:sp>
      <p:sp>
        <p:nvSpPr>
          <p:cNvPr id="1109" name="正方形/長方形 14"/>
          <p:cNvSpPr/>
          <p:nvPr/>
        </p:nvSpPr>
        <p:spPr>
          <a:xfrm>
            <a:off x="7400685" y="-11052"/>
            <a:ext cx="2520315" cy="2000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ja-JP" altLang="en-US" sz="800" dirty="0">
                <a:latin typeface="HGPｺﾞｼｯｸM" panose="020B0600000000000000" pitchFamily="50" charset="-128"/>
                <a:ea typeface="HGPｺﾞｼｯｸM" panose="020B0600000000000000" pitchFamily="50" charset="-128"/>
              </a:rPr>
              <a:t> </a:t>
            </a:r>
            <a:r>
              <a:rPr lang="ja-JP" altLang="en-US" sz="800" dirty="0" smtClean="0">
                <a:solidFill>
                  <a:schemeClr val="tx1"/>
                </a:solidFill>
                <a:latin typeface="HGPｺﾞｼｯｸM" panose="020B0600000000000000" pitchFamily="50" charset="-128"/>
                <a:ea typeface="HGPｺﾞｼｯｸM" panose="020B0600000000000000" pitchFamily="50" charset="-128"/>
              </a:rPr>
              <a:t>令和２年12</a:t>
            </a:r>
            <a:r>
              <a:rPr lang="ja-JP" altLang="en-US" sz="800" dirty="0" smtClean="0">
                <a:solidFill>
                  <a:schemeClr val="tx1"/>
                </a:solidFill>
                <a:latin typeface="HGPｺﾞｼｯｸM" panose="020B0600000000000000" pitchFamily="50" charset="-128"/>
                <a:ea typeface="HGPｺﾞｼｯｸM" panose="020B0600000000000000" pitchFamily="50" charset="-128"/>
              </a:rPr>
              <a:t>月10</a:t>
            </a:r>
            <a:r>
              <a:rPr lang="ja-JP" altLang="en-US" sz="800" dirty="0" smtClean="0">
                <a:solidFill>
                  <a:schemeClr val="tx1"/>
                </a:solidFill>
                <a:latin typeface="HGPｺﾞｼｯｸM" panose="020B0600000000000000" pitchFamily="50" charset="-128"/>
                <a:ea typeface="HGPｺﾞｼｯｸM" panose="020B0600000000000000" pitchFamily="50" charset="-128"/>
              </a:rPr>
              <a:t>日</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p:txBody>
      </p:sp>
      <p:sp>
        <p:nvSpPr>
          <p:cNvPr id="1110" name="フローチャート : 代替処理 15"/>
          <p:cNvSpPr/>
          <p:nvPr/>
        </p:nvSpPr>
        <p:spPr>
          <a:xfrm>
            <a:off x="3369000" y="909000"/>
            <a:ext cx="2522801" cy="571504"/>
          </a:xfrm>
          <a:prstGeom prst="flowChartAlternateProcess">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メイリオ" pitchFamily="50" charset="-128"/>
                <a:ea typeface="メイリオ" pitchFamily="50" charset="-128"/>
              </a:rPr>
              <a:t>新型コロナウイルス</a:t>
            </a:r>
            <a:endParaRPr kumimoji="1" lang="ja-JP" altLang="en-US" sz="1400" dirty="0">
              <a:solidFill>
                <a:schemeClr val="tx1"/>
              </a:solidFill>
              <a:latin typeface="メイリオ" pitchFamily="50" charset="-128"/>
              <a:ea typeface="メイリオ" pitchFamily="50" charset="-128"/>
            </a:endParaRPr>
          </a:p>
          <a:p>
            <a:pPr algn="ctr"/>
            <a:r>
              <a:rPr kumimoji="1" lang="ja-JP" altLang="en-US" sz="1400" dirty="0">
                <a:solidFill>
                  <a:schemeClr val="tx1"/>
                </a:solidFill>
                <a:latin typeface="メイリオ" pitchFamily="50" charset="-128"/>
                <a:ea typeface="メイリオ" pitchFamily="50" charset="-128"/>
              </a:rPr>
              <a:t>感染症への感染の疑い</a:t>
            </a:r>
            <a:endParaRPr kumimoji="1" lang="ja-JP" altLang="en-US" sz="1400" dirty="0">
              <a:solidFill>
                <a:schemeClr val="tx1"/>
              </a:solidFill>
              <a:latin typeface="メイリオ" pitchFamily="50" charset="-128"/>
              <a:ea typeface="メイリオ" pitchFamily="50" charset="-128"/>
            </a:endParaRPr>
          </a:p>
        </p:txBody>
      </p:sp>
      <p:sp>
        <p:nvSpPr>
          <p:cNvPr id="1111" name="フローチャート : 判断 16"/>
          <p:cNvSpPr/>
          <p:nvPr/>
        </p:nvSpPr>
        <p:spPr>
          <a:xfrm>
            <a:off x="3224060" y="1917327"/>
            <a:ext cx="2814028" cy="930192"/>
          </a:xfrm>
          <a:prstGeom prst="flowChartDecision">
            <a:avLst/>
          </a:prstGeom>
          <a:solidFill>
            <a:schemeClr val="bg1"/>
          </a:solidFill>
          <a:ln w="952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メイリオ" pitchFamily="50" charset="-128"/>
                <a:ea typeface="メイリオ" pitchFamily="50" charset="-128"/>
              </a:rPr>
              <a:t>検査を受ける</a:t>
            </a:r>
            <a:endParaRPr kumimoji="1" lang="ja-JP" altLang="en-US" sz="1200" dirty="0" smtClean="0">
              <a:solidFill>
                <a:schemeClr val="tx1"/>
              </a:solidFill>
              <a:latin typeface="メイリオ" pitchFamily="50" charset="-128"/>
              <a:ea typeface="メイリオ" pitchFamily="50" charset="-128"/>
            </a:endParaRPr>
          </a:p>
          <a:p>
            <a:pPr algn="ctr"/>
            <a:r>
              <a:rPr lang="ja-JP" altLang="en-US" sz="1200" dirty="0" smtClean="0">
                <a:solidFill>
                  <a:schemeClr val="tx1"/>
                </a:solidFill>
                <a:latin typeface="メイリオ" pitchFamily="50" charset="-128"/>
                <a:ea typeface="メイリオ" pitchFamily="50" charset="-128"/>
              </a:rPr>
              <a:t>必要性を判断した</a:t>
            </a:r>
            <a:endParaRPr lang="ja-JP" altLang="en-US" sz="1200" dirty="0" smtClean="0">
              <a:solidFill>
                <a:schemeClr val="tx1"/>
              </a:solidFill>
              <a:latin typeface="メイリオ" pitchFamily="50" charset="-128"/>
              <a:ea typeface="メイリオ" pitchFamily="50" charset="-128"/>
            </a:endParaRPr>
          </a:p>
          <a:p>
            <a:pPr algn="ctr"/>
            <a:r>
              <a:rPr lang="ja-JP" altLang="en-US" sz="1200" dirty="0" smtClean="0">
                <a:solidFill>
                  <a:schemeClr val="tx1"/>
                </a:solidFill>
                <a:latin typeface="メイリオ" pitchFamily="50" charset="-128"/>
                <a:ea typeface="メイリオ" pitchFamily="50" charset="-128"/>
              </a:rPr>
              <a:t>のは</a:t>
            </a:r>
            <a:r>
              <a:rPr lang="ja-JP" altLang="en-US" sz="1200" dirty="0" smtClean="0">
                <a:solidFill>
                  <a:schemeClr val="tx1"/>
                </a:solidFill>
                <a:latin typeface="メイリオ" pitchFamily="50" charset="-128"/>
                <a:ea typeface="メイリオ" pitchFamily="50" charset="-128"/>
              </a:rPr>
              <a:t>誰か？</a:t>
            </a:r>
            <a:endParaRPr lang="ja-JP" altLang="en-US" sz="1200" dirty="0" smtClean="0">
              <a:solidFill>
                <a:schemeClr val="tx1"/>
              </a:solidFill>
              <a:latin typeface="メイリオ" pitchFamily="50" charset="-128"/>
              <a:ea typeface="メイリオ" pitchFamily="50" charset="-128"/>
            </a:endParaRPr>
          </a:p>
        </p:txBody>
      </p:sp>
      <p:cxnSp>
        <p:nvCxnSpPr>
          <p:cNvPr id="1112" name="直線矢印コネクタ 17"/>
          <p:cNvCxnSpPr/>
          <p:nvPr/>
        </p:nvCxnSpPr>
        <p:spPr>
          <a:xfrm flipH="1">
            <a:off x="4656341" y="1490666"/>
            <a:ext cx="0" cy="432955"/>
          </a:xfrm>
          <a:prstGeom prst="straightConnector1">
            <a:avLst/>
          </a:prstGeom>
          <a:ln w="19050">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13" name="図形 18"/>
          <p:cNvCxnSpPr>
            <a:stCxn id="1111" idx="1"/>
            <a:endCxn id="1119" idx="0"/>
          </p:cNvCxnSpPr>
          <p:nvPr/>
        </p:nvCxnSpPr>
        <p:spPr>
          <a:xfrm rot="-10800000" flipV="1">
            <a:off x="1815042" y="2381250"/>
            <a:ext cx="1412875" cy="931333"/>
          </a:xfrm>
          <a:prstGeom prst="bentConnector2">
            <a:avLst/>
          </a:prstGeom>
          <a:ln w="19050">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14" name="テキスト ボックス 19"/>
          <p:cNvSpPr txBox="1"/>
          <p:nvPr/>
        </p:nvSpPr>
        <p:spPr>
          <a:xfrm>
            <a:off x="1697552" y="2133000"/>
            <a:ext cx="1815448" cy="260717"/>
          </a:xfrm>
          <a:prstGeom prst="rect">
            <a:avLst/>
          </a:prstGeom>
          <a:noFill/>
        </p:spPr>
        <p:txBody>
          <a:bodyPr wrap="square" rtlCol="0">
            <a:spAutoFit/>
          </a:bodyPr>
          <a:lstStyle/>
          <a:p>
            <a:r>
              <a:rPr kumimoji="1" lang="ja-JP" altLang="en-US" sz="1100" dirty="0">
                <a:latin typeface="メイリオ" pitchFamily="50" charset="-128"/>
                <a:ea typeface="メイリオ" pitchFamily="50" charset="-128"/>
              </a:rPr>
              <a:t>保健所（濃厚接触者等）</a:t>
            </a:r>
            <a:endParaRPr sz="1100"/>
          </a:p>
        </p:txBody>
      </p:sp>
      <p:cxnSp>
        <p:nvCxnSpPr>
          <p:cNvPr id="1115" name="図形 21"/>
          <p:cNvCxnSpPr>
            <a:stCxn id="1111" idx="3"/>
            <a:endCxn id="1121" idx="0"/>
          </p:cNvCxnSpPr>
          <p:nvPr/>
        </p:nvCxnSpPr>
        <p:spPr>
          <a:xfrm>
            <a:off x="6043083" y="2381250"/>
            <a:ext cx="1656292" cy="973667"/>
          </a:xfrm>
          <a:prstGeom prst="bentConnector2">
            <a:avLst/>
          </a:prstGeom>
          <a:ln w="19050">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16" name="直線矢印コネクタ 22"/>
          <p:cNvCxnSpPr/>
          <p:nvPr/>
        </p:nvCxnSpPr>
        <p:spPr>
          <a:xfrm flipH="1">
            <a:off x="4645917" y="2839052"/>
            <a:ext cx="0" cy="467995"/>
          </a:xfrm>
          <a:prstGeom prst="straightConnector1">
            <a:avLst/>
          </a:prstGeom>
          <a:ln w="19050">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17" name="テキスト ボックス 23"/>
          <p:cNvSpPr txBox="1"/>
          <p:nvPr/>
        </p:nvSpPr>
        <p:spPr>
          <a:xfrm>
            <a:off x="7112309" y="2088283"/>
            <a:ext cx="1317722" cy="260717"/>
          </a:xfrm>
          <a:prstGeom prst="rect">
            <a:avLst/>
          </a:prstGeom>
          <a:noFill/>
        </p:spPr>
        <p:txBody>
          <a:bodyPr wrap="square" rtlCol="0">
            <a:spAutoFit/>
          </a:bodyPr>
          <a:lstStyle/>
          <a:p>
            <a:r>
              <a:rPr kumimoji="1" lang="ja-JP" altLang="en-US" sz="1100" dirty="0">
                <a:latin typeface="メイリオ" pitchFamily="50" charset="-128"/>
                <a:ea typeface="メイリオ" pitchFamily="50" charset="-128"/>
              </a:rPr>
              <a:t>自己判断</a:t>
            </a:r>
            <a:endParaRPr sz="1100"/>
          </a:p>
        </p:txBody>
      </p:sp>
      <p:sp>
        <p:nvSpPr>
          <p:cNvPr id="1118" name="テキスト ボックス 25"/>
          <p:cNvSpPr txBox="1"/>
          <p:nvPr/>
        </p:nvSpPr>
        <p:spPr>
          <a:xfrm>
            <a:off x="4593000" y="2927006"/>
            <a:ext cx="2037684" cy="429994"/>
          </a:xfrm>
          <a:prstGeom prst="rect">
            <a:avLst/>
          </a:prstGeom>
          <a:noFill/>
        </p:spPr>
        <p:txBody>
          <a:bodyPr wrap="square" rtlCol="0">
            <a:spAutoFit/>
          </a:bodyPr>
          <a:lstStyle/>
          <a:p>
            <a:r>
              <a:rPr kumimoji="1" lang="ja-JP" altLang="en-US" sz="1100" dirty="0">
                <a:latin typeface="メイリオ" pitchFamily="50" charset="-128"/>
                <a:ea typeface="メイリオ" pitchFamily="50" charset="-128"/>
              </a:rPr>
              <a:t>医師（医療機関受診時に</a:t>
            </a:r>
            <a:endParaRPr sz="1100"/>
          </a:p>
          <a:p>
            <a:r>
              <a:rPr kumimoji="1" lang="ja-JP" altLang="en-US" sz="1100" dirty="0">
                <a:latin typeface="メイリオ" pitchFamily="50" charset="-128"/>
                <a:ea typeface="メイリオ" pitchFamily="50" charset="-128"/>
              </a:rPr>
              <a:t>　</a:t>
            </a:r>
            <a:r>
              <a:rPr kumimoji="1" lang="ja-JP" altLang="en-US" sz="1100" dirty="0">
                <a:latin typeface="メイリオ" pitchFamily="50" charset="-128"/>
                <a:ea typeface="メイリオ" pitchFamily="50" charset="-128"/>
              </a:rPr>
              <a:t>　</a:t>
            </a:r>
            <a:r>
              <a:rPr kumimoji="1" lang="ja-JP" altLang="en-US" sz="1100" dirty="0">
                <a:latin typeface="メイリオ" pitchFamily="50" charset="-128"/>
                <a:ea typeface="メイリオ" pitchFamily="50" charset="-128"/>
              </a:rPr>
              <a:t>　</a:t>
            </a:r>
            <a:r>
              <a:rPr kumimoji="1" lang="ja-JP" altLang="en-US" sz="1100" dirty="0">
                <a:latin typeface="メイリオ" pitchFamily="50" charset="-128"/>
                <a:ea typeface="メイリオ" pitchFamily="50" charset="-128"/>
              </a:rPr>
              <a:t>疑いがある場合等）</a:t>
            </a:r>
            <a:endParaRPr kumimoji="1" lang="ja-JP" altLang="en-US" sz="1100" dirty="0">
              <a:latin typeface="メイリオ" pitchFamily="50" charset="-128"/>
              <a:ea typeface="メイリオ" pitchFamily="50" charset="-128"/>
            </a:endParaRPr>
          </a:p>
        </p:txBody>
      </p:sp>
      <p:sp>
        <p:nvSpPr>
          <p:cNvPr id="1119" name="正方形/長方形 27"/>
          <p:cNvSpPr/>
          <p:nvPr/>
        </p:nvSpPr>
        <p:spPr>
          <a:xfrm>
            <a:off x="1078506" y="3317863"/>
            <a:ext cx="1473926" cy="909237"/>
          </a:xfrm>
          <a:prstGeom prst="rect">
            <a:avLst/>
          </a:prstGeom>
          <a:solidFill>
            <a:schemeClr val="bg1"/>
          </a:solidFill>
          <a:ln w="952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u="sng" dirty="0" smtClean="0">
                <a:solidFill>
                  <a:schemeClr val="tx1"/>
                </a:solidFill>
                <a:latin typeface="メイリオ" pitchFamily="50" charset="-128"/>
                <a:ea typeface="メイリオ" pitchFamily="50" charset="-128"/>
              </a:rPr>
              <a:t>全額公費の行政検査</a:t>
            </a:r>
            <a:endParaRPr lang="en-US" altLang="ja-JP" sz="1400" dirty="0" smtClean="0">
              <a:solidFill>
                <a:schemeClr val="tx1"/>
              </a:solidFill>
              <a:latin typeface="メイリオ" pitchFamily="50" charset="-128"/>
              <a:ea typeface="メイリオ" pitchFamily="50" charset="-128"/>
            </a:endParaRPr>
          </a:p>
        </p:txBody>
      </p:sp>
      <p:sp>
        <p:nvSpPr>
          <p:cNvPr id="1120" name="正方形/長方形 28"/>
          <p:cNvSpPr/>
          <p:nvPr/>
        </p:nvSpPr>
        <p:spPr>
          <a:xfrm>
            <a:off x="2809177" y="3317827"/>
            <a:ext cx="3661370" cy="914272"/>
          </a:xfrm>
          <a:prstGeom prst="rect">
            <a:avLst/>
          </a:prstGeom>
          <a:solidFill>
            <a:schemeClr val="bg1"/>
          </a:solidFill>
          <a:ln w="952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u="sng" dirty="0" smtClean="0">
                <a:solidFill>
                  <a:schemeClr val="tx1"/>
                </a:solidFill>
                <a:latin typeface="メイリオ" pitchFamily="50" charset="-128"/>
                <a:ea typeface="メイリオ" pitchFamily="50" charset="-128"/>
              </a:rPr>
              <a:t>保険診療を用いた行政検査</a:t>
            </a:r>
            <a:r>
              <a:rPr kumimoji="1" lang="ja-JP" altLang="en-US" sz="1050" b="1" u="sng" dirty="0" smtClean="0">
                <a:solidFill>
                  <a:schemeClr val="tx1"/>
                </a:solidFill>
                <a:latin typeface="メイリオ" pitchFamily="50" charset="-128"/>
                <a:ea typeface="メイリオ" pitchFamily="50" charset="-128"/>
              </a:rPr>
              <a:t>（検査協力医療機関）</a:t>
            </a:r>
            <a:endParaRPr kumimoji="1" lang="en-US" altLang="ja-JP" sz="1050" b="1" u="sng" dirty="0" smtClean="0">
              <a:solidFill>
                <a:schemeClr val="tx1"/>
              </a:solidFill>
              <a:latin typeface="メイリオ" pitchFamily="50" charset="-128"/>
              <a:ea typeface="メイリオ" pitchFamily="50" charset="-128"/>
            </a:endParaRPr>
          </a:p>
          <a:p>
            <a:pPr algn="ctr"/>
            <a:r>
              <a:rPr lang="en-US" altLang="ja-JP" sz="1200" dirty="0" smtClean="0">
                <a:solidFill>
                  <a:schemeClr val="tx1"/>
                </a:solidFill>
                <a:latin typeface="メイリオ" pitchFamily="50" charset="-128"/>
                <a:ea typeface="メイリオ" pitchFamily="50" charset="-128"/>
              </a:rPr>
              <a:t>※ウイルス検査費の自己負担相当額は公費負担</a:t>
            </a:r>
            <a:endParaRPr lang="en-US" altLang="ja-JP" sz="1400" dirty="0" smtClean="0">
              <a:solidFill>
                <a:schemeClr val="tx1"/>
              </a:solidFill>
              <a:latin typeface="メイリオ" pitchFamily="50" charset="-128"/>
              <a:ea typeface="メイリオ" pitchFamily="50" charset="-128"/>
            </a:endParaRPr>
          </a:p>
          <a:p>
            <a:pPr algn="ctr"/>
            <a:r>
              <a:rPr lang="en-US" altLang="ja-JP" sz="1400" dirty="0" smtClean="0">
                <a:solidFill>
                  <a:schemeClr val="tx1"/>
                </a:solidFill>
                <a:latin typeface="メイリオ" pitchFamily="50" charset="-128"/>
                <a:ea typeface="メイリオ" pitchFamily="50" charset="-128"/>
              </a:rPr>
              <a:t>※診療費の自己負担相当額は</a:t>
            </a:r>
            <a:r>
              <a:rPr lang="en-US" altLang="ja-JP" sz="1400" dirty="0" smtClean="0">
                <a:solidFill>
                  <a:schemeClr val="tx1"/>
                </a:solidFill>
                <a:latin typeface="メイリオ" pitchFamily="50" charset="-128"/>
                <a:ea typeface="メイリオ" pitchFamily="50" charset="-128"/>
              </a:rPr>
              <a:t>自己負担</a:t>
            </a:r>
            <a:endParaRPr lang="en-US" altLang="ja-JP" sz="1400" dirty="0" smtClean="0">
              <a:solidFill>
                <a:schemeClr val="tx1"/>
              </a:solidFill>
              <a:latin typeface="メイリオ" pitchFamily="50" charset="-128"/>
              <a:ea typeface="メイリオ" pitchFamily="50" charset="-128"/>
            </a:endParaRPr>
          </a:p>
          <a:p>
            <a:pPr algn="ctr"/>
            <a:r>
              <a:rPr lang="en-US" altLang="ja-JP" sz="1400" dirty="0" smtClean="0">
                <a:solidFill>
                  <a:schemeClr val="tx1"/>
                </a:solidFill>
                <a:latin typeface="メイリオ" pitchFamily="50" charset="-128"/>
                <a:ea typeface="メイリオ" pitchFamily="50" charset="-128"/>
              </a:rPr>
              <a:t>（例：国民健康保険加入者は３割</a:t>
            </a:r>
            <a:r>
              <a:rPr lang="en-US" altLang="ja-JP" sz="1400" dirty="0" smtClean="0">
                <a:solidFill>
                  <a:schemeClr val="tx1"/>
                </a:solidFill>
                <a:latin typeface="メイリオ" pitchFamily="50" charset="-128"/>
                <a:ea typeface="メイリオ" pitchFamily="50" charset="-128"/>
              </a:rPr>
              <a:t>）</a:t>
            </a:r>
            <a:endParaRPr lang="en-US" altLang="ja-JP" sz="1200" dirty="0" smtClean="0">
              <a:solidFill>
                <a:schemeClr val="tx1"/>
              </a:solidFill>
              <a:latin typeface="メイリオ" pitchFamily="50" charset="-128"/>
              <a:ea typeface="メイリオ" pitchFamily="50" charset="-128"/>
            </a:endParaRPr>
          </a:p>
        </p:txBody>
      </p:sp>
      <p:sp>
        <p:nvSpPr>
          <p:cNvPr id="1121" name="正方形/長方形 29"/>
          <p:cNvSpPr/>
          <p:nvPr/>
        </p:nvSpPr>
        <p:spPr>
          <a:xfrm>
            <a:off x="6742801" y="3358589"/>
            <a:ext cx="1915856" cy="720831"/>
          </a:xfrm>
          <a:prstGeom prst="rect">
            <a:avLst/>
          </a:prstGeom>
          <a:solidFill>
            <a:schemeClr val="bg1"/>
          </a:solidFill>
          <a:ln w="952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u="sng" dirty="0" smtClean="0">
                <a:solidFill>
                  <a:schemeClr val="tx1"/>
                </a:solidFill>
                <a:latin typeface="メイリオ" pitchFamily="50" charset="-128"/>
                <a:ea typeface="メイリオ" pitchFamily="50" charset="-128"/>
              </a:rPr>
              <a:t>その他の検査</a:t>
            </a:r>
            <a:endParaRPr kumimoji="1" lang="en-US" altLang="ja-JP" sz="1400" b="1" u="sng" dirty="0" smtClean="0">
              <a:solidFill>
                <a:schemeClr val="tx1"/>
              </a:solidFill>
              <a:latin typeface="メイリオ" pitchFamily="50" charset="-128"/>
              <a:ea typeface="メイリオ" pitchFamily="50" charset="-128"/>
            </a:endParaRPr>
          </a:p>
          <a:p>
            <a:pPr algn="ctr"/>
            <a:r>
              <a:rPr lang="en-US" altLang="ja-JP" sz="1400" dirty="0" smtClean="0">
                <a:solidFill>
                  <a:schemeClr val="tx1"/>
                </a:solidFill>
                <a:latin typeface="メイリオ" pitchFamily="50" charset="-128"/>
                <a:ea typeface="メイリオ" pitchFamily="50" charset="-128"/>
              </a:rPr>
              <a:t>※全額自己負担</a:t>
            </a:r>
            <a:endParaRPr kumimoji="1" lang="ja-JP" altLang="en-US" sz="1400" dirty="0" smtClean="0">
              <a:solidFill>
                <a:schemeClr val="tx1"/>
              </a:solidFill>
              <a:latin typeface="メイリオ" pitchFamily="50" charset="-128"/>
              <a:ea typeface="メイリオ" pitchFamily="50" charset="-128"/>
            </a:endParaRPr>
          </a:p>
        </p:txBody>
      </p:sp>
      <p:cxnSp>
        <p:nvCxnSpPr>
          <p:cNvPr id="1122" name="図形 31"/>
          <p:cNvCxnSpPr>
            <a:stCxn id="1119" idx="2"/>
            <a:endCxn id="1123" idx="1"/>
          </p:cNvCxnSpPr>
          <p:nvPr/>
        </p:nvCxnSpPr>
        <p:spPr>
          <a:xfrm rot="-5400000" flipH="1">
            <a:off x="2378604" y="3659188"/>
            <a:ext cx="719667" cy="1846792"/>
          </a:xfrm>
          <a:prstGeom prst="bentConnector2">
            <a:avLst/>
          </a:prstGeom>
          <a:ln w="19050">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23" name="正方形/長方形 32"/>
          <p:cNvSpPr/>
          <p:nvPr/>
        </p:nvSpPr>
        <p:spPr>
          <a:xfrm>
            <a:off x="3657889" y="4653000"/>
            <a:ext cx="2143375" cy="573165"/>
          </a:xfrm>
          <a:prstGeom prst="rect">
            <a:avLst/>
          </a:prstGeom>
          <a:solidFill>
            <a:schemeClr val="bg1"/>
          </a:solidFill>
          <a:ln w="952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u="sng" dirty="0" smtClean="0">
                <a:solidFill>
                  <a:schemeClr val="tx1"/>
                </a:solidFill>
                <a:latin typeface="メイリオ" pitchFamily="50" charset="-128"/>
                <a:ea typeface="メイリオ" pitchFamily="50" charset="-128"/>
              </a:rPr>
              <a:t>ウイルス検査</a:t>
            </a:r>
            <a:endParaRPr lang="en-US" altLang="ja-JP" sz="1400" dirty="0" smtClean="0">
              <a:solidFill>
                <a:schemeClr val="tx1"/>
              </a:solidFill>
              <a:latin typeface="メイリオ" pitchFamily="50" charset="-128"/>
              <a:ea typeface="メイリオ" pitchFamily="50" charset="-128"/>
            </a:endParaRPr>
          </a:p>
          <a:p>
            <a:pPr algn="ctr"/>
            <a:r>
              <a:rPr kumimoji="1" lang="ja-JP" altLang="en-US" sz="1200" b="1" u="sng" dirty="0" smtClean="0">
                <a:solidFill>
                  <a:schemeClr val="tx1"/>
                </a:solidFill>
                <a:latin typeface="メイリオ" pitchFamily="50" charset="-128"/>
                <a:ea typeface="メイリオ" pitchFamily="50" charset="-128"/>
              </a:rPr>
              <a:t>（</a:t>
            </a:r>
            <a:r>
              <a:rPr kumimoji="1" lang="ja-JP" altLang="en-US" sz="1200" b="1" u="sng" dirty="0" smtClean="0">
                <a:solidFill>
                  <a:schemeClr val="tx1"/>
                </a:solidFill>
                <a:latin typeface="メイリオ" pitchFamily="50" charset="-128"/>
                <a:ea typeface="メイリオ" pitchFamily="50" charset="-128"/>
              </a:rPr>
              <a:t>PCR</a:t>
            </a:r>
            <a:r>
              <a:rPr kumimoji="1" lang="ja-JP" altLang="en-US" sz="1200" b="1" u="sng" dirty="0" smtClean="0">
                <a:solidFill>
                  <a:schemeClr val="tx1"/>
                </a:solidFill>
                <a:latin typeface="メイリオ" pitchFamily="50" charset="-128"/>
                <a:ea typeface="メイリオ" pitchFamily="50" charset="-128"/>
              </a:rPr>
              <a:t>、迅速抗原検査等）</a:t>
            </a:r>
            <a:endParaRPr kumimoji="1" lang="ja-JP" altLang="en-US" sz="1400" b="1" u="sng" dirty="0" smtClean="0">
              <a:solidFill>
                <a:schemeClr val="tx1"/>
              </a:solidFill>
              <a:latin typeface="メイリオ" pitchFamily="50" charset="-128"/>
              <a:ea typeface="メイリオ" pitchFamily="50" charset="-128"/>
            </a:endParaRPr>
          </a:p>
        </p:txBody>
      </p:sp>
      <p:cxnSp>
        <p:nvCxnSpPr>
          <p:cNvPr id="1124" name="図形 33"/>
          <p:cNvCxnSpPr>
            <a:stCxn id="1121" idx="2"/>
            <a:endCxn id="1123" idx="3"/>
          </p:cNvCxnSpPr>
          <p:nvPr/>
        </p:nvCxnSpPr>
        <p:spPr>
          <a:xfrm rot="5400000">
            <a:off x="6315604" y="3558646"/>
            <a:ext cx="867833" cy="1899708"/>
          </a:xfrm>
          <a:prstGeom prst="bentConnector2">
            <a:avLst/>
          </a:prstGeom>
          <a:ln w="19050">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25" name="直線矢印コネクタ 34"/>
          <p:cNvCxnSpPr>
            <a:endCxn id="1123" idx="0"/>
          </p:cNvCxnSpPr>
          <p:nvPr/>
        </p:nvCxnSpPr>
        <p:spPr>
          <a:xfrm>
            <a:off x="4729576" y="4222751"/>
            <a:ext cx="1174" cy="433916"/>
          </a:xfrm>
          <a:prstGeom prst="straightConnector1">
            <a:avLst/>
          </a:prstGeom>
          <a:ln w="19050">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26" name="正方形/長方形 36"/>
          <p:cNvSpPr/>
          <p:nvPr/>
        </p:nvSpPr>
        <p:spPr>
          <a:xfrm>
            <a:off x="3657889" y="5735835"/>
            <a:ext cx="2143375" cy="573165"/>
          </a:xfrm>
          <a:prstGeom prst="rect">
            <a:avLst/>
          </a:prstGeom>
          <a:solidFill>
            <a:schemeClr val="bg1"/>
          </a:solidFill>
          <a:ln w="9525">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メイリオ" pitchFamily="50" charset="-128"/>
                <a:ea typeface="メイリオ" pitchFamily="50" charset="-128"/>
              </a:rPr>
              <a:t>医師が新型コロナウイルス感染症と診断</a:t>
            </a:r>
            <a:endParaRPr lang="en-US" altLang="ja-JP" sz="1400" dirty="0" smtClean="0">
              <a:solidFill>
                <a:schemeClr val="tx1"/>
              </a:solidFill>
              <a:latin typeface="メイリオ" pitchFamily="50" charset="-128"/>
              <a:ea typeface="メイリオ" pitchFamily="50" charset="-128"/>
            </a:endParaRPr>
          </a:p>
        </p:txBody>
      </p:sp>
      <p:cxnSp>
        <p:nvCxnSpPr>
          <p:cNvPr id="1127" name="直線矢印コネクタ 38"/>
          <p:cNvCxnSpPr/>
          <p:nvPr/>
        </p:nvCxnSpPr>
        <p:spPr>
          <a:xfrm>
            <a:off x="4720166" y="5257333"/>
            <a:ext cx="0" cy="467995"/>
          </a:xfrm>
          <a:prstGeom prst="straightConnector1">
            <a:avLst/>
          </a:prstGeom>
          <a:ln w="19050">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28" name="図形 39"/>
          <p:cNvCxnSpPr>
            <a:stCxn id="1126" idx="1"/>
            <a:endCxn id="1119" idx="1"/>
          </p:cNvCxnSpPr>
          <p:nvPr/>
        </p:nvCxnSpPr>
        <p:spPr>
          <a:xfrm rot="10800000">
            <a:off x="1079500" y="3767667"/>
            <a:ext cx="2582333" cy="2254250"/>
          </a:xfrm>
          <a:prstGeom prst="bentConnector3">
            <a:avLst>
              <a:gd name="adj1" fmla="val 109426"/>
            </a:avLst>
          </a:prstGeom>
          <a:ln w="3810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129" name="テキスト ボックス 42"/>
          <p:cNvSpPr txBox="1"/>
          <p:nvPr/>
        </p:nvSpPr>
        <p:spPr>
          <a:xfrm>
            <a:off x="821013" y="5517000"/>
            <a:ext cx="1988912" cy="522327"/>
          </a:xfrm>
          <a:prstGeom prst="rect">
            <a:avLst/>
          </a:prstGeom>
          <a:noFill/>
        </p:spPr>
        <p:txBody>
          <a:bodyPr wrap="square" rtlCol="0">
            <a:spAutoFit/>
          </a:bodyPr>
          <a:lstStyle/>
          <a:p>
            <a:r>
              <a:rPr kumimoji="1" lang="ja-JP" altLang="en-US" sz="1400" dirty="0">
                <a:solidFill>
                  <a:schemeClr val="tx1"/>
                </a:solidFill>
                <a:latin typeface="メイリオ" pitchFamily="50" charset="-128"/>
                <a:ea typeface="メイリオ" pitchFamily="50" charset="-128"/>
              </a:rPr>
              <a:t>新たに濃厚接触者等が</a:t>
            </a:r>
            <a:endParaRPr sz="1400">
              <a:solidFill>
                <a:schemeClr val="tx1"/>
              </a:solidFill>
            </a:endParaRPr>
          </a:p>
          <a:p>
            <a:r>
              <a:rPr kumimoji="1" lang="ja-JP" altLang="en-US" sz="1400" dirty="0">
                <a:solidFill>
                  <a:schemeClr val="tx1"/>
                </a:solidFill>
                <a:latin typeface="メイリオ" pitchFamily="50" charset="-128"/>
                <a:ea typeface="メイリオ" pitchFamily="50" charset="-128"/>
              </a:rPr>
              <a:t>見つかった場合</a:t>
            </a:r>
            <a:endParaRPr kumimoji="1" lang="ja-JP" altLang="en-US" sz="1400" dirty="0">
              <a:solidFill>
                <a:schemeClr val="tx1"/>
              </a:solidFill>
              <a:latin typeface="メイリオ" pitchFamily="50" charset="-128"/>
              <a:ea typeface="メイリオ" pitchFamily="50" charset="-128"/>
            </a:endParaRPr>
          </a:p>
        </p:txBody>
      </p:sp>
      <p:sp>
        <p:nvSpPr>
          <p:cNvPr id="1130" name="テキスト 44"/>
          <p:cNvSpPr txBox="1"/>
          <p:nvPr/>
        </p:nvSpPr>
        <p:spPr>
          <a:xfrm>
            <a:off x="7115886" y="5848228"/>
            <a:ext cx="2790114" cy="460772"/>
          </a:xfrm>
          <a:prstGeom prst="rect">
            <a:avLst/>
          </a:prstGeom>
        </p:spPr>
        <p:txBody>
          <a:bodyPr wrap="square">
            <a:spAutoFit/>
          </a:bodyPr>
          <a:p>
            <a:pPr>
              <a:defRPr lang="ja-JP" altLang="en-US"/>
            </a:pPr>
            <a:r>
              <a:rPr lang="ja-JP" altLang="en-US" sz="1200" b="1">
                <a:solidFill>
                  <a:srgbClr val="FF0000"/>
                </a:solidFill>
                <a:latin typeface="メイリオ"/>
                <a:ea typeface="メイリオ"/>
              </a:rPr>
              <a:t>各施設等から、</a:t>
            </a:r>
            <a:endParaRPr lang="ja-JP" altLang="en-US" sz="1200" b="1">
              <a:solidFill>
                <a:srgbClr val="FF0000"/>
              </a:solidFill>
              <a:latin typeface="メイリオ"/>
              <a:ea typeface="メイリオ"/>
            </a:endParaRPr>
          </a:p>
          <a:p>
            <a:pPr>
              <a:defRPr lang="ja-JP" altLang="en-US"/>
            </a:pPr>
            <a:r>
              <a:rPr lang="ja-JP" altLang="en-US" sz="1200" b="1">
                <a:solidFill>
                  <a:srgbClr val="FF0000"/>
                </a:solidFill>
                <a:latin typeface="メイリオ"/>
                <a:ea typeface="メイリオ"/>
              </a:rPr>
              <a:t>県（障害福祉課）に対して</a:t>
            </a:r>
            <a:r>
              <a:rPr lang="ja-JP" altLang="en-US" sz="1200" b="1">
                <a:solidFill>
                  <a:srgbClr val="FF0000"/>
                </a:solidFill>
                <a:latin typeface="メイリオ"/>
                <a:ea typeface="メイリオ"/>
              </a:rPr>
              <a:t>報告が</a:t>
            </a:r>
            <a:r>
              <a:rPr lang="ja-JP" altLang="en-US" sz="1200" b="1">
                <a:solidFill>
                  <a:srgbClr val="FF0000"/>
                </a:solidFill>
                <a:latin typeface="メイリオ"/>
                <a:ea typeface="メイリオ"/>
              </a:rPr>
              <a:t>必要</a:t>
            </a:r>
            <a:endParaRPr lang="ja-JP" altLang="en-US" sz="1200" b="1">
              <a:solidFill>
                <a:srgbClr val="FF0000"/>
              </a:solidFill>
              <a:latin typeface="メイリオ"/>
              <a:ea typeface="メイリオ"/>
            </a:endParaRPr>
          </a:p>
        </p:txBody>
      </p:sp>
      <p:sp>
        <p:nvSpPr>
          <p:cNvPr id="1131" name="テキスト ボックス 29"/>
          <p:cNvSpPr txBox="1"/>
          <p:nvPr/>
        </p:nvSpPr>
        <p:spPr>
          <a:xfrm>
            <a:off x="417000" y="6093000"/>
            <a:ext cx="2369006" cy="645438"/>
          </a:xfrm>
          <a:prstGeom prst="rect">
            <a:avLst/>
          </a:prstGeom>
          <a:noFill/>
        </p:spPr>
        <p:txBody>
          <a:bodyPr wrap="square" rtlCol="0">
            <a:spAutoFit/>
          </a:bodyPr>
          <a:lstStyle/>
          <a:p>
            <a:r>
              <a:rPr kumimoji="1" lang="ja-JP" altLang="en-US" sz="900" dirty="0">
                <a:solidFill>
                  <a:schemeClr val="tx1"/>
                </a:solidFill>
                <a:latin typeface="メイリオ" pitchFamily="50" charset="-128"/>
                <a:ea typeface="メイリオ" pitchFamily="50" charset="-128"/>
              </a:rPr>
              <a:t>令和２年11月19日付け厚生労働省</a:t>
            </a:r>
            <a:endParaRPr kumimoji="1" lang="ja-JP" altLang="en-US" sz="900" dirty="0">
              <a:solidFill>
                <a:schemeClr val="tx1"/>
              </a:solidFill>
              <a:latin typeface="メイリオ" pitchFamily="50" charset="-128"/>
              <a:ea typeface="メイリオ" pitchFamily="50" charset="-128"/>
            </a:endParaRPr>
          </a:p>
          <a:p>
            <a:r>
              <a:rPr kumimoji="1" lang="ja-JP" altLang="en-US" sz="900" dirty="0">
                <a:solidFill>
                  <a:schemeClr val="tx1"/>
                </a:solidFill>
                <a:latin typeface="メイリオ" pitchFamily="50" charset="-128"/>
                <a:ea typeface="メイリオ" pitchFamily="50" charset="-128"/>
              </a:rPr>
              <a:t>新型コロナウイルス感染症対策推進本部</a:t>
            </a:r>
            <a:endParaRPr kumimoji="1" lang="ja-JP" altLang="en-US" sz="900" dirty="0">
              <a:solidFill>
                <a:schemeClr val="tx1"/>
              </a:solidFill>
              <a:latin typeface="メイリオ" pitchFamily="50" charset="-128"/>
              <a:ea typeface="メイリオ" pitchFamily="50" charset="-128"/>
            </a:endParaRPr>
          </a:p>
          <a:p>
            <a:r>
              <a:rPr kumimoji="1" lang="ja-JP" altLang="en-US" sz="900" dirty="0">
                <a:solidFill>
                  <a:schemeClr val="tx1"/>
                </a:solidFill>
                <a:latin typeface="メイリオ" pitchFamily="50" charset="-128"/>
                <a:ea typeface="メイリオ" pitchFamily="50" charset="-128"/>
              </a:rPr>
              <a:t>事務連絡「</a:t>
            </a:r>
            <a:r>
              <a:rPr kumimoji="1" lang="ja-JP" altLang="en-US" sz="900" dirty="0">
                <a:solidFill>
                  <a:schemeClr val="tx1"/>
                </a:solidFill>
                <a:latin typeface="メイリオ" pitchFamily="50" charset="-128"/>
                <a:ea typeface="メイリオ" pitchFamily="50" charset="-128"/>
              </a:rPr>
              <a:t>高齢者施設等への重点的な検査の徹底について（要請）</a:t>
            </a:r>
            <a:r>
              <a:rPr kumimoji="1" lang="ja-JP" altLang="en-US" sz="900" dirty="0">
                <a:solidFill>
                  <a:schemeClr val="tx1"/>
                </a:solidFill>
                <a:latin typeface="メイリオ" pitchFamily="50" charset="-128"/>
                <a:ea typeface="メイリオ" pitchFamily="50" charset="-128"/>
              </a:rPr>
              <a:t>」に基づく</a:t>
            </a:r>
            <a:endParaRPr kumimoji="1" lang="ja-JP" altLang="en-US" sz="900" dirty="0">
              <a:solidFill>
                <a:schemeClr val="tx1"/>
              </a:solidFill>
              <a:latin typeface="メイリオ" pitchFamily="50" charset="-128"/>
              <a:ea typeface="メイリオ" pitchFamily="50" charset="-128"/>
            </a:endParaRPr>
          </a:p>
        </p:txBody>
      </p:sp>
      <p:sp>
        <p:nvSpPr>
          <p:cNvPr id="1132" name="テキスト ボックス 30"/>
          <p:cNvSpPr txBox="1"/>
          <p:nvPr/>
        </p:nvSpPr>
        <p:spPr>
          <a:xfrm>
            <a:off x="7771170" y="4122532"/>
            <a:ext cx="2022367" cy="1060936"/>
          </a:xfrm>
          <a:prstGeom prst="rect">
            <a:avLst/>
          </a:prstGeom>
          <a:noFill/>
        </p:spPr>
        <p:txBody>
          <a:bodyPr wrap="square" rtlCol="0">
            <a:spAutoFit/>
          </a:bodyPr>
          <a:lstStyle/>
          <a:p>
            <a:r>
              <a:rPr kumimoji="1" lang="ja-JP" altLang="en-US" sz="900" dirty="0">
                <a:solidFill>
                  <a:schemeClr val="tx1"/>
                </a:solidFill>
                <a:latin typeface="メイリオ" pitchFamily="50" charset="-128"/>
                <a:ea typeface="メイリオ" pitchFamily="50" charset="-128"/>
              </a:rPr>
              <a:t>保健所による行政検査が行われない場合において、施設等において必要性があるものと判断し、自費で検査を実施した場合について</a:t>
            </a:r>
            <a:r>
              <a:rPr kumimoji="1" lang="ja-JP" altLang="en-US" sz="900" dirty="0">
                <a:solidFill>
                  <a:schemeClr val="tx1"/>
                </a:solidFill>
                <a:latin typeface="メイリオ" pitchFamily="50" charset="-128"/>
                <a:ea typeface="メイリオ" pitchFamily="50" charset="-128"/>
              </a:rPr>
              <a:t>は、新型コロナウイルス感染症緊急包括支援交付金によって費用の補助の対象</a:t>
            </a:r>
            <a:r>
              <a:rPr kumimoji="1" lang="ja-JP" altLang="en-US" sz="900" dirty="0">
                <a:solidFill>
                  <a:schemeClr val="tx1"/>
                </a:solidFill>
                <a:latin typeface="メイリオ" pitchFamily="50" charset="-128"/>
                <a:ea typeface="メイリオ" pitchFamily="50" charset="-128"/>
              </a:rPr>
              <a:t>になる場合があります</a:t>
            </a:r>
            <a:endParaRPr kumimoji="1" lang="ja-JP" altLang="en-US" sz="900" dirty="0">
              <a:solidFill>
                <a:schemeClr val="tx1"/>
              </a:solidFill>
              <a:latin typeface="メイリオ" pitchFamily="50" charset="-128"/>
              <a:ea typeface="メイリオ" pitchFamily="50" charset="-128"/>
            </a:endParaRPr>
          </a:p>
        </p:txBody>
      </p:sp>
      <p:sp>
        <p:nvSpPr>
          <p:cNvPr id="1133" name="図形 31"/>
          <p:cNvSpPr/>
          <p:nvPr/>
        </p:nvSpPr>
        <p:spPr>
          <a:xfrm>
            <a:off x="6635750" y="5725328"/>
            <a:ext cx="481625" cy="690299"/>
          </a:xfrm>
          <a:prstGeom prst="rightArrow">
            <a:avLst/>
          </a:prstGeom>
          <a:noFill/>
          <a:ln w="25400" cap="flat" cmpd="sng" algn="ctr">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34" name="正方形/長方形 32"/>
          <p:cNvSpPr/>
          <p:nvPr/>
        </p:nvSpPr>
        <p:spPr>
          <a:xfrm>
            <a:off x="4377000" y="5125985"/>
            <a:ext cx="1309254" cy="60701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u="sng" dirty="0" smtClean="0">
                <a:solidFill>
                  <a:schemeClr val="tx1"/>
                </a:solidFill>
                <a:latin typeface="メイリオ" pitchFamily="50" charset="-128"/>
                <a:ea typeface="メイリオ" pitchFamily="50" charset="-128"/>
              </a:rPr>
              <a:t>陽性</a:t>
            </a:r>
            <a:endParaRPr lang="en-US" altLang="ja-JP" sz="1400" dirty="0" smtClean="0">
              <a:solidFill>
                <a:schemeClr val="tx1"/>
              </a:solidFill>
              <a:latin typeface="メイリオ" pitchFamily="50" charset="-128"/>
              <a:ea typeface="メイリオ"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Application>JUST Focus</Application>
  <AppVersion>4.1.2</AppVersion>
  <PresentationFormat>ユーザー設定</PresentationFormat>
  <Slides>1</Slides>
  <Notes>1</Note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447500</dc:creator>
  <cp:lastModifiedBy>447500</cp:lastModifiedBy>
  <dcterms:created xsi:type="dcterms:W3CDTF">2020-12-09T10:07:11Z</dcterms:created>
  <dcterms:modified xsi:type="dcterms:W3CDTF">2020-12-10T09:14:13Z</dcterms:modified>
  <cp:revision>22</cp:revision>
</cp:coreProperties>
</file>

<file path=docProps/custom.xml><?xml version="1.0" encoding="utf-8"?>
<Properties xmlns:vt="http://schemas.openxmlformats.org/officeDocument/2006/docPropsVTypes" xmlns="http://schemas.openxmlformats.org/officeDocument/2006/custom-properties"/>
</file>