
<file path=[Content_Types].xml><?xml version="1.0" encoding="utf-8"?>
<Types xmlns="http://schemas.openxmlformats.org/package/2006/content-types">
  <Default Extension="png" ContentType="image/png"/>
  <Default Extension="svg" ContentType="image/svg+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4" r:id="rId1"/>
  </p:sldMasterIdLst>
  <p:sldIdLst>
    <p:sldId id="282" r:id="rId2"/>
    <p:sldId id="283"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富田　誠" initials="富田　誠" lastIdx="1" clrIdx="0">
    <p:extLst>
      <p:ext uri="{19B8F6BF-5375-455C-9EA6-DF929625EA0E}">
        <p15:presenceInfo xmlns:p15="http://schemas.microsoft.com/office/powerpoint/2012/main" userId="S::278259@cc.u-tokai.ac.jp::ca5f490c-6bfd-4c2c-98f8-2206a4ef23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EEEC"/>
    <a:srgbClr val="3DB9AA"/>
    <a:srgbClr val="F8FF90"/>
    <a:srgbClr val="FFFBA6"/>
    <a:srgbClr val="FFFBA3"/>
    <a:srgbClr val="FFFC91"/>
    <a:srgbClr val="3DB8A9"/>
    <a:srgbClr val="59CDBC"/>
    <a:srgbClr val="37BCA7"/>
    <a:srgbClr val="38BB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98"/>
    <p:restoredTop sz="96208"/>
  </p:normalViewPr>
  <p:slideViewPr>
    <p:cSldViewPr snapToGrid="0" snapToObjects="1">
      <p:cViewPr>
        <p:scale>
          <a:sx n="90" d="100"/>
          <a:sy n="90" d="100"/>
        </p:scale>
        <p:origin x="678" y="-105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8/4/2020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9AF6C3-EF40-4541-82D8-53CF872EEAB3}" type="slidenum">
              <a:rPr kumimoji="1" lang="ja-JP" altLang="en-US" smtClean="0"/>
              <a:t>‹#›</a:t>
            </a:fld>
            <a:endParaRPr kumimoji="1" lang="ja-JP" altLang="en-US"/>
          </a:p>
        </p:txBody>
      </p:sp>
    </p:spTree>
    <p:extLst>
      <p:ext uri="{BB962C8B-B14F-4D97-AF65-F5344CB8AC3E}">
        <p14:creationId xmlns:p14="http://schemas.microsoft.com/office/powerpoint/2010/main" val="1085456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1488" y="527406"/>
            <a:ext cx="5915025" cy="1090696"/>
          </a:xfrm>
          <a:noFill/>
        </p:spPr>
        <p:txBody>
          <a:bodyPr anchor="b"/>
          <a:lstStyle>
            <a:lvl1pPr algn="l">
              <a:defRPr b="1" spc="300">
                <a:solidFill>
                  <a:schemeClr val="bg1"/>
                </a:solidFill>
                <a:latin typeface="+mn-ea"/>
                <a:ea typeface="+mn-ea"/>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71487" y="2179814"/>
            <a:ext cx="5915026" cy="6983236"/>
          </a:xfrm>
        </p:spPr>
        <p:txBody>
          <a:bodyPr/>
          <a:lstStyle>
            <a:lvl1pPr marL="0" indent="0">
              <a:lnSpc>
                <a:spcPct val="120000"/>
              </a:lnSpc>
              <a:spcBef>
                <a:spcPts val="0"/>
              </a:spcBef>
              <a:spcAft>
                <a:spcPts val="600"/>
              </a:spcAft>
              <a:buFontTx/>
              <a:buNone/>
              <a:defRPr sz="1400"/>
            </a:lvl1pPr>
            <a:lvl2pPr marL="342900" indent="0">
              <a:buFontTx/>
              <a:buNone/>
              <a:defRPr sz="1100"/>
            </a:lvl2pPr>
            <a:lvl3pPr marL="685800" indent="0">
              <a:buFontTx/>
              <a:buNone/>
              <a:defRPr sz="1000"/>
            </a:lvl3pPr>
            <a:lvl4pPr marL="1028700" indent="0">
              <a:buFontTx/>
              <a:buNone/>
              <a:defRPr sz="1000"/>
            </a:lvl4pPr>
            <a:lvl5pPr marL="1371600" indent="0">
              <a:buFontTx/>
              <a:buNone/>
              <a:defRPr sz="1000"/>
            </a:lvl5pPr>
          </a:lstStyle>
          <a:p>
            <a:pPr lvl="0"/>
            <a:r>
              <a:rPr lang="ja-JP" altLang="en-US"/>
              <a:t>マスター テキストの書式設定</a:t>
            </a:r>
          </a:p>
          <a:p>
            <a:pPr lvl="1"/>
            <a:r>
              <a:rPr lang="ja-JP" altLang="en-US"/>
              <a:t>第 </a:t>
            </a:r>
            <a:r>
              <a:rPr lang="en-US" altLang="ja-JP" dirty="0"/>
              <a:t>2 </a:t>
            </a:r>
            <a:r>
              <a:rPr lang="ja-JP" altLang="en-US"/>
              <a:t>レベル</a:t>
            </a:r>
          </a:p>
          <a:p>
            <a:pPr lvl="2"/>
            <a:r>
              <a:rPr lang="ja-JP" altLang="en-US"/>
              <a:t>第 </a:t>
            </a:r>
            <a:r>
              <a:rPr lang="en-US" altLang="ja-JP" dirty="0"/>
              <a:t>3 </a:t>
            </a:r>
            <a:r>
              <a:rPr lang="ja-JP" altLang="en-US"/>
              <a:t>レベル</a:t>
            </a:r>
          </a:p>
          <a:p>
            <a:pPr lvl="3"/>
            <a:r>
              <a:rPr lang="ja-JP" altLang="en-US"/>
              <a:t>第 </a:t>
            </a:r>
            <a:r>
              <a:rPr lang="en-US" altLang="ja-JP" dirty="0"/>
              <a:t>4 </a:t>
            </a:r>
            <a:r>
              <a:rPr lang="ja-JP" altLang="en-US"/>
              <a:t>レベル</a:t>
            </a:r>
          </a:p>
          <a:p>
            <a:pPr lvl="4"/>
            <a:r>
              <a:rPr lang="ja-JP" altLang="en-US"/>
              <a:t>第 </a:t>
            </a:r>
            <a:r>
              <a:rPr lang="en-US" altLang="ja-JP" dirty="0"/>
              <a:t>5 </a:t>
            </a:r>
            <a:r>
              <a:rPr lang="ja-JP" altLang="en-US"/>
              <a:t>レベル</a:t>
            </a:r>
            <a:endParaRPr lang="en-US" dirty="0"/>
          </a:p>
        </p:txBody>
      </p:sp>
      <p:sp>
        <p:nvSpPr>
          <p:cNvPr id="6" name="Slide Number Placeholder 5"/>
          <p:cNvSpPr>
            <a:spLocks noGrp="1"/>
          </p:cNvSpPr>
          <p:nvPr>
            <p:ph type="sldNum" sz="quarter" idx="12"/>
          </p:nvPr>
        </p:nvSpPr>
        <p:spPr>
          <a:xfrm>
            <a:off x="4843463" y="9378595"/>
            <a:ext cx="1543050" cy="330205"/>
          </a:xfrm>
          <a:prstGeom prst="rect">
            <a:avLst/>
          </a:prstGeom>
        </p:spPr>
        <p:txBody>
          <a:bodyPr/>
          <a:lstStyle/>
          <a:p>
            <a:fld id="{979AF6C3-EF40-4541-82D8-53CF872EEAB3}" type="slidenum">
              <a:rPr kumimoji="1" lang="ja-JP" altLang="en-US" smtClean="0"/>
              <a:t>‹#›</a:t>
            </a:fld>
            <a:endParaRPr kumimoji="1" lang="ja-JP" altLang="en-US"/>
          </a:p>
        </p:txBody>
      </p:sp>
    </p:spTree>
    <p:extLst>
      <p:ext uri="{BB962C8B-B14F-4D97-AF65-F5344CB8AC3E}">
        <p14:creationId xmlns:p14="http://schemas.microsoft.com/office/powerpoint/2010/main" val="4246236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1488" y="527406"/>
            <a:ext cx="5915025" cy="1090696"/>
          </a:xfrm>
          <a:noFill/>
        </p:spPr>
        <p:txBody>
          <a:bodyPr anchor="b">
            <a:normAutofit/>
          </a:bodyPr>
          <a:lstStyle>
            <a:lvl1pPr algn="l">
              <a:defRPr sz="2400" b="1" spc="250" baseline="0">
                <a:solidFill>
                  <a:schemeClr val="bg1"/>
                </a:solidFill>
                <a:latin typeface="+mn-ea"/>
                <a:ea typeface="+mn-ea"/>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71487" y="2179814"/>
            <a:ext cx="5915026" cy="6983236"/>
          </a:xfrm>
        </p:spPr>
        <p:txBody>
          <a:bodyPr/>
          <a:lstStyle>
            <a:lvl1pPr marL="0" indent="0">
              <a:lnSpc>
                <a:spcPct val="120000"/>
              </a:lnSpc>
              <a:spcBef>
                <a:spcPts val="0"/>
              </a:spcBef>
              <a:spcAft>
                <a:spcPts val="600"/>
              </a:spcAft>
              <a:buFontTx/>
              <a:buNone/>
              <a:defRPr sz="1400"/>
            </a:lvl1pPr>
            <a:lvl2pPr marL="342900" indent="0">
              <a:buFontTx/>
              <a:buNone/>
              <a:defRPr sz="1100"/>
            </a:lvl2pPr>
            <a:lvl3pPr marL="685800" indent="0">
              <a:buFontTx/>
              <a:buNone/>
              <a:defRPr sz="1000"/>
            </a:lvl3pPr>
            <a:lvl4pPr marL="1028700" indent="0">
              <a:buFontTx/>
              <a:buNone/>
              <a:defRPr sz="1000"/>
            </a:lvl4pPr>
            <a:lvl5pPr marL="1371600" indent="0">
              <a:buFontTx/>
              <a:buNone/>
              <a:defRPr sz="1000"/>
            </a:lvl5pPr>
          </a:lstStyle>
          <a:p>
            <a:pPr lvl="0"/>
            <a:r>
              <a:rPr lang="ja-JP" altLang="en-US"/>
              <a:t>マスター テキストの書式設定</a:t>
            </a:r>
          </a:p>
          <a:p>
            <a:pPr lvl="1"/>
            <a:r>
              <a:rPr lang="ja-JP" altLang="en-US"/>
              <a:t>第 </a:t>
            </a:r>
            <a:r>
              <a:rPr lang="en-US" altLang="ja-JP" dirty="0"/>
              <a:t>2 </a:t>
            </a:r>
            <a:r>
              <a:rPr lang="ja-JP" altLang="en-US"/>
              <a:t>レベル</a:t>
            </a:r>
          </a:p>
          <a:p>
            <a:pPr lvl="2"/>
            <a:r>
              <a:rPr lang="ja-JP" altLang="en-US"/>
              <a:t>第 </a:t>
            </a:r>
            <a:r>
              <a:rPr lang="en-US" altLang="ja-JP" dirty="0"/>
              <a:t>3 </a:t>
            </a:r>
            <a:r>
              <a:rPr lang="ja-JP" altLang="en-US"/>
              <a:t>レベル</a:t>
            </a:r>
          </a:p>
          <a:p>
            <a:pPr lvl="3"/>
            <a:r>
              <a:rPr lang="ja-JP" altLang="en-US"/>
              <a:t>第 </a:t>
            </a:r>
            <a:r>
              <a:rPr lang="en-US" altLang="ja-JP" dirty="0"/>
              <a:t>4 </a:t>
            </a:r>
            <a:r>
              <a:rPr lang="ja-JP" altLang="en-US"/>
              <a:t>レベル</a:t>
            </a:r>
          </a:p>
          <a:p>
            <a:pPr lvl="4"/>
            <a:r>
              <a:rPr lang="ja-JP" altLang="en-US"/>
              <a:t>第 </a:t>
            </a:r>
            <a:r>
              <a:rPr lang="en-US" altLang="ja-JP" dirty="0"/>
              <a:t>5 </a:t>
            </a:r>
            <a:r>
              <a:rPr lang="ja-JP" altLang="en-US"/>
              <a:t>レベル</a:t>
            </a:r>
            <a:endParaRPr lang="en-US" dirty="0"/>
          </a:p>
        </p:txBody>
      </p:sp>
      <p:sp>
        <p:nvSpPr>
          <p:cNvPr id="6" name="Slide Number Placeholder 5"/>
          <p:cNvSpPr>
            <a:spLocks noGrp="1"/>
          </p:cNvSpPr>
          <p:nvPr>
            <p:ph type="sldNum" sz="quarter" idx="12"/>
          </p:nvPr>
        </p:nvSpPr>
        <p:spPr>
          <a:xfrm>
            <a:off x="4843463" y="9378595"/>
            <a:ext cx="1543050" cy="330205"/>
          </a:xfrm>
          <a:prstGeom prst="rect">
            <a:avLst/>
          </a:prstGeom>
        </p:spPr>
        <p:txBody>
          <a:bodyPr/>
          <a:lstStyle/>
          <a:p>
            <a:fld id="{979AF6C3-EF40-4541-82D8-53CF872EEAB3}" type="slidenum">
              <a:rPr kumimoji="1" lang="ja-JP" altLang="en-US" smtClean="0"/>
              <a:t>‹#›</a:t>
            </a:fld>
            <a:endParaRPr kumimoji="1" lang="ja-JP" altLang="en-US"/>
          </a:p>
        </p:txBody>
      </p:sp>
    </p:spTree>
    <p:extLst>
      <p:ext uri="{BB962C8B-B14F-4D97-AF65-F5344CB8AC3E}">
        <p14:creationId xmlns:p14="http://schemas.microsoft.com/office/powerpoint/2010/main" val="42546905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4800" cy="1067931"/>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149813"/>
            <a:ext cx="5915025" cy="677246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dirty="0"/>
              <a:t>2 </a:t>
            </a:r>
            <a:r>
              <a:rPr lang="ja-JP" altLang="en-US"/>
              <a:t>レベル</a:t>
            </a:r>
          </a:p>
          <a:p>
            <a:pPr lvl="2"/>
            <a:r>
              <a:rPr lang="ja-JP" altLang="en-US"/>
              <a:t>第 </a:t>
            </a:r>
            <a:r>
              <a:rPr lang="en-US" altLang="ja-JP" dirty="0"/>
              <a:t>3 </a:t>
            </a:r>
            <a:r>
              <a:rPr lang="ja-JP" altLang="en-US"/>
              <a:t>レベル</a:t>
            </a:r>
          </a:p>
          <a:p>
            <a:pPr lvl="3"/>
            <a:r>
              <a:rPr lang="ja-JP" altLang="en-US"/>
              <a:t>第 </a:t>
            </a:r>
            <a:r>
              <a:rPr lang="en-US" altLang="ja-JP" dirty="0"/>
              <a:t>4 </a:t>
            </a:r>
            <a:r>
              <a:rPr lang="ja-JP" altLang="en-US"/>
              <a:t>レベル</a:t>
            </a:r>
          </a:p>
          <a:p>
            <a:pPr lvl="4"/>
            <a:r>
              <a:rPr lang="ja-JP" altLang="en-US"/>
              <a:t>第 </a:t>
            </a:r>
            <a:r>
              <a:rPr lang="en-US" altLang="ja-JP" dirty="0"/>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764DE79-268F-4C1A-8933-263129D2AF90}" type="datetimeFigureOut">
              <a:rPr lang="en-US" smtClean="0"/>
              <a:t>8/4/2020</a:t>
            </a:fld>
            <a:endParaRPr lang="en-US"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79AF6C3-EF40-4541-82D8-53CF872EEAB3}" type="slidenum">
              <a:rPr kumimoji="1" lang="ja-JP" altLang="en-US" smtClean="0"/>
              <a:t>‹#›</a:t>
            </a:fld>
            <a:endParaRPr kumimoji="1" lang="ja-JP" altLang="en-US"/>
          </a:p>
        </p:txBody>
      </p:sp>
    </p:spTree>
    <p:extLst>
      <p:ext uri="{BB962C8B-B14F-4D97-AF65-F5344CB8AC3E}">
        <p14:creationId xmlns:p14="http://schemas.microsoft.com/office/powerpoint/2010/main" val="3039470641"/>
      </p:ext>
    </p:extLst>
  </p:cSld>
  <p:clrMap bg1="lt1" tx1="dk1" bg2="lt2" tx2="dk2" accent1="accent1" accent2="accent2" accent3="accent3" accent4="accent4" accent5="accent5" accent6="accent6" hlink="hlink" folHlink="folHlink"/>
  <p:sldLayoutIdLst>
    <p:sldLayoutId id="2147483701" r:id="rId1"/>
    <p:sldLayoutId id="2147483706" r:id="rId2"/>
    <p:sldLayoutId id="2147483707" r:id="rId3"/>
  </p:sldLayoutIdLst>
  <p:txStyles>
    <p:titleStyle>
      <a:lvl1pPr algn="l" defTabSz="685800" rtl="0" eaLnBrk="1" latinLnBrk="0" hangingPunct="1">
        <a:lnSpc>
          <a:spcPct val="90000"/>
        </a:lnSpc>
        <a:spcBef>
          <a:spcPct val="0"/>
        </a:spcBef>
        <a:buNone/>
        <a:defRPr kumimoji="1" sz="2400" b="1" kern="1200">
          <a:solidFill>
            <a:schemeClr val="tx1"/>
          </a:solidFill>
          <a:latin typeface="+mj-lt"/>
          <a:ea typeface="+mj-ea"/>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kumimoji="1" sz="1200" kern="1200" spc="100" baseline="0">
          <a:solidFill>
            <a:schemeClr val="tx1"/>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kumimoji="1" sz="1200" kern="1200" spc="100" baseline="0">
          <a:solidFill>
            <a:schemeClr val="tx1"/>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kumimoji="1" sz="1200" kern="1200" spc="100" baseline="0">
          <a:solidFill>
            <a:schemeClr val="tx1"/>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kumimoji="1" sz="1200" kern="1200" spc="100" baseline="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kumimoji="1" sz="1200" kern="1200" spc="100" baseline="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hyperlink" Target="https://www.mhlw.go.jp/content/00202008_masukujimurenraku.pdf" TargetMode="External"/><Relationship Id="rId7"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hyperlink" Target="https://www.mhlw.go.jp/stf/seisakunitsuite/bunya/mask_haifukibou.html" TargetMode="External"/><Relationship Id="rId5" Type="http://schemas.openxmlformats.org/officeDocument/2006/relationships/hyperlink" Target="mailto:maskhaifukibou@mhlw.go.jp" TargetMode="External"/><Relationship Id="rId4" Type="http://schemas.openxmlformats.org/officeDocument/2006/relationships/hyperlink" Target="https://www.mhlw.go.jp/content/202008_masukujimurenraku2.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www.mhlw.go.jp/stf/seisakunitsuite/bunya/mask_haifukibou.html" TargetMode="External"/><Relationship Id="rId1" Type="http://schemas.openxmlformats.org/officeDocument/2006/relationships/slideLayout" Target="../slideLayouts/slideLayout1.xml"/><Relationship Id="rId4" Type="http://schemas.openxmlformats.org/officeDocument/2006/relationships/hyperlink" Target="mailto:maskhaifukibou@mhlw.go.j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角丸四角形 23">
            <a:extLst>
              <a:ext uri="{FF2B5EF4-FFF2-40B4-BE49-F238E27FC236}">
                <a16:creationId xmlns:a16="http://schemas.microsoft.com/office/drawing/2014/main" id="{30C95F18-6EA3-FC4C-A60A-C5F632AD4BBE}"/>
              </a:ext>
            </a:extLst>
          </p:cNvPr>
          <p:cNvSpPr/>
          <p:nvPr/>
        </p:nvSpPr>
        <p:spPr>
          <a:xfrm>
            <a:off x="298863" y="6768728"/>
            <a:ext cx="6182777" cy="324000"/>
          </a:xfrm>
          <a:prstGeom prst="roundRect">
            <a:avLst>
              <a:gd name="adj" fmla="val 50000"/>
            </a:avLst>
          </a:prstGeom>
          <a:solidFill>
            <a:srgbClr val="3DB9AA"/>
          </a:solidFill>
          <a:ln>
            <a:noFill/>
          </a:ln>
        </p:spPr>
        <p:style>
          <a:lnRef idx="2">
            <a:schemeClr val="accent1">
              <a:shade val="50000"/>
            </a:schemeClr>
          </a:lnRef>
          <a:fillRef idx="1">
            <a:schemeClr val="accent1"/>
          </a:fillRef>
          <a:effectRef idx="0">
            <a:schemeClr val="accent1"/>
          </a:effectRef>
          <a:fontRef idx="minor">
            <a:schemeClr val="lt1"/>
          </a:fontRef>
        </p:style>
        <p:txBody>
          <a:bodyPr lIns="396000" rtlCol="0" anchor="ctr"/>
          <a:lstStyle/>
          <a:p>
            <a:pPr algn="just">
              <a:lnSpc>
                <a:spcPct val="130000"/>
              </a:lnSpc>
            </a:pPr>
            <a:r>
              <a:rPr lang="ja-JP" altLang="en-US" sz="1500" spc="300" dirty="0" smtClean="0">
                <a:solidFill>
                  <a:schemeClr val="bg1"/>
                </a:solidFill>
                <a:latin typeface="Meiryo UI" panose="020B0604030504040204" pitchFamily="34" charset="-128"/>
                <a:ea typeface="Meiryo UI" panose="020B0604030504040204" pitchFamily="34" charset="-128"/>
              </a:rPr>
              <a:t>申請先メールアドレス</a:t>
            </a:r>
            <a:endParaRPr lang="en-US" altLang="ja-JP" sz="1500" spc="300" dirty="0">
              <a:solidFill>
                <a:schemeClr val="bg1"/>
              </a:solidFill>
              <a:latin typeface="Meiryo UI" panose="020B0604030504040204" pitchFamily="34" charset="-128"/>
              <a:ea typeface="Meiryo UI" panose="020B0604030504040204" pitchFamily="34" charset="-128"/>
            </a:endParaRPr>
          </a:p>
        </p:txBody>
      </p:sp>
      <p:sp>
        <p:nvSpPr>
          <p:cNvPr id="51" name="正方形/長方形 50">
            <a:extLst>
              <a:ext uri="{FF2B5EF4-FFF2-40B4-BE49-F238E27FC236}">
                <a16:creationId xmlns:a16="http://schemas.microsoft.com/office/drawing/2014/main" id="{1346FDA8-F1AA-DA49-883D-04D6B5EF4F8B}"/>
              </a:ext>
            </a:extLst>
          </p:cNvPr>
          <p:cNvSpPr/>
          <p:nvPr/>
        </p:nvSpPr>
        <p:spPr>
          <a:xfrm>
            <a:off x="-1" y="-30482"/>
            <a:ext cx="6858001" cy="72679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0" name="正方形/長方形 49">
            <a:extLst>
              <a:ext uri="{FF2B5EF4-FFF2-40B4-BE49-F238E27FC236}">
                <a16:creationId xmlns:a16="http://schemas.microsoft.com/office/drawing/2014/main" id="{ACD10704-2506-3249-8F40-7FE407446FC3}"/>
              </a:ext>
            </a:extLst>
          </p:cNvPr>
          <p:cNvSpPr/>
          <p:nvPr/>
        </p:nvSpPr>
        <p:spPr>
          <a:xfrm>
            <a:off x="315687" y="30184"/>
            <a:ext cx="6247281" cy="715581"/>
          </a:xfrm>
          <a:prstGeom prst="rect">
            <a:avLst/>
          </a:prstGeom>
        </p:spPr>
        <p:txBody>
          <a:bodyPr wrap="square">
            <a:spAutoFit/>
          </a:bodyPr>
          <a:lstStyle/>
          <a:p>
            <a:pPr algn="ctr"/>
            <a:r>
              <a:rPr lang="ja-JP" altLang="en-US" b="1" spc="300" dirty="0" smtClean="0">
                <a:solidFill>
                  <a:schemeClr val="bg1"/>
                </a:solidFill>
                <a:latin typeface="Meiryo" panose="020B0604030504040204" pitchFamily="34" charset="-128"/>
                <a:ea typeface="Meiryo" panose="020B0604030504040204" pitchFamily="34" charset="-128"/>
              </a:rPr>
              <a:t>介護施設等の皆様へ</a:t>
            </a:r>
            <a:endParaRPr lang="en-US" altLang="ja-JP" b="1" spc="300" dirty="0" smtClean="0">
              <a:solidFill>
                <a:schemeClr val="bg1"/>
              </a:solidFill>
              <a:latin typeface="Meiryo" panose="020B0604030504040204" pitchFamily="34" charset="-128"/>
              <a:ea typeface="Meiryo" panose="020B0604030504040204" pitchFamily="34" charset="-128"/>
            </a:endParaRPr>
          </a:p>
          <a:p>
            <a:pPr algn="ctr">
              <a:lnSpc>
                <a:spcPts val="1500"/>
              </a:lnSpc>
              <a:spcBef>
                <a:spcPts val="1200"/>
              </a:spcBef>
            </a:pPr>
            <a:r>
              <a:rPr lang="ja-JP" altLang="en-US" sz="2400" b="1" spc="300" dirty="0" smtClean="0">
                <a:solidFill>
                  <a:schemeClr val="bg1"/>
                </a:solidFill>
                <a:latin typeface="Meiryo" panose="020B0604030504040204" pitchFamily="34" charset="-128"/>
                <a:ea typeface="Meiryo" panose="020B0604030504040204" pitchFamily="34" charset="-128"/>
              </a:rPr>
              <a:t>布マスクの配布に関するお知らせ</a:t>
            </a:r>
            <a:endParaRPr lang="ja-JP" altLang="en-US" sz="2400" b="1" spc="300" dirty="0">
              <a:solidFill>
                <a:schemeClr val="bg1"/>
              </a:solidFill>
              <a:latin typeface="Meiryo" panose="020B0604030504040204" pitchFamily="34" charset="-128"/>
              <a:ea typeface="Meiryo" panose="020B0604030504040204" pitchFamily="34" charset="-128"/>
            </a:endParaRPr>
          </a:p>
        </p:txBody>
      </p:sp>
      <p:sp>
        <p:nvSpPr>
          <p:cNvPr id="69" name="正方形/長方形 68">
            <a:extLst>
              <a:ext uri="{FF2B5EF4-FFF2-40B4-BE49-F238E27FC236}">
                <a16:creationId xmlns:a16="http://schemas.microsoft.com/office/drawing/2014/main" id="{9EC6447C-71E9-2546-A528-5F5825246F73}"/>
              </a:ext>
            </a:extLst>
          </p:cNvPr>
          <p:cNvSpPr/>
          <p:nvPr/>
        </p:nvSpPr>
        <p:spPr>
          <a:xfrm>
            <a:off x="383000" y="1744112"/>
            <a:ext cx="5838021" cy="1277273"/>
          </a:xfrm>
          <a:prstGeom prst="rect">
            <a:avLst/>
          </a:prstGeom>
        </p:spPr>
        <p:txBody>
          <a:bodyPr wrap="square">
            <a:spAutoFit/>
          </a:bodyPr>
          <a:lstStyle/>
          <a:p>
            <a:pPr defTabSz="914400">
              <a:lnSpc>
                <a:spcPct val="120000"/>
              </a:lnSpc>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　３月中旬以降、</a:t>
            </a:r>
            <a:r>
              <a:rPr kumimoji="1" lang="ja-JP" altLang="en-US" sz="1200" spc="100" dirty="0">
                <a:latin typeface="Meiryo" panose="020B0604030504040204" pitchFamily="34" charset="-128"/>
                <a:ea typeface="Meiryo" panose="020B0604030504040204" pitchFamily="34" charset="-128"/>
              </a:rPr>
              <a:t>介護施設や障害者施設、保育所等、放課後児童</a:t>
            </a:r>
            <a:r>
              <a:rPr kumimoji="1" lang="ja-JP" altLang="en-US" sz="1200" spc="100" dirty="0" smtClean="0">
                <a:latin typeface="Meiryo" panose="020B0604030504040204" pitchFamily="34" charset="-128"/>
                <a:ea typeface="Meiryo" panose="020B0604030504040204" pitchFamily="34" charset="-128"/>
              </a:rPr>
              <a:t>クラブなどに対して国から布マスクを配布してきました。</a:t>
            </a:r>
            <a:endParaRPr kumimoji="1" lang="en-US" altLang="ja-JP" sz="1200" spc="100" dirty="0" smtClean="0">
              <a:latin typeface="Meiryo" panose="020B0604030504040204" pitchFamily="34" charset="-128"/>
              <a:ea typeface="Meiryo" panose="020B0604030504040204" pitchFamily="34" charset="-128"/>
            </a:endParaRPr>
          </a:p>
          <a:p>
            <a:pPr defTabSz="914400">
              <a:lnSpc>
                <a:spcPct val="120000"/>
              </a:lnSpc>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　今後は、布マスクの配布</a:t>
            </a:r>
            <a:r>
              <a:rPr kumimoji="1" lang="ja-JP" altLang="en-US" sz="1200" spc="100" dirty="0">
                <a:latin typeface="Meiryo" panose="020B0604030504040204" pitchFamily="34" charset="-128"/>
                <a:ea typeface="Meiryo" panose="020B0604030504040204" pitchFamily="34" charset="-128"/>
              </a:rPr>
              <a:t>を希望する介護施設等</a:t>
            </a:r>
            <a:r>
              <a:rPr kumimoji="1" lang="ja-JP" altLang="en-US" sz="1200" spc="100" dirty="0" smtClean="0">
                <a:latin typeface="Meiryo" panose="020B0604030504040204" pitchFamily="34" charset="-128"/>
                <a:ea typeface="Meiryo" panose="020B0604030504040204" pitchFamily="34" charset="-128"/>
              </a:rPr>
              <a:t>に配布することとしますので、希望</a:t>
            </a:r>
            <a:r>
              <a:rPr kumimoji="1" lang="ja-JP" altLang="en-US" sz="1200" spc="100" dirty="0" smtClean="0">
                <a:latin typeface="Meiryo" panose="020B0604030504040204" pitchFamily="34" charset="-128"/>
                <a:ea typeface="Meiryo" panose="020B0604030504040204" pitchFamily="34" charset="-128"/>
              </a:rPr>
              <a:t>する場合は</a:t>
            </a:r>
            <a:r>
              <a:rPr kumimoji="1" lang="ja-JP" altLang="en-US" sz="1200" spc="100" dirty="0" smtClean="0">
                <a:latin typeface="Meiryo" panose="020B0604030504040204" pitchFamily="34" charset="-128"/>
                <a:ea typeface="Meiryo" panose="020B0604030504040204" pitchFamily="34" charset="-128"/>
              </a:rPr>
              <a:t>このリーフレットに沿って厚生労働省まで申出を行ってください。</a:t>
            </a:r>
            <a:endParaRPr kumimoji="1" lang="ja-JP" altLang="en-US" sz="1200" spc="100" dirty="0">
              <a:latin typeface="Meiryo" panose="020B0604030504040204" pitchFamily="34" charset="-128"/>
              <a:ea typeface="Meiryo" panose="020B0604030504040204" pitchFamily="34" charset="-128"/>
            </a:endParaRPr>
          </a:p>
        </p:txBody>
      </p:sp>
      <p:pic>
        <p:nvPicPr>
          <p:cNvPr id="73" name="図 72">
            <a:extLst>
              <a:ext uri="{FF2B5EF4-FFF2-40B4-BE49-F238E27FC236}">
                <a16:creationId xmlns:a16="http://schemas.microsoft.com/office/drawing/2014/main" id="{257893FA-6000-7C4E-ADD7-B4E8346B6B3C}"/>
              </a:ext>
            </a:extLst>
          </p:cNvPr>
          <p:cNvPicPr>
            <a:picLocks noChangeAspect="1"/>
          </p:cNvPicPr>
          <p:nvPr/>
        </p:nvPicPr>
        <p:blipFill>
          <a:blip r:embed="rId2"/>
          <a:stretch>
            <a:fillRect/>
          </a:stretch>
        </p:blipFill>
        <p:spPr>
          <a:xfrm>
            <a:off x="321625" y="9596878"/>
            <a:ext cx="201754" cy="227328"/>
          </a:xfrm>
          <a:prstGeom prst="rect">
            <a:avLst/>
          </a:prstGeom>
        </p:spPr>
      </p:pic>
      <p:sp>
        <p:nvSpPr>
          <p:cNvPr id="74" name="テキスト ボックス 73">
            <a:extLst>
              <a:ext uri="{FF2B5EF4-FFF2-40B4-BE49-F238E27FC236}">
                <a16:creationId xmlns:a16="http://schemas.microsoft.com/office/drawing/2014/main" id="{8384EB1E-24BE-1E43-9E38-FDCD0FEA0650}"/>
              </a:ext>
            </a:extLst>
          </p:cNvPr>
          <p:cNvSpPr txBox="1"/>
          <p:nvPr/>
        </p:nvSpPr>
        <p:spPr>
          <a:xfrm>
            <a:off x="575217" y="9632600"/>
            <a:ext cx="793749" cy="184666"/>
          </a:xfrm>
          <a:prstGeom prst="rect">
            <a:avLst/>
          </a:prstGeom>
          <a:noFill/>
        </p:spPr>
        <p:txBody>
          <a:bodyPr wrap="square" lIns="0" tIns="0" rIns="0" bIns="0" rtlCol="0">
            <a:spAutoFit/>
          </a:bodyPr>
          <a:lstStyle/>
          <a:p>
            <a:r>
              <a:rPr kumimoji="1" lang="ja-JP" altLang="en-US" sz="1200" dirty="0">
                <a:latin typeface="Meiryo UI" panose="020B0604030504040204" pitchFamily="34" charset="-128"/>
                <a:ea typeface="Meiryo UI" panose="020B0604030504040204" pitchFamily="34" charset="-128"/>
              </a:rPr>
              <a:t>厚生労働省</a:t>
            </a:r>
          </a:p>
        </p:txBody>
      </p:sp>
      <p:sp>
        <p:nvSpPr>
          <p:cNvPr id="83" name="テキスト ボックス 82">
            <a:extLst>
              <a:ext uri="{FF2B5EF4-FFF2-40B4-BE49-F238E27FC236}">
                <a16:creationId xmlns:a16="http://schemas.microsoft.com/office/drawing/2014/main" id="{75D8B23B-56D0-014F-AAE8-2BF6E102BC9E}"/>
              </a:ext>
            </a:extLst>
          </p:cNvPr>
          <p:cNvSpPr txBox="1"/>
          <p:nvPr/>
        </p:nvSpPr>
        <p:spPr>
          <a:xfrm>
            <a:off x="1451893" y="9665942"/>
            <a:ext cx="2289132" cy="246221"/>
          </a:xfrm>
          <a:prstGeom prst="rect">
            <a:avLst/>
          </a:prstGeom>
          <a:noFill/>
        </p:spPr>
        <p:txBody>
          <a:bodyPr wrap="square" lIns="0" tIns="0" rIns="0" bIns="0" rtlCol="0">
            <a:spAutoFit/>
          </a:bodyPr>
          <a:lstStyle/>
          <a:p>
            <a:r>
              <a:rPr lang="ja-JP" altLang="ja-JP" sz="1000" dirty="0"/>
              <a:t>マスク等物資対策班（布マスク担当）</a:t>
            </a:r>
          </a:p>
          <a:p>
            <a:endParaRPr kumimoji="1" lang="ja-JP" altLang="en-US" sz="600" b="1" dirty="0">
              <a:latin typeface="+mn-ea"/>
              <a:cs typeface="Arial" panose="020B0604020202020204" pitchFamily="34" charset="0"/>
            </a:endParaRPr>
          </a:p>
        </p:txBody>
      </p:sp>
      <p:cxnSp>
        <p:nvCxnSpPr>
          <p:cNvPr id="84" name="直線コネクタ 83">
            <a:extLst>
              <a:ext uri="{FF2B5EF4-FFF2-40B4-BE49-F238E27FC236}">
                <a16:creationId xmlns:a16="http://schemas.microsoft.com/office/drawing/2014/main" id="{A0454B26-3587-054D-96A8-432FFBB32E12}"/>
              </a:ext>
            </a:extLst>
          </p:cNvPr>
          <p:cNvCxnSpPr>
            <a:cxnSpLocks/>
          </p:cNvCxnSpPr>
          <p:nvPr/>
        </p:nvCxnSpPr>
        <p:spPr>
          <a:xfrm>
            <a:off x="344717" y="9545082"/>
            <a:ext cx="6136923" cy="0"/>
          </a:xfrm>
          <a:prstGeom prst="line">
            <a:avLst/>
          </a:prstGeom>
          <a:ln w="12700">
            <a:solidFill>
              <a:srgbClr val="CFCAC4"/>
            </a:solidFill>
            <a:bevel/>
          </a:ln>
        </p:spPr>
        <p:style>
          <a:lnRef idx="1">
            <a:schemeClr val="accent1"/>
          </a:lnRef>
          <a:fillRef idx="0">
            <a:schemeClr val="accent1"/>
          </a:fillRef>
          <a:effectRef idx="0">
            <a:schemeClr val="accent1"/>
          </a:effectRef>
          <a:fontRef idx="minor">
            <a:schemeClr val="tx1"/>
          </a:fontRef>
        </p:style>
      </p:cxnSp>
      <p:grpSp>
        <p:nvGrpSpPr>
          <p:cNvPr id="4" name="グループ化 3">
            <a:extLst>
              <a:ext uri="{FF2B5EF4-FFF2-40B4-BE49-F238E27FC236}">
                <a16:creationId xmlns:a16="http://schemas.microsoft.com/office/drawing/2014/main" id="{54156E0D-50BA-A64C-A329-F1DC3EECC8AC}"/>
              </a:ext>
            </a:extLst>
          </p:cNvPr>
          <p:cNvGrpSpPr/>
          <p:nvPr/>
        </p:nvGrpSpPr>
        <p:grpSpPr>
          <a:xfrm>
            <a:off x="303041" y="1420112"/>
            <a:ext cx="6201361" cy="327572"/>
            <a:chOff x="334563" y="1398508"/>
            <a:chExt cx="6201361" cy="327572"/>
          </a:xfrm>
        </p:grpSpPr>
        <p:sp>
          <p:nvSpPr>
            <p:cNvPr id="91" name="角丸四角形 90">
              <a:extLst>
                <a:ext uri="{FF2B5EF4-FFF2-40B4-BE49-F238E27FC236}">
                  <a16:creationId xmlns:a16="http://schemas.microsoft.com/office/drawing/2014/main" id="{30C95F18-6EA3-FC4C-A60A-C5F632AD4BBE}"/>
                </a:ext>
              </a:extLst>
            </p:cNvPr>
            <p:cNvSpPr/>
            <p:nvPr/>
          </p:nvSpPr>
          <p:spPr>
            <a:xfrm>
              <a:off x="353147" y="1402080"/>
              <a:ext cx="6182777" cy="324000"/>
            </a:xfrm>
            <a:prstGeom prst="roundRect">
              <a:avLst>
                <a:gd name="adj" fmla="val 50000"/>
              </a:avLst>
            </a:prstGeom>
            <a:solidFill>
              <a:srgbClr val="3DB9AA"/>
            </a:solidFill>
            <a:ln>
              <a:noFill/>
            </a:ln>
          </p:spPr>
          <p:style>
            <a:lnRef idx="2">
              <a:schemeClr val="accent1">
                <a:shade val="50000"/>
              </a:schemeClr>
            </a:lnRef>
            <a:fillRef idx="1">
              <a:schemeClr val="accent1"/>
            </a:fillRef>
            <a:effectRef idx="0">
              <a:schemeClr val="accent1"/>
            </a:effectRef>
            <a:fontRef idx="minor">
              <a:schemeClr val="lt1"/>
            </a:fontRef>
          </p:style>
          <p:txBody>
            <a:bodyPr lIns="396000" rtlCol="0" anchor="ctr"/>
            <a:lstStyle/>
            <a:p>
              <a:pPr lvl="0">
                <a:lnSpc>
                  <a:spcPct val="120000"/>
                </a:lnSpc>
              </a:pPr>
              <a:r>
                <a:rPr lang="ja-JP" altLang="en-US" sz="1500" spc="200" dirty="0" smtClean="0">
                  <a:solidFill>
                    <a:prstClr val="white"/>
                  </a:solidFill>
                  <a:latin typeface="Meiryo" panose="020B0604030504040204" pitchFamily="34" charset="-128"/>
                  <a:ea typeface="Meiryo" panose="020B0604030504040204" pitchFamily="34" charset="-128"/>
                </a:rPr>
                <a:t>布マスクの配布について</a:t>
              </a:r>
              <a:endParaRPr lang="ja-JP" altLang="en-US" sz="1500" spc="200" dirty="0">
                <a:solidFill>
                  <a:prstClr val="white"/>
                </a:solidFill>
                <a:latin typeface="Meiryo" panose="020B0604030504040204" pitchFamily="34" charset="-128"/>
                <a:ea typeface="Meiryo" panose="020B0604030504040204" pitchFamily="34" charset="-128"/>
              </a:endParaRPr>
            </a:p>
          </p:txBody>
        </p:sp>
        <p:sp>
          <p:nvSpPr>
            <p:cNvPr id="92" name="円/楕円 91">
              <a:extLst>
                <a:ext uri="{FF2B5EF4-FFF2-40B4-BE49-F238E27FC236}">
                  <a16:creationId xmlns:a16="http://schemas.microsoft.com/office/drawing/2014/main" id="{D9610AAC-2A30-E24F-9302-15132A252465}"/>
                </a:ext>
              </a:extLst>
            </p:cNvPr>
            <p:cNvSpPr/>
            <p:nvPr/>
          </p:nvSpPr>
          <p:spPr>
            <a:xfrm>
              <a:off x="334563" y="1398508"/>
              <a:ext cx="324000" cy="324000"/>
            </a:xfrm>
            <a:prstGeom prst="ellipse">
              <a:avLst/>
            </a:prstGeom>
            <a:solidFill>
              <a:schemeClr val="accent1">
                <a:lumMod val="5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bg1"/>
                  </a:solidFill>
                  <a:latin typeface="Arial" panose="020B0604020202020204" pitchFamily="34" charset="0"/>
                  <a:cs typeface="Arial" panose="020B0604020202020204" pitchFamily="34" charset="0"/>
                </a:rPr>
                <a:t>1</a:t>
              </a:r>
              <a:endParaRPr kumimoji="1" lang="ja-JP" altLang="en-US" dirty="0">
                <a:solidFill>
                  <a:schemeClr val="bg1"/>
                </a:solidFill>
                <a:latin typeface="Arial" panose="020B0604020202020204" pitchFamily="34" charset="0"/>
                <a:cs typeface="Arial" panose="020B0604020202020204" pitchFamily="34" charset="0"/>
              </a:endParaRPr>
            </a:p>
          </p:txBody>
        </p:sp>
      </p:grpSp>
      <p:grpSp>
        <p:nvGrpSpPr>
          <p:cNvPr id="3" name="グループ化 2"/>
          <p:cNvGrpSpPr/>
          <p:nvPr/>
        </p:nvGrpSpPr>
        <p:grpSpPr>
          <a:xfrm>
            <a:off x="294220" y="3021385"/>
            <a:ext cx="6182777" cy="327473"/>
            <a:chOff x="279211" y="3365294"/>
            <a:chExt cx="6182777" cy="327473"/>
          </a:xfrm>
        </p:grpSpPr>
        <p:sp>
          <p:nvSpPr>
            <p:cNvPr id="55" name="角丸四角形 54">
              <a:extLst>
                <a:ext uri="{FF2B5EF4-FFF2-40B4-BE49-F238E27FC236}">
                  <a16:creationId xmlns:a16="http://schemas.microsoft.com/office/drawing/2014/main" id="{30C95F18-6EA3-FC4C-A60A-C5F632AD4BBE}"/>
                </a:ext>
              </a:extLst>
            </p:cNvPr>
            <p:cNvSpPr/>
            <p:nvPr/>
          </p:nvSpPr>
          <p:spPr>
            <a:xfrm>
              <a:off x="279211" y="3365294"/>
              <a:ext cx="6182777" cy="324000"/>
            </a:xfrm>
            <a:prstGeom prst="roundRect">
              <a:avLst>
                <a:gd name="adj" fmla="val 50000"/>
              </a:avLst>
            </a:prstGeom>
            <a:solidFill>
              <a:srgbClr val="3DB9AA"/>
            </a:solidFill>
            <a:ln>
              <a:noFill/>
            </a:ln>
          </p:spPr>
          <p:style>
            <a:lnRef idx="2">
              <a:schemeClr val="accent1">
                <a:shade val="50000"/>
              </a:schemeClr>
            </a:lnRef>
            <a:fillRef idx="1">
              <a:schemeClr val="accent1"/>
            </a:fillRef>
            <a:effectRef idx="0">
              <a:schemeClr val="accent1"/>
            </a:effectRef>
            <a:fontRef idx="minor">
              <a:schemeClr val="lt1"/>
            </a:fontRef>
          </p:style>
          <p:txBody>
            <a:bodyPr lIns="396000" rtlCol="0" anchor="ctr"/>
            <a:lstStyle/>
            <a:p>
              <a:pPr lvl="0">
                <a:lnSpc>
                  <a:spcPct val="120000"/>
                </a:lnSpc>
              </a:pPr>
              <a:r>
                <a:rPr lang="ja-JP" altLang="en-US" sz="1500" spc="200" dirty="0" smtClean="0">
                  <a:solidFill>
                    <a:prstClr val="white"/>
                  </a:solidFill>
                  <a:latin typeface="Meiryo" panose="020B0604030504040204" pitchFamily="34" charset="-128"/>
                  <a:ea typeface="Meiryo" panose="020B0604030504040204" pitchFamily="34" charset="-128"/>
                </a:rPr>
                <a:t>配布対象</a:t>
              </a:r>
              <a:endParaRPr lang="ja-JP" altLang="en-US" sz="1500" spc="200" dirty="0">
                <a:solidFill>
                  <a:prstClr val="white"/>
                </a:solidFill>
                <a:latin typeface="Meiryo" panose="020B0604030504040204" pitchFamily="34" charset="-128"/>
                <a:ea typeface="Meiryo" panose="020B0604030504040204" pitchFamily="34" charset="-128"/>
              </a:endParaRPr>
            </a:p>
          </p:txBody>
        </p:sp>
        <p:sp>
          <p:nvSpPr>
            <p:cNvPr id="56" name="円/楕円 91">
              <a:extLst>
                <a:ext uri="{FF2B5EF4-FFF2-40B4-BE49-F238E27FC236}">
                  <a16:creationId xmlns:a16="http://schemas.microsoft.com/office/drawing/2014/main" id="{D9610AAC-2A30-E24F-9302-15132A252465}"/>
                </a:ext>
              </a:extLst>
            </p:cNvPr>
            <p:cNvSpPr/>
            <p:nvPr/>
          </p:nvSpPr>
          <p:spPr>
            <a:xfrm>
              <a:off x="279549" y="3368767"/>
              <a:ext cx="324000" cy="324000"/>
            </a:xfrm>
            <a:prstGeom prst="ellipse">
              <a:avLst/>
            </a:prstGeom>
            <a:solidFill>
              <a:schemeClr val="accent1">
                <a:lumMod val="5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bg1"/>
                  </a:solidFill>
                  <a:latin typeface="Arial" panose="020B0604020202020204" pitchFamily="34" charset="0"/>
                  <a:cs typeface="Arial" panose="020B0604020202020204" pitchFamily="34" charset="0"/>
                </a:rPr>
                <a:t>２</a:t>
              </a:r>
              <a:endParaRPr kumimoji="1" lang="ja-JP" altLang="en-US" dirty="0">
                <a:solidFill>
                  <a:schemeClr val="bg1"/>
                </a:solidFill>
                <a:latin typeface="Arial" panose="020B0604020202020204" pitchFamily="34" charset="0"/>
                <a:cs typeface="Arial" panose="020B0604020202020204" pitchFamily="34" charset="0"/>
              </a:endParaRPr>
            </a:p>
          </p:txBody>
        </p:sp>
      </p:grpSp>
      <p:grpSp>
        <p:nvGrpSpPr>
          <p:cNvPr id="5" name="グループ化 4"/>
          <p:cNvGrpSpPr/>
          <p:nvPr/>
        </p:nvGrpSpPr>
        <p:grpSpPr>
          <a:xfrm>
            <a:off x="294558" y="4916198"/>
            <a:ext cx="6182777" cy="327473"/>
            <a:chOff x="360540" y="5123351"/>
            <a:chExt cx="6182777" cy="327473"/>
          </a:xfrm>
        </p:grpSpPr>
        <p:sp>
          <p:nvSpPr>
            <p:cNvPr id="57" name="角丸四角形 56">
              <a:extLst>
                <a:ext uri="{FF2B5EF4-FFF2-40B4-BE49-F238E27FC236}">
                  <a16:creationId xmlns:a16="http://schemas.microsoft.com/office/drawing/2014/main" id="{30C95F18-6EA3-FC4C-A60A-C5F632AD4BBE}"/>
                </a:ext>
              </a:extLst>
            </p:cNvPr>
            <p:cNvSpPr/>
            <p:nvPr/>
          </p:nvSpPr>
          <p:spPr>
            <a:xfrm>
              <a:off x="360540" y="5123351"/>
              <a:ext cx="6182777" cy="324000"/>
            </a:xfrm>
            <a:prstGeom prst="roundRect">
              <a:avLst>
                <a:gd name="adj" fmla="val 50000"/>
              </a:avLst>
            </a:prstGeom>
            <a:solidFill>
              <a:srgbClr val="3DB9AA"/>
            </a:solidFill>
            <a:ln>
              <a:noFill/>
            </a:ln>
          </p:spPr>
          <p:style>
            <a:lnRef idx="2">
              <a:schemeClr val="accent1">
                <a:shade val="50000"/>
              </a:schemeClr>
            </a:lnRef>
            <a:fillRef idx="1">
              <a:schemeClr val="accent1"/>
            </a:fillRef>
            <a:effectRef idx="0">
              <a:schemeClr val="accent1"/>
            </a:effectRef>
            <a:fontRef idx="minor">
              <a:schemeClr val="lt1"/>
            </a:fontRef>
          </p:style>
          <p:txBody>
            <a:bodyPr lIns="396000" rtlCol="0" anchor="ctr"/>
            <a:lstStyle/>
            <a:p>
              <a:pPr lvl="0">
                <a:lnSpc>
                  <a:spcPct val="120000"/>
                </a:lnSpc>
              </a:pPr>
              <a:r>
                <a:rPr lang="ja-JP" altLang="en-US" sz="1500" spc="200" dirty="0" smtClean="0">
                  <a:solidFill>
                    <a:prstClr val="white"/>
                  </a:solidFill>
                  <a:latin typeface="Meiryo" panose="020B0604030504040204" pitchFamily="34" charset="-128"/>
                  <a:ea typeface="Meiryo" panose="020B0604030504040204" pitchFamily="34" charset="-128"/>
                </a:rPr>
                <a:t>配布枚数・回数</a:t>
              </a:r>
              <a:endParaRPr lang="ja-JP" altLang="en-US" sz="1500" spc="200" dirty="0">
                <a:solidFill>
                  <a:prstClr val="white"/>
                </a:solidFill>
                <a:latin typeface="Meiryo" panose="020B0604030504040204" pitchFamily="34" charset="-128"/>
                <a:ea typeface="Meiryo" panose="020B0604030504040204" pitchFamily="34" charset="-128"/>
              </a:endParaRPr>
            </a:p>
          </p:txBody>
        </p:sp>
        <p:sp>
          <p:nvSpPr>
            <p:cNvPr id="58" name="円/楕円 91">
              <a:extLst>
                <a:ext uri="{FF2B5EF4-FFF2-40B4-BE49-F238E27FC236}">
                  <a16:creationId xmlns:a16="http://schemas.microsoft.com/office/drawing/2014/main" id="{D9610AAC-2A30-E24F-9302-15132A252465}"/>
                </a:ext>
              </a:extLst>
            </p:cNvPr>
            <p:cNvSpPr/>
            <p:nvPr/>
          </p:nvSpPr>
          <p:spPr>
            <a:xfrm>
              <a:off x="360878" y="5126824"/>
              <a:ext cx="324000" cy="324000"/>
            </a:xfrm>
            <a:prstGeom prst="ellipse">
              <a:avLst/>
            </a:prstGeom>
            <a:solidFill>
              <a:schemeClr val="accent1">
                <a:lumMod val="5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bg1"/>
                  </a:solidFill>
                  <a:latin typeface="Arial" panose="020B0604020202020204" pitchFamily="34" charset="0"/>
                  <a:cs typeface="Arial" panose="020B0604020202020204" pitchFamily="34" charset="0"/>
                </a:rPr>
                <a:t>３</a:t>
              </a:r>
              <a:endParaRPr kumimoji="1" lang="ja-JP" altLang="en-US" dirty="0">
                <a:solidFill>
                  <a:schemeClr val="bg1"/>
                </a:solidFill>
                <a:latin typeface="Arial" panose="020B0604020202020204" pitchFamily="34" charset="0"/>
                <a:cs typeface="Arial" panose="020B0604020202020204" pitchFamily="34" charset="0"/>
              </a:endParaRPr>
            </a:p>
          </p:txBody>
        </p:sp>
      </p:grpSp>
      <p:sp>
        <p:nvSpPr>
          <p:cNvPr id="60" name="正方形/長方形 59">
            <a:extLst>
              <a:ext uri="{FF2B5EF4-FFF2-40B4-BE49-F238E27FC236}">
                <a16:creationId xmlns:a16="http://schemas.microsoft.com/office/drawing/2014/main" id="{9EC6447C-71E9-2546-A528-5F5825246F73}"/>
              </a:ext>
            </a:extLst>
          </p:cNvPr>
          <p:cNvSpPr/>
          <p:nvPr/>
        </p:nvSpPr>
        <p:spPr>
          <a:xfrm>
            <a:off x="382999" y="3400683"/>
            <a:ext cx="5838021" cy="1498872"/>
          </a:xfrm>
          <a:prstGeom prst="rect">
            <a:avLst/>
          </a:prstGeom>
        </p:spPr>
        <p:txBody>
          <a:bodyPr wrap="square">
            <a:spAutoFit/>
          </a:bodyPr>
          <a:lstStyle/>
          <a:p>
            <a:pPr defTabSz="914400">
              <a:lnSpc>
                <a:spcPct val="120000"/>
              </a:lnSpc>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　</a:t>
            </a:r>
            <a:r>
              <a:rPr kumimoji="1" lang="ja-JP" altLang="en-US" sz="1200" spc="100" dirty="0" smtClean="0">
                <a:latin typeface="Meiryo" panose="020B0604030504040204" pitchFamily="34" charset="-128"/>
                <a:ea typeface="Meiryo" panose="020B0604030504040204" pitchFamily="34" charset="-128"/>
              </a:rPr>
              <a:t>介護施設、</a:t>
            </a:r>
            <a:r>
              <a:rPr kumimoji="1" lang="ja-JP" altLang="en-US" sz="1200" spc="100" dirty="0" smtClean="0">
                <a:latin typeface="Meiryo" panose="020B0604030504040204" pitchFamily="34" charset="-128"/>
                <a:ea typeface="Meiryo" panose="020B0604030504040204" pitchFamily="34" charset="-128"/>
              </a:rPr>
              <a:t>障害者施設、児童福祉施設等の利用者・職員に限ります</a:t>
            </a:r>
            <a:r>
              <a:rPr kumimoji="1" lang="ja-JP" altLang="en-US" sz="1200" spc="100" dirty="0">
                <a:latin typeface="Meiryo" panose="020B0604030504040204" pitchFamily="34" charset="-128"/>
                <a:ea typeface="Meiryo" panose="020B0604030504040204" pitchFamily="34" charset="-128"/>
              </a:rPr>
              <a:t>。詳細</a:t>
            </a:r>
            <a:r>
              <a:rPr kumimoji="1" lang="ja-JP" altLang="en-US" sz="1200" spc="100" dirty="0" smtClean="0">
                <a:latin typeface="Meiryo" panose="020B0604030504040204" pitchFamily="34" charset="-128"/>
                <a:ea typeface="Meiryo" panose="020B0604030504040204" pitchFamily="34" charset="-128"/>
              </a:rPr>
              <a:t>は</a:t>
            </a:r>
            <a:r>
              <a:rPr kumimoji="1" lang="ja-JP" altLang="en-US" sz="1200" spc="100" dirty="0">
                <a:latin typeface="Meiryo" panose="020B0604030504040204" pitchFamily="34" charset="-128"/>
                <a:ea typeface="Meiryo" panose="020B0604030504040204" pitchFamily="34" charset="-128"/>
                <a:hlinkClick r:id="rId3"/>
              </a:rPr>
              <a:t>こちら</a:t>
            </a:r>
            <a:r>
              <a:rPr kumimoji="1" lang="ja-JP" altLang="en-US" sz="1200" spc="100" dirty="0">
                <a:latin typeface="Meiryo" panose="020B0604030504040204" pitchFamily="34" charset="-128"/>
                <a:ea typeface="Meiryo" panose="020B0604030504040204" pitchFamily="34" charset="-128"/>
              </a:rPr>
              <a:t>の</a:t>
            </a:r>
            <a:r>
              <a:rPr kumimoji="1" lang="en-US" altLang="ja-JP" sz="1200" spc="100" dirty="0" smtClean="0">
                <a:latin typeface="Meiryo" panose="020B0604030504040204" pitchFamily="34" charset="-128"/>
                <a:ea typeface="Meiryo" panose="020B0604030504040204" pitchFamily="34" charset="-128"/>
              </a:rPr>
              <a:t>P</a:t>
            </a:r>
            <a:r>
              <a:rPr kumimoji="1" lang="ja-JP" altLang="en-US" sz="1200" spc="100" dirty="0" smtClean="0">
                <a:latin typeface="Meiryo" panose="020B0604030504040204" pitchFamily="34" charset="-128"/>
                <a:ea typeface="Meiryo" panose="020B0604030504040204" pitchFamily="34" charset="-128"/>
              </a:rPr>
              <a:t>４を</a:t>
            </a:r>
            <a:r>
              <a:rPr kumimoji="1" lang="ja-JP" altLang="en-US" sz="1200" spc="100" dirty="0">
                <a:latin typeface="Meiryo" panose="020B0604030504040204" pitchFamily="34" charset="-128"/>
                <a:ea typeface="Meiryo" panose="020B0604030504040204" pitchFamily="34" charset="-128"/>
              </a:rPr>
              <a:t>ご確認ください</a:t>
            </a:r>
            <a:r>
              <a:rPr kumimoji="1" lang="ja-JP" altLang="en-US" sz="1200" spc="100" dirty="0" smtClean="0">
                <a:latin typeface="Meiryo" panose="020B0604030504040204" pitchFamily="34" charset="-128"/>
                <a:ea typeface="Meiryo" panose="020B0604030504040204" pitchFamily="34" charset="-128"/>
              </a:rPr>
              <a:t>。</a:t>
            </a:r>
            <a:endParaRPr kumimoji="1" lang="en-US" altLang="ja-JP" sz="1200" spc="100" dirty="0" smtClean="0">
              <a:latin typeface="Meiryo" panose="020B0604030504040204" pitchFamily="34" charset="-128"/>
              <a:ea typeface="Meiryo" panose="020B0604030504040204" pitchFamily="34" charset="-128"/>
            </a:endParaRPr>
          </a:p>
          <a:p>
            <a:pPr defTabSz="914400">
              <a:lnSpc>
                <a:spcPct val="120000"/>
              </a:lnSpc>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　</a:t>
            </a:r>
            <a:r>
              <a:rPr kumimoji="1" lang="ja-JP" altLang="en-US" sz="1200" spc="100" dirty="0" smtClean="0">
                <a:latin typeface="Meiryo" panose="020B0604030504040204" pitchFamily="34" charset="-128"/>
                <a:ea typeface="Meiryo" panose="020B0604030504040204" pitchFamily="34" charset="-128"/>
              </a:rPr>
              <a:t>介護事業所</a:t>
            </a:r>
            <a:r>
              <a:rPr kumimoji="1" lang="ja-JP" altLang="en-US" sz="1200" spc="100" dirty="0" smtClean="0">
                <a:latin typeface="Meiryo" panose="020B0604030504040204" pitchFamily="34" charset="-128"/>
                <a:ea typeface="Meiryo" panose="020B0604030504040204" pitchFamily="34" charset="-128"/>
              </a:rPr>
              <a:t>のうち訪問・通所系</a:t>
            </a:r>
            <a:r>
              <a:rPr kumimoji="1" lang="ja-JP" altLang="en-US" sz="1200" spc="100" dirty="0">
                <a:latin typeface="Meiryo" panose="020B0604030504040204" pitchFamily="34" charset="-128"/>
                <a:ea typeface="Meiryo" panose="020B0604030504040204" pitchFamily="34" charset="-128"/>
              </a:rPr>
              <a:t>サービス、介護予防サービス及び介護予防・日常生活支援総合事業（介護予防・生活支援サービス事業に限る。）の</a:t>
            </a:r>
            <a:r>
              <a:rPr kumimoji="1" lang="ja-JP" altLang="en-US" sz="1200" spc="100" dirty="0" smtClean="0">
                <a:latin typeface="Meiryo" panose="020B0604030504040204" pitchFamily="34" charset="-128"/>
                <a:ea typeface="Meiryo" panose="020B0604030504040204" pitchFamily="34" charset="-128"/>
              </a:rPr>
              <a:t>利用者分については</a:t>
            </a:r>
            <a:r>
              <a:rPr kumimoji="1" lang="ja-JP" altLang="en-US" sz="1200" spc="100" dirty="0" smtClean="0">
                <a:latin typeface="Meiryo" panose="020B0604030504040204" pitchFamily="34" charset="-128"/>
                <a:ea typeface="Meiryo" panose="020B0604030504040204" pitchFamily="34" charset="-128"/>
              </a:rPr>
              <a:t>、ケアマネジャー</a:t>
            </a:r>
            <a:r>
              <a:rPr kumimoji="1" lang="ja-JP" altLang="en-US" sz="1200" spc="100" dirty="0" smtClean="0">
                <a:latin typeface="Meiryo" panose="020B0604030504040204" pitchFamily="34" charset="-128"/>
                <a:ea typeface="Meiryo" panose="020B0604030504040204" pitchFamily="34" charset="-128"/>
              </a:rPr>
              <a:t>・地域包括支援センターからの申出と</a:t>
            </a:r>
            <a:r>
              <a:rPr kumimoji="1" lang="ja-JP" altLang="en-US" sz="1200" spc="100" dirty="0">
                <a:latin typeface="Meiryo" panose="020B0604030504040204" pitchFamily="34" charset="-128"/>
                <a:ea typeface="Meiryo" panose="020B0604030504040204" pitchFamily="34" charset="-128"/>
              </a:rPr>
              <a:t>なります。詳細</a:t>
            </a:r>
            <a:r>
              <a:rPr kumimoji="1" lang="ja-JP" altLang="en-US" sz="1200" spc="100" dirty="0" smtClean="0">
                <a:latin typeface="Meiryo" panose="020B0604030504040204" pitchFamily="34" charset="-128"/>
                <a:ea typeface="Meiryo" panose="020B0604030504040204" pitchFamily="34" charset="-128"/>
              </a:rPr>
              <a:t>は</a:t>
            </a:r>
            <a:r>
              <a:rPr kumimoji="1" lang="ja-JP" altLang="en-US" sz="1200" spc="100" dirty="0" smtClean="0">
                <a:latin typeface="Meiryo" panose="020B0604030504040204" pitchFamily="34" charset="-128"/>
                <a:ea typeface="Meiryo" panose="020B0604030504040204" pitchFamily="34" charset="-128"/>
                <a:hlinkClick r:id="rId4"/>
              </a:rPr>
              <a:t>こちら</a:t>
            </a:r>
            <a:r>
              <a:rPr kumimoji="1" lang="ja-JP" altLang="en-US" sz="1200" spc="100" dirty="0" smtClean="0">
                <a:latin typeface="Meiryo" panose="020B0604030504040204" pitchFamily="34" charset="-128"/>
                <a:ea typeface="Meiryo" panose="020B0604030504040204" pitchFamily="34" charset="-128"/>
              </a:rPr>
              <a:t>を</a:t>
            </a:r>
            <a:r>
              <a:rPr kumimoji="1" lang="ja-JP" altLang="en-US" sz="1200" spc="100" dirty="0">
                <a:latin typeface="Meiryo" panose="020B0604030504040204" pitchFamily="34" charset="-128"/>
                <a:ea typeface="Meiryo" panose="020B0604030504040204" pitchFamily="34" charset="-128"/>
              </a:rPr>
              <a:t>ご確認ください</a:t>
            </a:r>
            <a:r>
              <a:rPr kumimoji="1" lang="ja-JP" altLang="en-US" sz="1200" spc="100" dirty="0" smtClean="0">
                <a:latin typeface="Meiryo" panose="020B0604030504040204" pitchFamily="34" charset="-128"/>
                <a:ea typeface="Meiryo" panose="020B0604030504040204" pitchFamily="34" charset="-128"/>
              </a:rPr>
              <a:t>。</a:t>
            </a:r>
            <a:endParaRPr kumimoji="1" lang="en-US" altLang="ja-JP" sz="1200" spc="100" dirty="0" smtClean="0">
              <a:latin typeface="Meiryo" panose="020B0604030504040204" pitchFamily="34" charset="-128"/>
              <a:ea typeface="Meiryo" panose="020B0604030504040204" pitchFamily="34" charset="-128"/>
            </a:endParaRPr>
          </a:p>
        </p:txBody>
      </p:sp>
      <p:sp>
        <p:nvSpPr>
          <p:cNvPr id="62" name="正方形/長方形 61">
            <a:extLst>
              <a:ext uri="{FF2B5EF4-FFF2-40B4-BE49-F238E27FC236}">
                <a16:creationId xmlns:a16="http://schemas.microsoft.com/office/drawing/2014/main" id="{9EC6447C-71E9-2546-A528-5F5825246F73}"/>
              </a:ext>
            </a:extLst>
          </p:cNvPr>
          <p:cNvSpPr/>
          <p:nvPr/>
        </p:nvSpPr>
        <p:spPr>
          <a:xfrm>
            <a:off x="404446" y="5205331"/>
            <a:ext cx="6158521" cy="1532727"/>
          </a:xfrm>
          <a:prstGeom prst="rect">
            <a:avLst/>
          </a:prstGeom>
        </p:spPr>
        <p:txBody>
          <a:bodyPr wrap="square">
            <a:spAutoFit/>
          </a:bodyPr>
          <a:lstStyle/>
          <a:p>
            <a:pPr defTabSz="914400">
              <a:lnSpc>
                <a:spcPct val="120000"/>
              </a:lnSpc>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　利用者と職員の方、お１人４枚程度を目安として必要な枚数を配布します。</a:t>
            </a:r>
            <a:endParaRPr kumimoji="1" lang="en-US" altLang="ja-JP" sz="1200" spc="100" dirty="0" smtClean="0">
              <a:latin typeface="Meiryo" panose="020B0604030504040204" pitchFamily="34" charset="-128"/>
              <a:ea typeface="Meiryo" panose="020B0604030504040204" pitchFamily="34" charset="-128"/>
            </a:endParaRPr>
          </a:p>
          <a:p>
            <a:pPr marL="358775" indent="-173038" defTabSz="914400">
              <a:spcAft>
                <a:spcPts val="600"/>
              </a:spcAft>
              <a:buClr>
                <a:srgbClr val="37BCA7"/>
              </a:buClr>
              <a:buSzPct val="50000"/>
            </a:pPr>
            <a:r>
              <a:rPr kumimoji="1" lang="en-US" altLang="ja-JP" sz="1050" spc="100" dirty="0" smtClean="0">
                <a:latin typeface="Meiryo" panose="020B0604030504040204" pitchFamily="34" charset="-128"/>
                <a:ea typeface="Meiryo" panose="020B0604030504040204" pitchFamily="34" charset="-128"/>
              </a:rPr>
              <a:t>※</a:t>
            </a:r>
            <a:r>
              <a:rPr kumimoji="1" lang="ja-JP" altLang="en-US" sz="1050" spc="100" dirty="0" smtClean="0">
                <a:latin typeface="Meiryo" panose="020B0604030504040204" pitchFamily="34" charset="-128"/>
                <a:ea typeface="Meiryo" panose="020B0604030504040204" pitchFamily="34" charset="-128"/>
              </a:rPr>
              <a:t>　１人当たり５枚以上必要な場合には、必要枚数を記入様式にご記入ください。この場合には申出状況により配布枚数を調整させていただくことがあります。</a:t>
            </a:r>
            <a:endParaRPr kumimoji="1" lang="en-US" altLang="ja-JP" sz="1050" spc="100" dirty="0" smtClean="0">
              <a:latin typeface="Meiryo" panose="020B0604030504040204" pitchFamily="34" charset="-128"/>
              <a:ea typeface="Meiryo" panose="020B0604030504040204" pitchFamily="34" charset="-128"/>
            </a:endParaRPr>
          </a:p>
          <a:p>
            <a:pPr defTabSz="914400">
              <a:lnSpc>
                <a:spcPct val="120000"/>
              </a:lnSpc>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　また、配布希望の申出は１施設等につき１回限りとします。</a:t>
            </a:r>
            <a:endParaRPr kumimoji="1" lang="en-US" altLang="ja-JP" sz="1200" spc="100" dirty="0" smtClean="0">
              <a:latin typeface="Meiryo" panose="020B0604030504040204" pitchFamily="34" charset="-128"/>
              <a:ea typeface="Meiryo" panose="020B0604030504040204" pitchFamily="34" charset="-128"/>
            </a:endParaRPr>
          </a:p>
          <a:p>
            <a:pPr defTabSz="914400">
              <a:lnSpc>
                <a:spcPct val="120000"/>
              </a:lnSpc>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　</a:t>
            </a:r>
            <a:r>
              <a:rPr kumimoji="1" lang="ja-JP" altLang="en-US" sz="1200" spc="100" dirty="0">
                <a:latin typeface="Meiryo" panose="020B0604030504040204" pitchFamily="34" charset="-128"/>
                <a:ea typeface="Meiryo" panose="020B0604030504040204" pitchFamily="34" charset="-128"/>
              </a:rPr>
              <a:t>児童福祉施設</a:t>
            </a:r>
            <a:r>
              <a:rPr kumimoji="1" lang="ja-JP" altLang="en-US" sz="1200" spc="100" dirty="0" smtClean="0">
                <a:latin typeface="Meiryo" panose="020B0604030504040204" pitchFamily="34" charset="-128"/>
                <a:ea typeface="Meiryo" panose="020B0604030504040204" pitchFamily="34" charset="-128"/>
              </a:rPr>
              <a:t>は職員数分の配布となります。詳細は</a:t>
            </a:r>
            <a:r>
              <a:rPr kumimoji="1" lang="ja-JP" altLang="en-US" sz="1200" spc="100" dirty="0">
                <a:latin typeface="Meiryo" panose="020B0604030504040204" pitchFamily="34" charset="-128"/>
                <a:ea typeface="Meiryo" panose="020B0604030504040204" pitchFamily="34" charset="-128"/>
                <a:hlinkClick r:id="rId3"/>
              </a:rPr>
              <a:t>こちら</a:t>
            </a:r>
            <a:r>
              <a:rPr kumimoji="1" lang="ja-JP" altLang="en-US" sz="1200" spc="100" dirty="0" smtClean="0">
                <a:latin typeface="Meiryo" panose="020B0604030504040204" pitchFamily="34" charset="-128"/>
                <a:ea typeface="Meiryo" panose="020B0604030504040204" pitchFamily="34" charset="-128"/>
              </a:rPr>
              <a:t>のＰ３をご確認</a:t>
            </a:r>
            <a:r>
              <a:rPr kumimoji="1" lang="ja-JP" altLang="en-US" sz="1200" spc="100" dirty="0">
                <a:latin typeface="Meiryo" panose="020B0604030504040204" pitchFamily="34" charset="-128"/>
                <a:ea typeface="Meiryo" panose="020B0604030504040204" pitchFamily="34" charset="-128"/>
              </a:rPr>
              <a:t>ください</a:t>
            </a:r>
            <a:r>
              <a:rPr kumimoji="1" lang="ja-JP" altLang="en-US" sz="1200" spc="100" dirty="0" smtClean="0">
                <a:latin typeface="Meiryo" panose="020B0604030504040204" pitchFamily="34" charset="-128"/>
                <a:ea typeface="Meiryo" panose="020B0604030504040204" pitchFamily="34" charset="-128"/>
              </a:rPr>
              <a:t>。</a:t>
            </a:r>
            <a:endParaRPr kumimoji="1" lang="ja-JP" altLang="en-US" sz="1200" spc="100" dirty="0">
              <a:latin typeface="Meiryo" panose="020B0604030504040204" pitchFamily="34" charset="-128"/>
              <a:ea typeface="Meiryo" panose="020B0604030504040204" pitchFamily="34" charset="-128"/>
            </a:endParaRPr>
          </a:p>
        </p:txBody>
      </p:sp>
      <p:sp>
        <p:nvSpPr>
          <p:cNvPr id="63" name="正方形/長方形 62">
            <a:extLst>
              <a:ext uri="{FF2B5EF4-FFF2-40B4-BE49-F238E27FC236}">
                <a16:creationId xmlns:a16="http://schemas.microsoft.com/office/drawing/2014/main" id="{9EC6447C-71E9-2546-A528-5F5825246F73}"/>
              </a:ext>
            </a:extLst>
          </p:cNvPr>
          <p:cNvSpPr/>
          <p:nvPr/>
        </p:nvSpPr>
        <p:spPr>
          <a:xfrm>
            <a:off x="440211" y="7151610"/>
            <a:ext cx="5838021" cy="1914370"/>
          </a:xfrm>
          <a:prstGeom prst="rect">
            <a:avLst/>
          </a:prstGeom>
        </p:spPr>
        <p:txBody>
          <a:bodyPr wrap="square">
            <a:spAutoFit/>
          </a:bodyPr>
          <a:lstStyle/>
          <a:p>
            <a:pPr defTabSz="914400">
              <a:lnSpc>
                <a:spcPct val="120000"/>
              </a:lnSpc>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　</a:t>
            </a:r>
            <a:r>
              <a:rPr kumimoji="1" lang="en-US" altLang="ja-JP" sz="1200" spc="100" dirty="0" smtClean="0">
                <a:latin typeface="Meiryo" panose="020B0604030504040204" pitchFamily="34" charset="-128"/>
                <a:ea typeface="Meiryo" panose="020B0604030504040204" pitchFamily="34" charset="-128"/>
              </a:rPr>
              <a:t>HP</a:t>
            </a:r>
            <a:r>
              <a:rPr kumimoji="1" lang="ja-JP" altLang="en-US" sz="1200" spc="100" dirty="0">
                <a:latin typeface="Meiryo" panose="020B0604030504040204" pitchFamily="34" charset="-128"/>
                <a:ea typeface="Meiryo" panose="020B0604030504040204" pitchFamily="34" charset="-128"/>
              </a:rPr>
              <a:t>に掲載している様式に必要事項を入力し</a:t>
            </a:r>
            <a:r>
              <a:rPr kumimoji="1" lang="ja-JP" altLang="en-US" sz="1200" spc="100" dirty="0" smtClean="0">
                <a:latin typeface="Meiryo" panose="020B0604030504040204" pitchFamily="34" charset="-128"/>
                <a:ea typeface="Meiryo" panose="020B0604030504040204" pitchFamily="34" charset="-128"/>
              </a:rPr>
              <a:t>、以下メールアドレスまで申出</a:t>
            </a:r>
            <a:r>
              <a:rPr kumimoji="1" lang="ja-JP" altLang="en-US" sz="1200" spc="100" dirty="0">
                <a:latin typeface="Meiryo" panose="020B0604030504040204" pitchFamily="34" charset="-128"/>
                <a:ea typeface="Meiryo" panose="020B0604030504040204" pitchFamily="34" charset="-128"/>
              </a:rPr>
              <a:t>を行ってください。</a:t>
            </a:r>
            <a:endParaRPr kumimoji="1" lang="en-US" altLang="ja-JP" sz="1200" spc="100" dirty="0">
              <a:latin typeface="Meiryo" panose="020B0604030504040204" pitchFamily="34" charset="-128"/>
              <a:ea typeface="Meiryo" panose="020B0604030504040204" pitchFamily="34" charset="-128"/>
            </a:endParaRPr>
          </a:p>
          <a:p>
            <a:pPr defTabSz="914400">
              <a:lnSpc>
                <a:spcPct val="120000"/>
              </a:lnSpc>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　メールアドレス：</a:t>
            </a:r>
            <a:r>
              <a:rPr kumimoji="1" lang="en-US" altLang="ja-JP" spc="100" dirty="0" smtClean="0">
                <a:latin typeface="Meiryo" panose="020B0604030504040204" pitchFamily="34" charset="-128"/>
                <a:ea typeface="Meiryo" panose="020B0604030504040204" pitchFamily="34" charset="-128"/>
                <a:hlinkClick r:id="rId5"/>
              </a:rPr>
              <a:t>maskhaifukibou@mhlw.go.jp</a:t>
            </a:r>
            <a:endParaRPr kumimoji="1" lang="en-US" altLang="ja-JP" sz="1400" spc="100" dirty="0" smtClean="0">
              <a:latin typeface="Meiryo" panose="020B0604030504040204" pitchFamily="34" charset="-128"/>
              <a:ea typeface="Meiryo" panose="020B0604030504040204" pitchFamily="34" charset="-128"/>
            </a:endParaRPr>
          </a:p>
          <a:p>
            <a:pPr>
              <a:spcBef>
                <a:spcPts val="600"/>
              </a:spcBef>
            </a:pPr>
            <a:r>
              <a:rPr kumimoji="1" lang="ja-JP" altLang="en-US" sz="1200" spc="100" dirty="0" smtClean="0">
                <a:latin typeface="Meiryo" panose="020B0604030504040204" pitchFamily="34" charset="-128"/>
                <a:ea typeface="Meiryo" panose="020B0604030504040204" pitchFamily="34" charset="-128"/>
              </a:rPr>
              <a:t>（様式・詳細はこちら）</a:t>
            </a:r>
            <a:r>
              <a:rPr lang="en-US" altLang="ja-JP" sz="1200" dirty="0" smtClean="0">
                <a:latin typeface="+mn-ea"/>
                <a:hlinkClick r:id="rId6"/>
              </a:rPr>
              <a:t>https</a:t>
            </a:r>
            <a:r>
              <a:rPr lang="en-US" altLang="ja-JP" sz="1200" dirty="0">
                <a:latin typeface="+mn-ea"/>
                <a:hlinkClick r:id="rId6"/>
              </a:rPr>
              <a:t>://</a:t>
            </a:r>
            <a:r>
              <a:rPr lang="en-US" altLang="ja-JP" sz="1200" dirty="0" smtClean="0">
                <a:latin typeface="+mn-ea"/>
                <a:hlinkClick r:id="rId6"/>
              </a:rPr>
              <a:t>www.mhlw.go.jp/stf/seisakunitsuite/bunya/mask_haifukibou.html</a:t>
            </a:r>
            <a:endParaRPr lang="en-US" altLang="ja-JP" sz="1200" dirty="0" smtClean="0">
              <a:latin typeface="+mn-ea"/>
            </a:endParaRPr>
          </a:p>
          <a:p>
            <a:pPr>
              <a:spcBef>
                <a:spcPts val="600"/>
              </a:spcBef>
            </a:pPr>
            <a:r>
              <a:rPr kumimoji="1" lang="ja-JP" altLang="en-US" sz="1200" spc="100" dirty="0" smtClean="0">
                <a:latin typeface="Meiryo" panose="020B0604030504040204" pitchFamily="34" charset="-128"/>
                <a:ea typeface="Meiryo" panose="020B0604030504040204" pitchFamily="34" charset="-128"/>
              </a:rPr>
              <a:t>（お問合せ先）</a:t>
            </a:r>
            <a:endParaRPr kumimoji="1" lang="en-US" altLang="ja-JP" sz="1200" spc="100" dirty="0" smtClean="0">
              <a:latin typeface="Meiryo" panose="020B0604030504040204" pitchFamily="34" charset="-128"/>
              <a:ea typeface="Meiryo" panose="020B0604030504040204" pitchFamily="34" charset="-128"/>
            </a:endParaRPr>
          </a:p>
          <a:p>
            <a:pPr indent="176213" defTabSz="914400">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電話番号</a:t>
            </a:r>
            <a:r>
              <a:rPr kumimoji="1" lang="ja-JP" altLang="en-US" sz="1200" spc="100" dirty="0">
                <a:latin typeface="Meiryo" panose="020B0604030504040204" pitchFamily="34" charset="-128"/>
                <a:ea typeface="Meiryo" panose="020B0604030504040204" pitchFamily="34" charset="-128"/>
              </a:rPr>
              <a:t>：</a:t>
            </a:r>
            <a:r>
              <a:rPr kumimoji="1" lang="en-US" altLang="ja-JP" sz="1200" spc="100" dirty="0">
                <a:latin typeface="Meiryo" panose="020B0604030504040204" pitchFamily="34" charset="-128"/>
                <a:ea typeface="Meiryo" panose="020B0604030504040204" pitchFamily="34" charset="-128"/>
              </a:rPr>
              <a:t>0120-829-178</a:t>
            </a:r>
            <a:r>
              <a:rPr kumimoji="1" lang="ja-JP" altLang="en-US" sz="1200" spc="100" dirty="0">
                <a:latin typeface="Meiryo" panose="020B0604030504040204" pitchFamily="34" charset="-128"/>
                <a:ea typeface="Meiryo" panose="020B0604030504040204" pitchFamily="34" charset="-128"/>
              </a:rPr>
              <a:t>（９時～</a:t>
            </a:r>
            <a:r>
              <a:rPr kumimoji="1" lang="en-US" altLang="ja-JP" sz="1200" spc="100" dirty="0">
                <a:latin typeface="Meiryo" panose="020B0604030504040204" pitchFamily="34" charset="-128"/>
                <a:ea typeface="Meiryo" panose="020B0604030504040204" pitchFamily="34" charset="-128"/>
              </a:rPr>
              <a:t>18</a:t>
            </a:r>
            <a:r>
              <a:rPr kumimoji="1" lang="ja-JP" altLang="en-US" sz="1200" spc="100" dirty="0">
                <a:latin typeface="Meiryo" panose="020B0604030504040204" pitchFamily="34" charset="-128"/>
                <a:ea typeface="Meiryo" panose="020B0604030504040204" pitchFamily="34" charset="-128"/>
              </a:rPr>
              <a:t>時、土日祝日も実施</a:t>
            </a:r>
            <a:r>
              <a:rPr kumimoji="1" lang="ja-JP" altLang="en-US" sz="1200" spc="100" dirty="0" smtClean="0">
                <a:latin typeface="Meiryo" panose="020B0604030504040204" pitchFamily="34" charset="-128"/>
                <a:ea typeface="Meiryo" panose="020B0604030504040204" pitchFamily="34" charset="-128"/>
              </a:rPr>
              <a:t>）</a:t>
            </a:r>
            <a:endParaRPr kumimoji="1" lang="en-US" altLang="ja-JP" sz="1200" spc="100" dirty="0">
              <a:latin typeface="Meiryo" panose="020B0604030504040204" pitchFamily="34" charset="-128"/>
              <a:ea typeface="Meiryo" panose="020B0604030504040204" pitchFamily="34" charset="-128"/>
            </a:endParaRPr>
          </a:p>
        </p:txBody>
      </p:sp>
      <p:sp>
        <p:nvSpPr>
          <p:cNvPr id="23" name="円/楕円 91">
            <a:extLst>
              <a:ext uri="{FF2B5EF4-FFF2-40B4-BE49-F238E27FC236}">
                <a16:creationId xmlns:a16="http://schemas.microsoft.com/office/drawing/2014/main" id="{D9610AAC-2A30-E24F-9302-15132A252465}"/>
              </a:ext>
            </a:extLst>
          </p:cNvPr>
          <p:cNvSpPr/>
          <p:nvPr/>
        </p:nvSpPr>
        <p:spPr>
          <a:xfrm>
            <a:off x="282607" y="6760478"/>
            <a:ext cx="324000" cy="324000"/>
          </a:xfrm>
          <a:prstGeom prst="ellipse">
            <a:avLst/>
          </a:prstGeom>
          <a:solidFill>
            <a:schemeClr val="accent1">
              <a:lumMod val="5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bg1"/>
                </a:solidFill>
                <a:latin typeface="Arial" panose="020B0604020202020204" pitchFamily="34" charset="0"/>
                <a:cs typeface="Arial" panose="020B0604020202020204" pitchFamily="34" charset="0"/>
              </a:rPr>
              <a:t>４</a:t>
            </a:r>
            <a:endParaRPr kumimoji="1" lang="ja-JP" altLang="en-US" dirty="0">
              <a:solidFill>
                <a:schemeClr val="bg1"/>
              </a:solidFill>
              <a:latin typeface="Arial" panose="020B0604020202020204" pitchFamily="34" charset="0"/>
              <a:cs typeface="Arial" panose="020B0604020202020204" pitchFamily="34" charset="0"/>
            </a:endParaRPr>
          </a:p>
        </p:txBody>
      </p:sp>
      <p:grpSp>
        <p:nvGrpSpPr>
          <p:cNvPr id="6" name="グループ化 5"/>
          <p:cNvGrpSpPr/>
          <p:nvPr/>
        </p:nvGrpSpPr>
        <p:grpSpPr>
          <a:xfrm>
            <a:off x="279210" y="9034879"/>
            <a:ext cx="6225192" cy="484305"/>
            <a:chOff x="315687" y="8991937"/>
            <a:chExt cx="6144622" cy="566991"/>
          </a:xfrm>
        </p:grpSpPr>
        <p:sp>
          <p:nvSpPr>
            <p:cNvPr id="86" name="角丸四角形 85">
              <a:extLst>
                <a:ext uri="{FF2B5EF4-FFF2-40B4-BE49-F238E27FC236}">
                  <a16:creationId xmlns:a16="http://schemas.microsoft.com/office/drawing/2014/main" id="{5409B97A-E32B-5848-884A-E8A39CE7DB65}"/>
                </a:ext>
              </a:extLst>
            </p:cNvPr>
            <p:cNvSpPr/>
            <p:nvPr/>
          </p:nvSpPr>
          <p:spPr>
            <a:xfrm>
              <a:off x="315687" y="8991937"/>
              <a:ext cx="6144622" cy="566991"/>
            </a:xfrm>
            <a:prstGeom prst="roundRect">
              <a:avLst>
                <a:gd name="adj" fmla="val 10914"/>
              </a:avLst>
            </a:prstGeom>
            <a:solidFill>
              <a:srgbClr val="FFFF00"/>
            </a:solidFill>
            <a:ln w="6350">
              <a:noFill/>
              <a:prstDash val="sysDash"/>
            </a:ln>
          </p:spPr>
          <p:style>
            <a:lnRef idx="2">
              <a:schemeClr val="accent1">
                <a:shade val="50000"/>
              </a:schemeClr>
            </a:lnRef>
            <a:fillRef idx="1">
              <a:schemeClr val="accent1"/>
            </a:fillRef>
            <a:effectRef idx="0">
              <a:schemeClr val="accent1"/>
            </a:effectRef>
            <a:fontRef idx="minor">
              <a:schemeClr val="lt1"/>
            </a:fontRef>
          </p:style>
          <p:txBody>
            <a:bodyPr lIns="108000" tIns="0" rIns="36000" bIns="36000" rtlCol="0" anchor="ctr"/>
            <a:lstStyle/>
            <a:p>
              <a:pPr algn="just">
                <a:lnSpc>
                  <a:spcPct val="130000"/>
                </a:lnSpc>
              </a:pPr>
              <a:endParaRPr lang="en-US" altLang="ja-JP" sz="1500" spc="300" dirty="0">
                <a:solidFill>
                  <a:srgbClr val="343433"/>
                </a:solidFill>
                <a:latin typeface="Meiryo UI" panose="020B0604030504040204" pitchFamily="34" charset="-128"/>
                <a:ea typeface="Meiryo UI" panose="020B0604030504040204" pitchFamily="34" charset="-128"/>
              </a:endParaRPr>
            </a:p>
          </p:txBody>
        </p:sp>
        <p:pic>
          <p:nvPicPr>
            <p:cNvPr id="25" name="コンテンツ プレースホルダー 9" descr="警告">
              <a:extLst>
                <a:ext uri="{FF2B5EF4-FFF2-40B4-BE49-F238E27FC236}">
                  <a16:creationId xmlns:a16="http://schemas.microsoft.com/office/drawing/2014/main" id="{6373C4E7-CA01-704F-A95C-0A2FBEF45DC8}"/>
                </a:ext>
              </a:extLst>
            </p:cNvPr>
            <p:cNvPicPr>
              <a:picLocks noChangeAspect="1"/>
            </p:cNvPicPr>
            <p:nvPr/>
          </p:nvPicPr>
          <p:blipFill>
            <a:blip r:embed="rId7">
              <a:extLst>
                <a:ext uri="{96DAC541-7B7A-43D3-8B79-37D633B846F1}">
                  <asvg:svgBlip xmlns="" xmlns:asvg="http://schemas.microsoft.com/office/drawing/2016/SVG/main" r:embed="rId8"/>
                </a:ext>
              </a:extLst>
            </a:blip>
            <a:stretch>
              <a:fillRect/>
            </a:stretch>
          </p:blipFill>
          <p:spPr>
            <a:xfrm>
              <a:off x="556696" y="9028541"/>
              <a:ext cx="413938" cy="413938"/>
            </a:xfrm>
            <a:prstGeom prst="rect">
              <a:avLst/>
            </a:prstGeom>
            <a:ln>
              <a:noFill/>
            </a:ln>
            <a:effectLst>
              <a:outerShdw blurRad="292100" dist="139700" dir="2700000" algn="tl" rotWithShape="0">
                <a:srgbClr val="333333">
                  <a:alpha val="65000"/>
                </a:srgbClr>
              </a:outerShdw>
            </a:effectLst>
          </p:spPr>
        </p:pic>
        <p:sp>
          <p:nvSpPr>
            <p:cNvPr id="2" name="テキスト ボックス 1"/>
            <p:cNvSpPr txBox="1"/>
            <p:nvPr/>
          </p:nvSpPr>
          <p:spPr>
            <a:xfrm>
              <a:off x="1140092" y="8991937"/>
              <a:ext cx="5239608" cy="528475"/>
            </a:xfrm>
            <a:prstGeom prst="rect">
              <a:avLst/>
            </a:prstGeom>
            <a:noFill/>
          </p:spPr>
          <p:txBody>
            <a:bodyPr wrap="square" rtlCol="0">
              <a:spAutoFit/>
            </a:bodyPr>
            <a:lstStyle/>
            <a:p>
              <a:pPr>
                <a:lnSpc>
                  <a:spcPts val="1400"/>
                </a:lnSpc>
              </a:pPr>
              <a:r>
                <a:rPr lang="ja-JP" altLang="en-US" sz="1200" b="1" spc="300" dirty="0" smtClean="0">
                  <a:solidFill>
                    <a:srgbClr val="343433"/>
                  </a:solidFill>
                  <a:latin typeface="Meiryo UI" panose="020B0604030504040204" pitchFamily="34" charset="-128"/>
                  <a:ea typeface="Meiryo UI" panose="020B0604030504040204" pitchFamily="34" charset="-128"/>
                </a:rPr>
                <a:t>送料や手数料など、どのような名目であれ、マスク</a:t>
              </a:r>
              <a:r>
                <a:rPr lang="ja-JP" altLang="en-US" sz="1200" b="1" spc="300" dirty="0">
                  <a:solidFill>
                    <a:srgbClr val="343433"/>
                  </a:solidFill>
                  <a:latin typeface="Meiryo UI" panose="020B0604030504040204" pitchFamily="34" charset="-128"/>
                  <a:ea typeface="Meiryo UI" panose="020B0604030504040204" pitchFamily="34" charset="-128"/>
                </a:rPr>
                <a:t>の配布に</a:t>
              </a:r>
              <a:r>
                <a:rPr lang="ja-JP" altLang="en-US" sz="1200" b="1" spc="300" dirty="0" smtClean="0">
                  <a:solidFill>
                    <a:srgbClr val="343433"/>
                  </a:solidFill>
                  <a:latin typeface="Meiryo UI" panose="020B0604030504040204" pitchFamily="34" charset="-128"/>
                  <a:ea typeface="Meiryo UI" panose="020B0604030504040204" pitchFamily="34" charset="-128"/>
                </a:rPr>
                <a:t>関して費用の負担をお願いすることはありません。ご注意ください。</a:t>
              </a:r>
              <a:endParaRPr kumimoji="1" lang="ja-JP" altLang="en-US" sz="1200" b="1" dirty="0"/>
            </a:p>
          </p:txBody>
        </p:sp>
      </p:grpSp>
      <p:sp>
        <p:nvSpPr>
          <p:cNvPr id="28" name="タイトル 1">
            <a:extLst>
              <a:ext uri="{FF2B5EF4-FFF2-40B4-BE49-F238E27FC236}">
                <a16:creationId xmlns:a16="http://schemas.microsoft.com/office/drawing/2014/main" id="{03BEBBF9-5B9B-0541-B088-BDD5F8AB678D}"/>
              </a:ext>
            </a:extLst>
          </p:cNvPr>
          <p:cNvSpPr txBox="1">
            <a:spLocks/>
          </p:cNvSpPr>
          <p:nvPr/>
        </p:nvSpPr>
        <p:spPr>
          <a:xfrm>
            <a:off x="585259" y="718123"/>
            <a:ext cx="5600700" cy="797084"/>
          </a:xfrm>
          <a:prstGeom prst="rect">
            <a:avLst/>
          </a:prstGeom>
        </p:spPr>
        <p:txBody>
          <a:bodyPr vert="horz" lIns="91440" tIns="45720" rIns="91440" bIns="45720" rtlCol="0" anchor="b">
            <a:normAutofit/>
          </a:bodyPr>
          <a:lstStyle>
            <a:lvl1pPr algn="l" defTabSz="685800" rtl="0" eaLnBrk="1" latinLnBrk="0" hangingPunct="1">
              <a:lnSpc>
                <a:spcPct val="90000"/>
              </a:lnSpc>
              <a:spcBef>
                <a:spcPct val="0"/>
              </a:spcBef>
              <a:buNone/>
              <a:defRPr kumimoji="1" sz="2400" b="1" kern="1200">
                <a:solidFill>
                  <a:schemeClr val="tx1"/>
                </a:solidFill>
                <a:latin typeface="+mj-lt"/>
                <a:ea typeface="+mj-ea"/>
                <a:cs typeface="+mj-cs"/>
              </a:defRPr>
            </a:lvl1pPr>
          </a:lstStyle>
          <a:p>
            <a:pPr algn="ctr"/>
            <a:r>
              <a:rPr lang="ja-JP" altLang="en-US" spc="300" dirty="0" smtClean="0">
                <a:latin typeface="Meiryo" panose="020B0604030504040204" pitchFamily="34" charset="-128"/>
                <a:ea typeface="Meiryo" panose="020B0604030504040204" pitchFamily="34" charset="-128"/>
              </a:rPr>
              <a:t>布マスクの配布を希望される場合、申出をお願いします。</a:t>
            </a:r>
            <a:endParaRPr lang="ja-JP" altLang="en-US" sz="2800" spc="300"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1688509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正方形/長方形 50">
            <a:extLst>
              <a:ext uri="{FF2B5EF4-FFF2-40B4-BE49-F238E27FC236}">
                <a16:creationId xmlns:a16="http://schemas.microsoft.com/office/drawing/2014/main" id="{1346FDA8-F1AA-DA49-883D-04D6B5EF4F8B}"/>
              </a:ext>
            </a:extLst>
          </p:cNvPr>
          <p:cNvSpPr/>
          <p:nvPr/>
        </p:nvSpPr>
        <p:spPr>
          <a:xfrm>
            <a:off x="-1" y="-30483"/>
            <a:ext cx="6857999" cy="69342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タイトル 1">
            <a:extLst>
              <a:ext uri="{FF2B5EF4-FFF2-40B4-BE49-F238E27FC236}">
                <a16:creationId xmlns:a16="http://schemas.microsoft.com/office/drawing/2014/main" id="{03BEBBF9-5B9B-0541-B088-BDD5F8AB678D}"/>
              </a:ext>
            </a:extLst>
          </p:cNvPr>
          <p:cNvSpPr txBox="1">
            <a:spLocks/>
          </p:cNvSpPr>
          <p:nvPr/>
        </p:nvSpPr>
        <p:spPr>
          <a:xfrm>
            <a:off x="315688" y="-182780"/>
            <a:ext cx="6247280" cy="797084"/>
          </a:xfrm>
          <a:prstGeom prst="rect">
            <a:avLst/>
          </a:prstGeom>
        </p:spPr>
        <p:txBody>
          <a:bodyPr vert="horz" lIns="91440" tIns="45720" rIns="91440" bIns="45720" rtlCol="0" anchor="b">
            <a:normAutofit/>
          </a:bodyPr>
          <a:lstStyle>
            <a:lvl1pPr algn="l" defTabSz="685800" rtl="0" eaLnBrk="1" latinLnBrk="0" hangingPunct="1">
              <a:lnSpc>
                <a:spcPct val="90000"/>
              </a:lnSpc>
              <a:spcBef>
                <a:spcPct val="0"/>
              </a:spcBef>
              <a:buNone/>
              <a:defRPr kumimoji="1" sz="2400" b="1" kern="1200">
                <a:solidFill>
                  <a:schemeClr val="tx1"/>
                </a:solidFill>
                <a:latin typeface="+mj-lt"/>
                <a:ea typeface="+mj-ea"/>
                <a:cs typeface="+mj-cs"/>
              </a:defRPr>
            </a:lvl1pPr>
          </a:lstStyle>
          <a:p>
            <a:pPr algn="ctr"/>
            <a:r>
              <a:rPr lang="ja-JP" altLang="en-US" spc="300" dirty="0" smtClean="0">
                <a:solidFill>
                  <a:schemeClr val="bg1"/>
                </a:solidFill>
                <a:latin typeface="Meiryo" panose="020B0604030504040204" pitchFamily="34" charset="-128"/>
                <a:ea typeface="Meiryo" panose="020B0604030504040204" pitchFamily="34" charset="-128"/>
              </a:rPr>
              <a:t>布製マスクの配布希望の申出方法</a:t>
            </a:r>
            <a:endParaRPr lang="ja-JP" altLang="en-US" sz="2800" spc="300" dirty="0">
              <a:solidFill>
                <a:schemeClr val="bg1"/>
              </a:solidFill>
              <a:latin typeface="Meiryo" panose="020B0604030504040204" pitchFamily="34" charset="-128"/>
              <a:ea typeface="Meiryo" panose="020B0604030504040204" pitchFamily="34" charset="-128"/>
            </a:endParaRPr>
          </a:p>
        </p:txBody>
      </p:sp>
      <p:sp>
        <p:nvSpPr>
          <p:cNvPr id="69" name="正方形/長方形 68">
            <a:extLst>
              <a:ext uri="{FF2B5EF4-FFF2-40B4-BE49-F238E27FC236}">
                <a16:creationId xmlns:a16="http://schemas.microsoft.com/office/drawing/2014/main" id="{9EC6447C-71E9-2546-A528-5F5825246F73}"/>
              </a:ext>
            </a:extLst>
          </p:cNvPr>
          <p:cNvSpPr/>
          <p:nvPr/>
        </p:nvSpPr>
        <p:spPr>
          <a:xfrm>
            <a:off x="726088" y="1219981"/>
            <a:ext cx="5656600" cy="723275"/>
          </a:xfrm>
          <a:prstGeom prst="rect">
            <a:avLst/>
          </a:prstGeom>
          <a:ln>
            <a:solidFill>
              <a:schemeClr val="tx1"/>
            </a:solidFill>
          </a:ln>
        </p:spPr>
        <p:txBody>
          <a:bodyPr wrap="square">
            <a:spAutoFit/>
          </a:bodyPr>
          <a:lstStyle/>
          <a:p>
            <a:pPr defTabSz="914400">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ホームページへアクセス</a:t>
            </a:r>
            <a:endParaRPr kumimoji="1" lang="en-US" altLang="ja-JP" sz="1200" spc="100" dirty="0" smtClean="0">
              <a:latin typeface="Meiryo" panose="020B0604030504040204" pitchFamily="34" charset="-128"/>
              <a:ea typeface="Meiryo" panose="020B0604030504040204" pitchFamily="34" charset="-128"/>
            </a:endParaRPr>
          </a:p>
          <a:p>
            <a:pPr defTabSz="914400">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a:t>
            </a:r>
            <a:r>
              <a:rPr lang="en-US" altLang="ja-JP" sz="1200" dirty="0">
                <a:latin typeface="+mn-ea"/>
                <a:hlinkClick r:id="rId2"/>
              </a:rPr>
              <a:t>https://</a:t>
            </a:r>
            <a:r>
              <a:rPr lang="en-US" altLang="ja-JP" sz="1200" dirty="0" smtClean="0">
                <a:latin typeface="+mn-ea"/>
                <a:hlinkClick r:id="rId2"/>
              </a:rPr>
              <a:t>www.mhlw.go.jp/stf/seisakunitsuite/bunya/mask_haifukibou.html</a:t>
            </a:r>
            <a:r>
              <a:rPr kumimoji="1" lang="ja-JP" altLang="en-US" sz="1200" spc="100" dirty="0" smtClean="0">
                <a:latin typeface="Meiryo" panose="020B0604030504040204" pitchFamily="34" charset="-128"/>
                <a:ea typeface="Meiryo" panose="020B0604030504040204" pitchFamily="34" charset="-128"/>
              </a:rPr>
              <a:t>）</a:t>
            </a:r>
            <a:endParaRPr kumimoji="1" lang="en-US" altLang="ja-JP" sz="1200" spc="100" dirty="0">
              <a:latin typeface="Meiryo" panose="020B0604030504040204" pitchFamily="34" charset="-128"/>
              <a:ea typeface="Meiryo" panose="020B0604030504040204" pitchFamily="34" charset="-128"/>
            </a:endParaRPr>
          </a:p>
        </p:txBody>
      </p:sp>
      <p:pic>
        <p:nvPicPr>
          <p:cNvPr id="73" name="図 72">
            <a:extLst>
              <a:ext uri="{FF2B5EF4-FFF2-40B4-BE49-F238E27FC236}">
                <a16:creationId xmlns:a16="http://schemas.microsoft.com/office/drawing/2014/main" id="{257893FA-6000-7C4E-ADD7-B4E8346B6B3C}"/>
              </a:ext>
            </a:extLst>
          </p:cNvPr>
          <p:cNvPicPr>
            <a:picLocks noChangeAspect="1"/>
          </p:cNvPicPr>
          <p:nvPr/>
        </p:nvPicPr>
        <p:blipFill>
          <a:blip r:embed="rId3"/>
          <a:stretch>
            <a:fillRect/>
          </a:stretch>
        </p:blipFill>
        <p:spPr>
          <a:xfrm>
            <a:off x="372883" y="9592494"/>
            <a:ext cx="201754" cy="227328"/>
          </a:xfrm>
          <a:prstGeom prst="rect">
            <a:avLst/>
          </a:prstGeom>
        </p:spPr>
      </p:pic>
      <p:sp>
        <p:nvSpPr>
          <p:cNvPr id="74" name="テキスト ボックス 73">
            <a:extLst>
              <a:ext uri="{FF2B5EF4-FFF2-40B4-BE49-F238E27FC236}">
                <a16:creationId xmlns:a16="http://schemas.microsoft.com/office/drawing/2014/main" id="{8384EB1E-24BE-1E43-9E38-FDCD0FEA0650}"/>
              </a:ext>
            </a:extLst>
          </p:cNvPr>
          <p:cNvSpPr txBox="1"/>
          <p:nvPr/>
        </p:nvSpPr>
        <p:spPr>
          <a:xfrm>
            <a:off x="626475" y="9628216"/>
            <a:ext cx="793749" cy="184666"/>
          </a:xfrm>
          <a:prstGeom prst="rect">
            <a:avLst/>
          </a:prstGeom>
          <a:noFill/>
        </p:spPr>
        <p:txBody>
          <a:bodyPr wrap="square" lIns="0" tIns="0" rIns="0" bIns="0" rtlCol="0">
            <a:spAutoFit/>
          </a:bodyPr>
          <a:lstStyle/>
          <a:p>
            <a:r>
              <a:rPr kumimoji="1" lang="ja-JP" altLang="en-US" sz="1200">
                <a:latin typeface="Meiryo UI" panose="020B0604030504040204" pitchFamily="34" charset="-128"/>
                <a:ea typeface="Meiryo UI" panose="020B0604030504040204" pitchFamily="34" charset="-128"/>
              </a:rPr>
              <a:t>厚生労働省</a:t>
            </a:r>
          </a:p>
        </p:txBody>
      </p:sp>
      <p:sp>
        <p:nvSpPr>
          <p:cNvPr id="83" name="テキスト ボックス 82">
            <a:extLst>
              <a:ext uri="{FF2B5EF4-FFF2-40B4-BE49-F238E27FC236}">
                <a16:creationId xmlns:a16="http://schemas.microsoft.com/office/drawing/2014/main" id="{75D8B23B-56D0-014F-AAE8-2BF6E102BC9E}"/>
              </a:ext>
            </a:extLst>
          </p:cNvPr>
          <p:cNvSpPr txBox="1"/>
          <p:nvPr/>
        </p:nvSpPr>
        <p:spPr>
          <a:xfrm>
            <a:off x="1503151" y="9659779"/>
            <a:ext cx="2289132" cy="246221"/>
          </a:xfrm>
          <a:prstGeom prst="rect">
            <a:avLst/>
          </a:prstGeom>
          <a:noFill/>
        </p:spPr>
        <p:txBody>
          <a:bodyPr wrap="square" lIns="0" tIns="0" rIns="0" bIns="0" rtlCol="0">
            <a:spAutoFit/>
          </a:bodyPr>
          <a:lstStyle/>
          <a:p>
            <a:r>
              <a:rPr lang="ja-JP" altLang="ja-JP" sz="1000" dirty="0"/>
              <a:t>マスク等物資対策班（布マスク担当）</a:t>
            </a:r>
          </a:p>
          <a:p>
            <a:endParaRPr kumimoji="1" lang="ja-JP" altLang="en-US" sz="600" b="1" dirty="0">
              <a:latin typeface="+mn-ea"/>
              <a:cs typeface="Arial" panose="020B0604020202020204" pitchFamily="34" charset="0"/>
            </a:endParaRPr>
          </a:p>
        </p:txBody>
      </p:sp>
      <p:cxnSp>
        <p:nvCxnSpPr>
          <p:cNvPr id="84" name="直線コネクタ 83">
            <a:extLst>
              <a:ext uri="{FF2B5EF4-FFF2-40B4-BE49-F238E27FC236}">
                <a16:creationId xmlns:a16="http://schemas.microsoft.com/office/drawing/2014/main" id="{A0454B26-3587-054D-96A8-432FFBB32E12}"/>
              </a:ext>
            </a:extLst>
          </p:cNvPr>
          <p:cNvCxnSpPr>
            <a:cxnSpLocks/>
          </p:cNvCxnSpPr>
          <p:nvPr/>
        </p:nvCxnSpPr>
        <p:spPr>
          <a:xfrm>
            <a:off x="282556" y="9505239"/>
            <a:ext cx="6136923" cy="0"/>
          </a:xfrm>
          <a:prstGeom prst="line">
            <a:avLst/>
          </a:prstGeom>
          <a:ln w="12700">
            <a:solidFill>
              <a:srgbClr val="CFCAC4"/>
            </a:solidFill>
            <a:bevel/>
          </a:ln>
        </p:spPr>
        <p:style>
          <a:lnRef idx="1">
            <a:schemeClr val="accent1"/>
          </a:lnRef>
          <a:fillRef idx="0">
            <a:schemeClr val="accent1"/>
          </a:fillRef>
          <a:effectRef idx="0">
            <a:schemeClr val="accent1"/>
          </a:effectRef>
          <a:fontRef idx="minor">
            <a:schemeClr val="tx1"/>
          </a:fontRef>
        </p:style>
      </p:cxnSp>
      <p:sp>
        <p:nvSpPr>
          <p:cNvPr id="28" name="正方形/長方形 27">
            <a:extLst>
              <a:ext uri="{FF2B5EF4-FFF2-40B4-BE49-F238E27FC236}">
                <a16:creationId xmlns:a16="http://schemas.microsoft.com/office/drawing/2014/main" id="{9EC6447C-71E9-2546-A528-5F5825246F73}"/>
              </a:ext>
            </a:extLst>
          </p:cNvPr>
          <p:cNvSpPr/>
          <p:nvPr/>
        </p:nvSpPr>
        <p:spPr>
          <a:xfrm>
            <a:off x="734715" y="2096551"/>
            <a:ext cx="5644967" cy="907941"/>
          </a:xfrm>
          <a:prstGeom prst="rect">
            <a:avLst/>
          </a:prstGeom>
          <a:ln>
            <a:solidFill>
              <a:schemeClr val="tx1"/>
            </a:solidFill>
          </a:ln>
        </p:spPr>
        <p:txBody>
          <a:bodyPr wrap="square" anchor="ctr">
            <a:spAutoFit/>
          </a:bodyPr>
          <a:lstStyle/>
          <a:p>
            <a:pPr defTabSz="914400">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申請様式をダウンロードし、</a:t>
            </a:r>
            <a:endParaRPr kumimoji="1" lang="en-US" altLang="ja-JP" sz="1200" spc="100" dirty="0" smtClean="0">
              <a:latin typeface="Meiryo" panose="020B0604030504040204" pitchFamily="34" charset="-128"/>
              <a:ea typeface="Meiryo" panose="020B0604030504040204" pitchFamily="34" charset="-128"/>
            </a:endParaRPr>
          </a:p>
          <a:p>
            <a:pPr defTabSz="914400">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①</a:t>
            </a:r>
            <a:r>
              <a:rPr kumimoji="1" lang="ja-JP" altLang="en-US" sz="1200" spc="100" dirty="0">
                <a:latin typeface="Meiryo" panose="020B0604030504040204" pitchFamily="34" charset="-128"/>
                <a:ea typeface="Meiryo" panose="020B0604030504040204" pitchFamily="34" charset="-128"/>
              </a:rPr>
              <a:t>施設・事業所の種類、②施設名、③住所、③電話番号、④人数、⑤必要配布</a:t>
            </a:r>
            <a:r>
              <a:rPr kumimoji="1" lang="ja-JP" altLang="en-US" sz="1200" spc="100" dirty="0" smtClean="0">
                <a:latin typeface="Meiryo" panose="020B0604030504040204" pitchFamily="34" charset="-128"/>
                <a:ea typeface="Meiryo" panose="020B0604030504040204" pitchFamily="34" charset="-128"/>
              </a:rPr>
              <a:t>枚数など必要事項を記入</a:t>
            </a:r>
            <a:endParaRPr kumimoji="1" lang="en-US" altLang="ja-JP" sz="1200" spc="100" dirty="0" smtClean="0">
              <a:latin typeface="Meiryo" panose="020B0604030504040204" pitchFamily="34" charset="-128"/>
              <a:ea typeface="Meiryo" panose="020B0604030504040204" pitchFamily="34" charset="-128"/>
            </a:endParaRPr>
          </a:p>
        </p:txBody>
      </p:sp>
      <p:sp>
        <p:nvSpPr>
          <p:cNvPr id="30" name="正方形/長方形 29">
            <a:extLst>
              <a:ext uri="{FF2B5EF4-FFF2-40B4-BE49-F238E27FC236}">
                <a16:creationId xmlns:a16="http://schemas.microsoft.com/office/drawing/2014/main" id="{9EC6447C-71E9-2546-A528-5F5825246F73}"/>
              </a:ext>
            </a:extLst>
          </p:cNvPr>
          <p:cNvSpPr/>
          <p:nvPr/>
        </p:nvSpPr>
        <p:spPr>
          <a:xfrm>
            <a:off x="726367" y="3199658"/>
            <a:ext cx="5644968" cy="723275"/>
          </a:xfrm>
          <a:prstGeom prst="rect">
            <a:avLst/>
          </a:prstGeom>
          <a:ln>
            <a:solidFill>
              <a:schemeClr val="tx1"/>
            </a:solidFill>
          </a:ln>
        </p:spPr>
        <p:txBody>
          <a:bodyPr wrap="square">
            <a:spAutoFit/>
          </a:bodyPr>
          <a:lstStyle/>
          <a:p>
            <a:pPr defTabSz="914400">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様式を以下のメールアドレスに送付</a:t>
            </a:r>
            <a:endParaRPr kumimoji="1" lang="en-US" altLang="ja-JP" sz="1200" spc="100" dirty="0" smtClean="0">
              <a:latin typeface="Meiryo" panose="020B0604030504040204" pitchFamily="34" charset="-128"/>
              <a:ea typeface="Meiryo" panose="020B0604030504040204" pitchFamily="34" charset="-128"/>
            </a:endParaRPr>
          </a:p>
          <a:p>
            <a:pPr defTabSz="914400">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メールアドレス：</a:t>
            </a:r>
            <a:r>
              <a:rPr kumimoji="1" lang="en-US" altLang="ja-JP" sz="1200" spc="100" dirty="0" smtClean="0">
                <a:latin typeface="Meiryo" panose="020B0604030504040204" pitchFamily="34" charset="-128"/>
                <a:ea typeface="Meiryo" panose="020B0604030504040204" pitchFamily="34" charset="-128"/>
                <a:hlinkClick r:id="rId4"/>
              </a:rPr>
              <a:t>maskhaifukibou@mhlw.go.jp</a:t>
            </a:r>
            <a:endParaRPr kumimoji="1" lang="en-US" altLang="ja-JP" sz="1200" spc="100" dirty="0">
              <a:latin typeface="Meiryo" panose="020B0604030504040204" pitchFamily="34" charset="-128"/>
              <a:ea typeface="Meiryo" panose="020B0604030504040204" pitchFamily="34" charset="-128"/>
            </a:endParaRPr>
          </a:p>
        </p:txBody>
      </p:sp>
      <p:sp>
        <p:nvSpPr>
          <p:cNvPr id="36" name="二等辺三角形 35"/>
          <p:cNvSpPr/>
          <p:nvPr/>
        </p:nvSpPr>
        <p:spPr>
          <a:xfrm rot="10800000">
            <a:off x="2886361" y="4614417"/>
            <a:ext cx="1324708" cy="15407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a:extLst>
              <a:ext uri="{FF2B5EF4-FFF2-40B4-BE49-F238E27FC236}">
                <a16:creationId xmlns:a16="http://schemas.microsoft.com/office/drawing/2014/main" id="{9EC6447C-71E9-2546-A528-5F5825246F73}"/>
              </a:ext>
            </a:extLst>
          </p:cNvPr>
          <p:cNvSpPr/>
          <p:nvPr/>
        </p:nvSpPr>
        <p:spPr>
          <a:xfrm>
            <a:off x="632249" y="4236964"/>
            <a:ext cx="5663839" cy="340093"/>
          </a:xfrm>
          <a:prstGeom prst="rect">
            <a:avLst/>
          </a:prstGeom>
          <a:solidFill>
            <a:srgbClr val="B9EEEC"/>
          </a:solidFill>
          <a:ln>
            <a:noFill/>
          </a:ln>
        </p:spPr>
        <p:txBody>
          <a:bodyPr wrap="square">
            <a:spAutoFit/>
          </a:bodyPr>
          <a:lstStyle/>
          <a:p>
            <a:pPr algn="ctr" defTabSz="914400">
              <a:lnSpc>
                <a:spcPct val="120000"/>
              </a:lnSpc>
              <a:spcAft>
                <a:spcPts val="600"/>
              </a:spcAft>
              <a:buClr>
                <a:srgbClr val="37BCA7"/>
              </a:buClr>
              <a:buSzPct val="50000"/>
            </a:pPr>
            <a:r>
              <a:rPr kumimoji="1" lang="ja-JP" altLang="en-US" sz="1400" spc="100" dirty="0" smtClean="0">
                <a:latin typeface="Meiryo" panose="020B0604030504040204" pitchFamily="34" charset="-128"/>
                <a:ea typeface="Meiryo" panose="020B0604030504040204" pitchFamily="34" charset="-128"/>
              </a:rPr>
              <a:t>申出</a:t>
            </a:r>
            <a:endParaRPr kumimoji="1" lang="en-US" altLang="ja-JP" sz="1400" spc="100" dirty="0" smtClean="0">
              <a:latin typeface="Meiryo" panose="020B0604030504040204" pitchFamily="34" charset="-128"/>
              <a:ea typeface="Meiryo" panose="020B0604030504040204" pitchFamily="34" charset="-128"/>
            </a:endParaRPr>
          </a:p>
        </p:txBody>
      </p:sp>
      <p:sp>
        <p:nvSpPr>
          <p:cNvPr id="38" name="正方形/長方形 37">
            <a:extLst>
              <a:ext uri="{FF2B5EF4-FFF2-40B4-BE49-F238E27FC236}">
                <a16:creationId xmlns:a16="http://schemas.microsoft.com/office/drawing/2014/main" id="{9EC6447C-71E9-2546-A528-5F5825246F73}"/>
              </a:ext>
            </a:extLst>
          </p:cNvPr>
          <p:cNvSpPr/>
          <p:nvPr/>
        </p:nvSpPr>
        <p:spPr>
          <a:xfrm>
            <a:off x="652108" y="4860897"/>
            <a:ext cx="5663839" cy="569387"/>
          </a:xfrm>
          <a:prstGeom prst="rect">
            <a:avLst/>
          </a:prstGeom>
          <a:ln>
            <a:solidFill>
              <a:schemeClr val="tx1"/>
            </a:solidFill>
          </a:ln>
        </p:spPr>
        <p:txBody>
          <a:bodyPr wrap="square">
            <a:spAutoFit/>
          </a:bodyPr>
          <a:lstStyle/>
          <a:p>
            <a:pPr algn="ctr" defTabSz="914400">
              <a:spcAft>
                <a:spcPts val="600"/>
              </a:spcAft>
              <a:buClr>
                <a:srgbClr val="37BCA7"/>
              </a:buClr>
              <a:buSzPct val="50000"/>
            </a:pPr>
            <a:r>
              <a:rPr kumimoji="1" lang="ja-JP" altLang="en-US" sz="1400" spc="100" dirty="0" smtClean="0">
                <a:latin typeface="Meiryo" panose="020B0604030504040204" pitchFamily="34" charset="-128"/>
                <a:ea typeface="Meiryo" panose="020B0604030504040204" pitchFamily="34" charset="-128"/>
              </a:rPr>
              <a:t>厚生労働省で、申出内容を確認</a:t>
            </a:r>
            <a:endParaRPr kumimoji="1" lang="en-US" altLang="ja-JP" sz="1400" spc="100" dirty="0" smtClean="0">
              <a:latin typeface="Meiryo" panose="020B0604030504040204" pitchFamily="34" charset="-128"/>
              <a:ea typeface="Meiryo" panose="020B0604030504040204" pitchFamily="34" charset="-128"/>
            </a:endParaRPr>
          </a:p>
          <a:p>
            <a:pPr algn="ctr" defTabSz="914400">
              <a:spcAft>
                <a:spcPts val="600"/>
              </a:spcAft>
              <a:buClr>
                <a:srgbClr val="37BCA7"/>
              </a:buClr>
              <a:buSzPct val="50000"/>
            </a:pPr>
            <a:r>
              <a:rPr kumimoji="1" lang="en-US" altLang="ja-JP" sz="1200" spc="100" dirty="0" smtClean="0">
                <a:latin typeface="Meiryo" panose="020B0604030504040204" pitchFamily="34" charset="-128"/>
                <a:ea typeface="Meiryo" panose="020B0604030504040204" pitchFamily="34" charset="-128"/>
              </a:rPr>
              <a:t>※</a:t>
            </a:r>
            <a:r>
              <a:rPr kumimoji="1" lang="ja-JP" altLang="en-US" sz="1200" spc="100" dirty="0" smtClean="0">
                <a:latin typeface="Meiryo" panose="020B0604030504040204" pitchFamily="34" charset="-128"/>
                <a:ea typeface="Meiryo" panose="020B0604030504040204" pitchFamily="34" charset="-128"/>
              </a:rPr>
              <a:t>確認のためのお問合せをさせていただく場合があります。</a:t>
            </a:r>
            <a:endParaRPr kumimoji="1" lang="en-US" altLang="ja-JP" sz="1200" spc="100" dirty="0">
              <a:latin typeface="Meiryo" panose="020B0604030504040204" pitchFamily="34" charset="-128"/>
              <a:ea typeface="Meiryo" panose="020B0604030504040204" pitchFamily="34" charset="-128"/>
            </a:endParaRPr>
          </a:p>
        </p:txBody>
      </p:sp>
      <p:sp>
        <p:nvSpPr>
          <p:cNvPr id="40" name="正方形/長方形 39">
            <a:extLst>
              <a:ext uri="{FF2B5EF4-FFF2-40B4-BE49-F238E27FC236}">
                <a16:creationId xmlns:a16="http://schemas.microsoft.com/office/drawing/2014/main" id="{9EC6447C-71E9-2546-A528-5F5825246F73}"/>
              </a:ext>
            </a:extLst>
          </p:cNvPr>
          <p:cNvSpPr/>
          <p:nvPr/>
        </p:nvSpPr>
        <p:spPr>
          <a:xfrm>
            <a:off x="638280" y="5748039"/>
            <a:ext cx="5663840" cy="340093"/>
          </a:xfrm>
          <a:prstGeom prst="rect">
            <a:avLst/>
          </a:prstGeom>
          <a:solidFill>
            <a:srgbClr val="B9EEEC"/>
          </a:solidFill>
          <a:ln>
            <a:noFill/>
          </a:ln>
        </p:spPr>
        <p:txBody>
          <a:bodyPr wrap="square">
            <a:spAutoFit/>
          </a:bodyPr>
          <a:lstStyle/>
          <a:p>
            <a:pPr algn="ctr" defTabSz="914400">
              <a:lnSpc>
                <a:spcPct val="120000"/>
              </a:lnSpc>
              <a:spcAft>
                <a:spcPts val="600"/>
              </a:spcAft>
              <a:buClr>
                <a:srgbClr val="37BCA7"/>
              </a:buClr>
              <a:buSzPct val="50000"/>
            </a:pPr>
            <a:r>
              <a:rPr kumimoji="1" lang="ja-JP" altLang="en-US" sz="1400" spc="100" dirty="0" smtClean="0">
                <a:latin typeface="Meiryo" panose="020B0604030504040204" pitchFamily="34" charset="-128"/>
                <a:ea typeface="Meiryo" panose="020B0604030504040204" pitchFamily="34" charset="-128"/>
              </a:rPr>
              <a:t>申出から３週間程度で配布予定</a:t>
            </a:r>
            <a:endParaRPr kumimoji="1" lang="en-US" altLang="ja-JP" sz="1400" spc="100" dirty="0">
              <a:latin typeface="Meiryo" panose="020B0604030504040204" pitchFamily="34" charset="-128"/>
              <a:ea typeface="Meiryo" panose="020B0604030504040204" pitchFamily="34" charset="-128"/>
            </a:endParaRPr>
          </a:p>
        </p:txBody>
      </p:sp>
      <p:sp>
        <p:nvSpPr>
          <p:cNvPr id="41" name="円/楕円 51">
            <a:extLst>
              <a:ext uri="{FF2B5EF4-FFF2-40B4-BE49-F238E27FC236}">
                <a16:creationId xmlns:a16="http://schemas.microsoft.com/office/drawing/2014/main" id="{48839CA6-03CE-E949-9F36-8C643C32A35F}"/>
              </a:ext>
            </a:extLst>
          </p:cNvPr>
          <p:cNvSpPr/>
          <p:nvPr/>
        </p:nvSpPr>
        <p:spPr>
          <a:xfrm>
            <a:off x="121312" y="1275695"/>
            <a:ext cx="446289" cy="446344"/>
          </a:xfrm>
          <a:prstGeom prst="ellipse">
            <a:avLst/>
          </a:prstGeom>
          <a:solidFill>
            <a:schemeClr val="accent1">
              <a:lumMod val="5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bg1"/>
                </a:solidFill>
                <a:latin typeface="Arial" panose="020B0604020202020204" pitchFamily="34" charset="0"/>
                <a:cs typeface="Arial" panose="020B0604020202020204" pitchFamily="34" charset="0"/>
              </a:rPr>
              <a:t>1</a:t>
            </a:r>
            <a:endParaRPr kumimoji="1" lang="ja-JP" altLang="en-US" dirty="0">
              <a:solidFill>
                <a:schemeClr val="bg1"/>
              </a:solidFill>
              <a:latin typeface="Arial" panose="020B0604020202020204" pitchFamily="34" charset="0"/>
              <a:cs typeface="Arial" panose="020B0604020202020204" pitchFamily="34" charset="0"/>
            </a:endParaRPr>
          </a:p>
        </p:txBody>
      </p:sp>
      <p:sp>
        <p:nvSpPr>
          <p:cNvPr id="42" name="円/楕円 52">
            <a:extLst>
              <a:ext uri="{FF2B5EF4-FFF2-40B4-BE49-F238E27FC236}">
                <a16:creationId xmlns:a16="http://schemas.microsoft.com/office/drawing/2014/main" id="{CA8B42F6-C507-144E-95B1-4A9557BF8C9D}"/>
              </a:ext>
            </a:extLst>
          </p:cNvPr>
          <p:cNvSpPr/>
          <p:nvPr/>
        </p:nvSpPr>
        <p:spPr>
          <a:xfrm>
            <a:off x="121312" y="2297033"/>
            <a:ext cx="446289" cy="446344"/>
          </a:xfrm>
          <a:prstGeom prst="ellipse">
            <a:avLst/>
          </a:prstGeom>
          <a:solidFill>
            <a:schemeClr val="accent1">
              <a:lumMod val="5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bg1"/>
                </a:solidFill>
                <a:latin typeface="Arial" panose="020B0604020202020204" pitchFamily="34" charset="0"/>
                <a:cs typeface="Arial" panose="020B0604020202020204" pitchFamily="34" charset="0"/>
              </a:rPr>
              <a:t>2</a:t>
            </a:r>
            <a:endParaRPr kumimoji="1" lang="ja-JP" altLang="en-US" dirty="0">
              <a:solidFill>
                <a:schemeClr val="bg1"/>
              </a:solidFill>
              <a:latin typeface="Arial" panose="020B0604020202020204" pitchFamily="34" charset="0"/>
              <a:cs typeface="Arial" panose="020B0604020202020204" pitchFamily="34" charset="0"/>
            </a:endParaRPr>
          </a:p>
        </p:txBody>
      </p:sp>
      <p:sp>
        <p:nvSpPr>
          <p:cNvPr id="43" name="円/楕円 53">
            <a:extLst>
              <a:ext uri="{FF2B5EF4-FFF2-40B4-BE49-F238E27FC236}">
                <a16:creationId xmlns:a16="http://schemas.microsoft.com/office/drawing/2014/main" id="{4C6B1F42-A169-A546-97A1-834E00BBEC15}"/>
              </a:ext>
            </a:extLst>
          </p:cNvPr>
          <p:cNvSpPr/>
          <p:nvPr/>
        </p:nvSpPr>
        <p:spPr>
          <a:xfrm>
            <a:off x="128348" y="3363656"/>
            <a:ext cx="446289" cy="446344"/>
          </a:xfrm>
          <a:prstGeom prst="ellipse">
            <a:avLst/>
          </a:prstGeom>
          <a:solidFill>
            <a:schemeClr val="accent1">
              <a:lumMod val="5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bg1"/>
                </a:solidFill>
                <a:latin typeface="Arial" panose="020B0604020202020204" pitchFamily="34" charset="0"/>
                <a:cs typeface="Arial" panose="020B0604020202020204" pitchFamily="34" charset="0"/>
              </a:rPr>
              <a:t>3</a:t>
            </a:r>
            <a:endParaRPr kumimoji="1" lang="ja-JP" altLang="en-US">
              <a:solidFill>
                <a:schemeClr val="bg1"/>
              </a:solidFill>
              <a:latin typeface="Arial" panose="020B0604020202020204" pitchFamily="34" charset="0"/>
              <a:cs typeface="Arial" panose="020B0604020202020204" pitchFamily="34" charset="0"/>
            </a:endParaRPr>
          </a:p>
        </p:txBody>
      </p:sp>
      <p:sp>
        <p:nvSpPr>
          <p:cNvPr id="21" name="正方形/長方形 20">
            <a:extLst>
              <a:ext uri="{FF2B5EF4-FFF2-40B4-BE49-F238E27FC236}">
                <a16:creationId xmlns:a16="http://schemas.microsoft.com/office/drawing/2014/main" id="{9EC6447C-71E9-2546-A528-5F5825246F73}"/>
              </a:ext>
            </a:extLst>
          </p:cNvPr>
          <p:cNvSpPr/>
          <p:nvPr/>
        </p:nvSpPr>
        <p:spPr>
          <a:xfrm>
            <a:off x="596648" y="761579"/>
            <a:ext cx="5771413" cy="313932"/>
          </a:xfrm>
          <a:prstGeom prst="rect">
            <a:avLst/>
          </a:prstGeom>
          <a:solidFill>
            <a:srgbClr val="B9EEEC"/>
          </a:solidFill>
          <a:ln>
            <a:noFill/>
          </a:ln>
        </p:spPr>
        <p:txBody>
          <a:bodyPr wrap="square">
            <a:spAutoFit/>
          </a:bodyPr>
          <a:lstStyle/>
          <a:p>
            <a:pPr algn="ctr" defTabSz="914400">
              <a:lnSpc>
                <a:spcPct val="120000"/>
              </a:lnSpc>
              <a:spcAft>
                <a:spcPts val="600"/>
              </a:spcAft>
              <a:buClr>
                <a:srgbClr val="37BCA7"/>
              </a:buClr>
              <a:buSzPct val="50000"/>
            </a:pPr>
            <a:r>
              <a:rPr kumimoji="1" lang="ja-JP" altLang="en-US" sz="1200" spc="100" dirty="0" smtClean="0">
                <a:latin typeface="Meiryo" panose="020B0604030504040204" pitchFamily="34" charset="-128"/>
                <a:ea typeface="Meiryo" panose="020B0604030504040204" pitchFamily="34" charset="-128"/>
              </a:rPr>
              <a:t>メールによる申請</a:t>
            </a:r>
            <a:endParaRPr kumimoji="1" lang="en-US" altLang="ja-JP" sz="1200" spc="100" dirty="0" smtClean="0">
              <a:latin typeface="Meiryo" panose="020B0604030504040204" pitchFamily="34" charset="-128"/>
              <a:ea typeface="Meiryo" panose="020B0604030504040204" pitchFamily="34" charset="-128"/>
            </a:endParaRPr>
          </a:p>
        </p:txBody>
      </p:sp>
      <p:sp>
        <p:nvSpPr>
          <p:cNvPr id="24" name="二等辺三角形 23"/>
          <p:cNvSpPr/>
          <p:nvPr/>
        </p:nvSpPr>
        <p:spPr>
          <a:xfrm rot="10800000">
            <a:off x="2872152" y="5492433"/>
            <a:ext cx="1324708" cy="15407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1346FDA8-F1AA-DA49-883D-04D6B5EF4F8B}"/>
              </a:ext>
            </a:extLst>
          </p:cNvPr>
          <p:cNvSpPr/>
          <p:nvPr/>
        </p:nvSpPr>
        <p:spPr>
          <a:xfrm>
            <a:off x="-1" y="6816192"/>
            <a:ext cx="6857999" cy="53541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6" name="タイトル 1">
            <a:extLst>
              <a:ext uri="{FF2B5EF4-FFF2-40B4-BE49-F238E27FC236}">
                <a16:creationId xmlns:a16="http://schemas.microsoft.com/office/drawing/2014/main" id="{03BEBBF9-5B9B-0541-B088-BDD5F8AB678D}"/>
              </a:ext>
            </a:extLst>
          </p:cNvPr>
          <p:cNvSpPr txBox="1">
            <a:spLocks/>
          </p:cNvSpPr>
          <p:nvPr/>
        </p:nvSpPr>
        <p:spPr>
          <a:xfrm>
            <a:off x="315688" y="6588241"/>
            <a:ext cx="6247280" cy="797084"/>
          </a:xfrm>
          <a:prstGeom prst="rect">
            <a:avLst/>
          </a:prstGeom>
        </p:spPr>
        <p:txBody>
          <a:bodyPr vert="horz" lIns="91440" tIns="45720" rIns="91440" bIns="45720" rtlCol="0" anchor="b">
            <a:normAutofit/>
          </a:bodyPr>
          <a:lstStyle>
            <a:lvl1pPr algn="l" defTabSz="685800" rtl="0" eaLnBrk="1" latinLnBrk="0" hangingPunct="1">
              <a:lnSpc>
                <a:spcPct val="90000"/>
              </a:lnSpc>
              <a:spcBef>
                <a:spcPct val="0"/>
              </a:spcBef>
              <a:buNone/>
              <a:defRPr kumimoji="1" sz="2400" b="1" kern="1200">
                <a:solidFill>
                  <a:schemeClr val="tx1"/>
                </a:solidFill>
                <a:latin typeface="+mj-lt"/>
                <a:ea typeface="+mj-ea"/>
                <a:cs typeface="+mj-cs"/>
              </a:defRPr>
            </a:lvl1pPr>
          </a:lstStyle>
          <a:p>
            <a:pPr algn="ctr"/>
            <a:r>
              <a:rPr lang="en-US" altLang="ja-JP" sz="2800" spc="300" dirty="0" smtClean="0">
                <a:solidFill>
                  <a:schemeClr val="bg1"/>
                </a:solidFill>
                <a:latin typeface="Meiryo" panose="020B0604030504040204" pitchFamily="34" charset="-128"/>
                <a:ea typeface="Meiryo" panose="020B0604030504040204" pitchFamily="34" charset="-128"/>
              </a:rPr>
              <a:t>Q</a:t>
            </a:r>
            <a:r>
              <a:rPr lang="ja-JP" altLang="en-US" sz="2800" spc="300" dirty="0" smtClean="0">
                <a:solidFill>
                  <a:schemeClr val="bg1"/>
                </a:solidFill>
                <a:latin typeface="Meiryo" panose="020B0604030504040204" pitchFamily="34" charset="-128"/>
                <a:ea typeface="Meiryo" panose="020B0604030504040204" pitchFamily="34" charset="-128"/>
              </a:rPr>
              <a:t>＆</a:t>
            </a:r>
            <a:r>
              <a:rPr lang="en-US" altLang="ja-JP" sz="2800" spc="300" dirty="0" smtClean="0">
                <a:solidFill>
                  <a:schemeClr val="bg1"/>
                </a:solidFill>
                <a:latin typeface="Meiryo" panose="020B0604030504040204" pitchFamily="34" charset="-128"/>
                <a:ea typeface="Meiryo" panose="020B0604030504040204" pitchFamily="34" charset="-128"/>
              </a:rPr>
              <a:t>A</a:t>
            </a:r>
            <a:endParaRPr lang="ja-JP" altLang="en-US" sz="2800" spc="300" dirty="0">
              <a:solidFill>
                <a:schemeClr val="bg1"/>
              </a:solidFill>
              <a:latin typeface="Meiryo" panose="020B0604030504040204" pitchFamily="34" charset="-128"/>
              <a:ea typeface="Meiryo" panose="020B0604030504040204" pitchFamily="34" charset="-128"/>
            </a:endParaRPr>
          </a:p>
        </p:txBody>
      </p:sp>
      <p:sp>
        <p:nvSpPr>
          <p:cNvPr id="27" name="正方形/長方形 26">
            <a:extLst>
              <a:ext uri="{FF2B5EF4-FFF2-40B4-BE49-F238E27FC236}">
                <a16:creationId xmlns:a16="http://schemas.microsoft.com/office/drawing/2014/main" id="{9EC6447C-71E9-2546-A528-5F5825246F73}"/>
              </a:ext>
            </a:extLst>
          </p:cNvPr>
          <p:cNvSpPr/>
          <p:nvPr/>
        </p:nvSpPr>
        <p:spPr>
          <a:xfrm>
            <a:off x="218089" y="7398503"/>
            <a:ext cx="6421823" cy="231755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lnSpc>
                <a:spcPct val="120000"/>
              </a:lnSpc>
              <a:spcAft>
                <a:spcPts val="600"/>
              </a:spcAft>
              <a:buClr>
                <a:srgbClr val="37BCA7"/>
              </a:buClr>
              <a:buSzPct val="50000"/>
            </a:pPr>
            <a:r>
              <a:rPr kumimoji="1" lang="en-US" altLang="ja-JP" sz="1200" spc="100" dirty="0" smtClean="0">
                <a:latin typeface="+mn-ea"/>
              </a:rPr>
              <a:t>Q.</a:t>
            </a:r>
            <a:r>
              <a:rPr kumimoji="1" lang="ja-JP" altLang="en-US" sz="1200" spc="100" dirty="0" smtClean="0">
                <a:latin typeface="+mn-ea"/>
              </a:rPr>
              <a:t>いつまで受け付けていますか？</a:t>
            </a:r>
            <a:endParaRPr kumimoji="1" lang="en-US" altLang="ja-JP" sz="1200" spc="100" dirty="0" smtClean="0">
              <a:latin typeface="+mn-ea"/>
            </a:endParaRPr>
          </a:p>
          <a:p>
            <a:pPr marL="176213" indent="-176213" defTabSz="914400">
              <a:lnSpc>
                <a:spcPct val="120000"/>
              </a:lnSpc>
              <a:spcAft>
                <a:spcPts val="600"/>
              </a:spcAft>
              <a:buClr>
                <a:srgbClr val="37BCA7"/>
              </a:buClr>
              <a:buSzPct val="50000"/>
            </a:pPr>
            <a:r>
              <a:rPr kumimoji="1" lang="en-US" altLang="ja-JP" sz="1200" spc="100" dirty="0" smtClean="0">
                <a:latin typeface="+mn-ea"/>
              </a:rPr>
              <a:t>A.</a:t>
            </a:r>
            <a:r>
              <a:rPr kumimoji="1" lang="ja-JP" altLang="en-US" sz="1200" spc="100" dirty="0" smtClean="0">
                <a:latin typeface="+mn-ea"/>
              </a:rPr>
              <a:t>当面の間受け付ける予定です。いつまでという期限はありませんが、申出の状況により終了する可能性もありますので、ご希望の場合はお早めに申し込みください。</a:t>
            </a:r>
            <a:endParaRPr kumimoji="1" lang="en-US" altLang="ja-JP" sz="1200" spc="100" dirty="0" smtClean="0">
              <a:latin typeface="+mn-ea"/>
            </a:endParaRPr>
          </a:p>
          <a:p>
            <a:pPr marL="176213" indent="-176213" defTabSz="914400">
              <a:lnSpc>
                <a:spcPct val="120000"/>
              </a:lnSpc>
              <a:spcAft>
                <a:spcPts val="600"/>
              </a:spcAft>
              <a:buClr>
                <a:srgbClr val="37BCA7"/>
              </a:buClr>
              <a:buSzPct val="50000"/>
            </a:pPr>
            <a:r>
              <a:rPr kumimoji="1" lang="en-US" altLang="ja-JP" sz="1200" spc="100" dirty="0" smtClean="0">
                <a:latin typeface="+mn-ea"/>
              </a:rPr>
              <a:t>Q.</a:t>
            </a:r>
            <a:r>
              <a:rPr kumimoji="1" lang="ja-JP" altLang="en-US" sz="1200" spc="100" dirty="0">
                <a:latin typeface="+mn-ea"/>
              </a:rPr>
              <a:t>一つの法人で複数の事業所を経営しています。複数の事業所分まとめて申請することは可能でしょうか。</a:t>
            </a:r>
          </a:p>
          <a:p>
            <a:pPr marL="176213" indent="-176213" defTabSz="914400">
              <a:lnSpc>
                <a:spcPct val="120000"/>
              </a:lnSpc>
              <a:spcAft>
                <a:spcPts val="600"/>
              </a:spcAft>
              <a:buClr>
                <a:srgbClr val="37BCA7"/>
              </a:buClr>
              <a:buSzPct val="50000"/>
            </a:pPr>
            <a:r>
              <a:rPr kumimoji="1" lang="en-US" altLang="ja-JP" sz="1200" spc="100" dirty="0" smtClean="0">
                <a:latin typeface="+mn-ea"/>
              </a:rPr>
              <a:t>A.</a:t>
            </a:r>
            <a:r>
              <a:rPr kumimoji="1" lang="ja-JP" altLang="en-US" sz="1200" spc="100" dirty="0" smtClean="0">
                <a:latin typeface="+mn-ea"/>
              </a:rPr>
              <a:t>施設</a:t>
            </a:r>
            <a:r>
              <a:rPr kumimoji="1" lang="ja-JP" altLang="en-US" sz="1200" spc="100" dirty="0">
                <a:latin typeface="+mn-ea"/>
              </a:rPr>
              <a:t>やサービスの類型に</a:t>
            </a:r>
            <a:r>
              <a:rPr kumimoji="1" lang="ja-JP" altLang="en-US" sz="1200" spc="100" dirty="0" smtClean="0">
                <a:latin typeface="+mn-ea"/>
              </a:rPr>
              <a:t>応じて住所を管理</a:t>
            </a:r>
            <a:r>
              <a:rPr kumimoji="1" lang="ja-JP" altLang="en-US" sz="1200" spc="100" dirty="0">
                <a:latin typeface="+mn-ea"/>
              </a:rPr>
              <a:t>しているため、法人単位での申請はできません</a:t>
            </a:r>
            <a:r>
              <a:rPr kumimoji="1" lang="ja-JP" altLang="en-US" sz="1200" spc="100" dirty="0" smtClean="0">
                <a:latin typeface="+mn-ea"/>
              </a:rPr>
              <a:t>。施設・事業所</a:t>
            </a:r>
            <a:r>
              <a:rPr kumimoji="1" lang="ja-JP" altLang="en-US" sz="1200" spc="100" dirty="0">
                <a:latin typeface="+mn-ea"/>
              </a:rPr>
              <a:t>毎に申請を行っていただきますようお願いします</a:t>
            </a:r>
            <a:r>
              <a:rPr kumimoji="1" lang="ja-JP" altLang="en-US" sz="1200" spc="100" dirty="0" smtClean="0">
                <a:latin typeface="+mn-ea"/>
              </a:rPr>
              <a:t>。</a:t>
            </a:r>
            <a:endParaRPr lang="en-US" altLang="ja-JP" sz="1200" dirty="0" smtClean="0">
              <a:latin typeface="+mn-ea"/>
            </a:endParaRPr>
          </a:p>
        </p:txBody>
      </p:sp>
      <p:sp>
        <p:nvSpPr>
          <p:cNvPr id="29" name="二等辺三角形 28"/>
          <p:cNvSpPr/>
          <p:nvPr/>
        </p:nvSpPr>
        <p:spPr>
          <a:xfrm rot="10800000">
            <a:off x="2898085" y="3981373"/>
            <a:ext cx="1324708" cy="15407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p:cNvSpPr/>
          <p:nvPr/>
        </p:nvSpPr>
        <p:spPr>
          <a:xfrm>
            <a:off x="555468" y="6175888"/>
            <a:ext cx="5917223" cy="538609"/>
          </a:xfrm>
          <a:prstGeom prst="rect">
            <a:avLst/>
          </a:prstGeom>
        </p:spPr>
        <p:txBody>
          <a:bodyPr wrap="square">
            <a:spAutoFit/>
          </a:bodyPr>
          <a:lstStyle/>
          <a:p>
            <a:pPr indent="176213" defTabSz="914400">
              <a:spcAft>
                <a:spcPts val="600"/>
              </a:spcAft>
              <a:buClr>
                <a:srgbClr val="37BCA7"/>
              </a:buClr>
              <a:buSzPct val="50000"/>
            </a:pPr>
            <a:r>
              <a:rPr kumimoji="1" lang="ja-JP" altLang="en-US" sz="1200" spc="100" dirty="0">
                <a:latin typeface="Meiryo" panose="020B0604030504040204" pitchFamily="34" charset="-128"/>
                <a:ea typeface="Meiryo" panose="020B0604030504040204" pitchFamily="34" charset="-128"/>
              </a:rPr>
              <a:t>（</a:t>
            </a:r>
            <a:r>
              <a:rPr kumimoji="1" lang="ja-JP" altLang="en-US" sz="1200" spc="100" dirty="0" smtClean="0">
                <a:latin typeface="Meiryo" panose="020B0604030504040204" pitchFamily="34" charset="-128"/>
                <a:ea typeface="Meiryo" panose="020B0604030504040204" pitchFamily="34" charset="-128"/>
              </a:rPr>
              <a:t>お問合せ先</a:t>
            </a:r>
            <a:r>
              <a:rPr kumimoji="1" lang="ja-JP" altLang="en-US" sz="1200" spc="100" dirty="0">
                <a:latin typeface="Meiryo" panose="020B0604030504040204" pitchFamily="34" charset="-128"/>
                <a:ea typeface="Meiryo" panose="020B0604030504040204" pitchFamily="34" charset="-128"/>
              </a:rPr>
              <a:t>）</a:t>
            </a:r>
            <a:endParaRPr kumimoji="1" lang="en-US" altLang="ja-JP" sz="1200" spc="100" dirty="0">
              <a:latin typeface="Meiryo" panose="020B0604030504040204" pitchFamily="34" charset="-128"/>
              <a:ea typeface="Meiryo" panose="020B0604030504040204" pitchFamily="34" charset="-128"/>
            </a:endParaRPr>
          </a:p>
          <a:p>
            <a:pPr indent="176213" defTabSz="914400">
              <a:spcAft>
                <a:spcPts val="600"/>
              </a:spcAft>
              <a:buClr>
                <a:srgbClr val="37BCA7"/>
              </a:buClr>
              <a:buSzPct val="50000"/>
            </a:pPr>
            <a:r>
              <a:rPr kumimoji="1" lang="ja-JP" altLang="en-US" sz="1200" spc="100" dirty="0">
                <a:latin typeface="Meiryo" panose="020B0604030504040204" pitchFamily="34" charset="-128"/>
                <a:ea typeface="Meiryo" panose="020B0604030504040204" pitchFamily="34" charset="-128"/>
              </a:rPr>
              <a:t>電話番号：</a:t>
            </a:r>
            <a:r>
              <a:rPr kumimoji="1" lang="en-US" altLang="ja-JP" sz="1200" spc="100" dirty="0">
                <a:latin typeface="Meiryo" panose="020B0604030504040204" pitchFamily="34" charset="-128"/>
                <a:ea typeface="Meiryo" panose="020B0604030504040204" pitchFamily="34" charset="-128"/>
              </a:rPr>
              <a:t>0120-829-178</a:t>
            </a:r>
            <a:r>
              <a:rPr kumimoji="1" lang="ja-JP" altLang="en-US" sz="1200" spc="100" dirty="0">
                <a:latin typeface="Meiryo" panose="020B0604030504040204" pitchFamily="34" charset="-128"/>
                <a:ea typeface="Meiryo" panose="020B0604030504040204" pitchFamily="34" charset="-128"/>
              </a:rPr>
              <a:t>（９時～</a:t>
            </a:r>
            <a:r>
              <a:rPr kumimoji="1" lang="en-US" altLang="ja-JP" sz="1200" spc="100" dirty="0">
                <a:latin typeface="Meiryo" panose="020B0604030504040204" pitchFamily="34" charset="-128"/>
                <a:ea typeface="Meiryo" panose="020B0604030504040204" pitchFamily="34" charset="-128"/>
              </a:rPr>
              <a:t>18</a:t>
            </a:r>
            <a:r>
              <a:rPr kumimoji="1" lang="ja-JP" altLang="en-US" sz="1200" spc="100" dirty="0">
                <a:latin typeface="Meiryo" panose="020B0604030504040204" pitchFamily="34" charset="-128"/>
                <a:ea typeface="Meiryo" panose="020B0604030504040204" pitchFamily="34" charset="-128"/>
              </a:rPr>
              <a:t>時、土日祝日も実施）</a:t>
            </a:r>
            <a:endParaRPr kumimoji="1" lang="en-US" altLang="ja-JP" sz="1200" spc="100"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51794370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9">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5013</TotalTime>
  <Words>632</Words>
  <Application>Microsoft Office PowerPoint</Application>
  <PresentationFormat>A4 210 x 297 mm</PresentationFormat>
  <Paragraphs>51</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メイリオ</vt:lpstr>
      <vt:lpstr>メイリオ</vt:lpstr>
      <vt:lpstr>Arial</vt:lpstr>
      <vt:lpstr>Segoe UI</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富田　誠</dc:creator>
  <cp:lastModifiedBy>山口 大樹(yamaguchi-daiki)</cp:lastModifiedBy>
  <cp:revision>182</cp:revision>
  <cp:lastPrinted>2020-08-04T10:20:06Z</cp:lastPrinted>
  <dcterms:created xsi:type="dcterms:W3CDTF">2020-02-20T08:04:58Z</dcterms:created>
  <dcterms:modified xsi:type="dcterms:W3CDTF">2020-08-04T10:40:59Z</dcterms:modified>
</cp:coreProperties>
</file>