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56" r:id="rId2"/>
  </p:sldMasterIdLst>
  <p:notesMasterIdLst>
    <p:notesMasterId r:id="rId3"/>
  </p:notesMasterIdLst>
  <p:sldIdLst>
    <p:sldId id="314" r:id="rId4"/>
  </p:sldIdLst>
  <p:sldSz cx="9906000" cy="6858000" type="A4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F8FAAC"/>
    <a:srgbClr val="FFFFCC"/>
    <a:srgbClr val="FFFFFF"/>
    <a:srgbClr val="3174C5"/>
    <a:srgbClr val="F9B073"/>
    <a:srgbClr val="D4E2B8"/>
    <a:srgbClr val="ECE2D4"/>
    <a:srgbClr val="DEE3CF"/>
    <a:srgbClr val="EFF2CE"/>
  </p:clrMru>
  <p:extLs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テーマ スタイル 2 - アクセント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テーマ スタイル 2 - アクセント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テーマ スタイル 2 - アクセント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rgbClr val="00000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淡色スタイル 1 - アクセント 5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スタイル (淡色) 2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45"/>
    <p:restoredTop sz="99165" autoAdjust="0"/>
  </p:normalViewPr>
  <p:slideViewPr>
    <p:cSldViewPr>
      <p:cViewPr varScale="0">
        <p:scale>
          <a:sx n="130" d="100"/>
          <a:sy n="130" d="100"/>
        </p:scale>
        <p:origin x="-11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84"/>
      </p:cViewPr>
      <p:guideLst>
        <p:guide orient="horz" pos="3130"/>
        <p:guide pos="2144"/>
      </p:guideLst>
    </p:cSldViewPr>
  </p:notesViewPr>
  <p:gridSpacing cx="73736200" cy="7373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87" cy="4571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101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814" y="0"/>
            <a:ext cx="2971587" cy="4571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08979E5-6F9B-48E5-9A11-16B623DD5C6E}" type="datetimeFigureOut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102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478" y="686421"/>
            <a:ext cx="4949044" cy="342772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1103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6120" y="4343436"/>
            <a:ext cx="5485760" cy="4114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1104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413"/>
            <a:ext cx="2971587" cy="45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105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814" y="8685413"/>
            <a:ext cx="2971587" cy="45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70127C9-1FCC-4091-8C8E-7000E9C1EEB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7BB53B-0F11-4FAD-8B72-73A0CA1DB75E}" type="slidenum">
              <a:rPr lang="en-US" altLang="ja-JP" smtClean="0">
                <a:latin typeface="Times New Roman" pitchFamily="18" charset="0"/>
                <a:ea typeface="ＭＳ Ｐゴシック" charset="-128"/>
              </a:rPr>
              <a:pPr/>
              <a:t>0</a:t>
            </a:fld>
            <a:endParaRPr lang="en-US" altLang="ja-JP" smtClean="0">
              <a:latin typeface="Times New Roman" pitchFamily="18" charset="0"/>
              <a:ea typeface="ＭＳ Ｐゴシック" charset="-128"/>
            </a:endParaRPr>
          </a:p>
        </p:txBody>
      </p:sp>
      <p:sp>
        <p:nvSpPr>
          <p:cNvPr id="11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103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41E85-62EE-4A56-A067-1E1A3788A0CD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3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CC25A-EDC5-448A-905F-FDB8C7F15CED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38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39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0FD8-466B-4D54-A843-0BD8DD497E41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40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1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2C339-7270-401E-A15A-6840FAC95AC2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44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04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0F306-798F-4BE8-9234-5C21145CFEC8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4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5A9D5-4401-42FD-B030-10D20B22726D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50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1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95989-6BA1-45CA-802F-A2D50C793B88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5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5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762EF-9E8E-4C97-999B-F2E43BED91AD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57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058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9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0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060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0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61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A322F-4BA5-4523-99C7-9A78802EA05E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62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3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179CF-345B-4FA2-BA0F-A6806258BDF3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6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9ACE9-8AE1-4A50-8B84-1DFB5DBC7E55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6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073E-0800-4619-BF31-BF20CC00D51F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1D403-7D8A-4621-897F-75BF40F399C8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71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F47FA-8E89-469B-B70B-E5962D3855FF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75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76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07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9E5D2-7876-4E67-BC71-2B1EB3AD0135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7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AD146-C83D-49DF-97E0-A209075D671F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82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1083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08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451FE-0F8C-48C1-AB54-D7FC1800182C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8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8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8C18-4562-4B41-B1D4-37D24FF2A74F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89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90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DF76F-9C25-470D-A774-8D4F6882FE9F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91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289E6-1FE4-4015-9F2E-D6DDF1704C03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095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9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B5E9-4A3E-420F-9479-09423FAD29E0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9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BE3F-EB04-4C24-8846-066CA9C9CDBE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6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7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23B4611-4C19-4460-A14D-FBA80EBD198A}" type="datetime1">
              <a:rPr lang="ja-JP" altLang="en-US"/>
              <a:pPr>
                <a:defRPr/>
              </a:pPr>
              <a:t>2017/5/19</a:t>
            </a:fld>
            <a:endParaRPr lang="ja-JP" altLang="en-US"/>
          </a:p>
        </p:txBody>
      </p:sp>
      <p:sp>
        <p:nvSpPr>
          <p:cNvPr id="1028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594600" y="6492875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4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73881A0-7A60-4E02-9793-EB94A22AC545}" type="slidenum">
              <a:rPr lang="ja-JP" altLang="en-US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slideLayout" Target="../slideLayouts/slideLayout6.xml" /><Relationship Id="rId3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図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959" y="3738547"/>
            <a:ext cx="9179396" cy="3059799"/>
          </a:xfrm>
          <a:prstGeom prst="rect">
            <a:avLst/>
          </a:prstGeom>
        </p:spPr>
      </p:pic>
      <p:sp>
        <p:nvSpPr>
          <p:cNvPr id="1108" name="四角形 95"/>
          <p:cNvSpPr/>
          <p:nvPr/>
        </p:nvSpPr>
        <p:spPr>
          <a:xfrm>
            <a:off x="91386" y="2135003"/>
            <a:ext cx="9592714" cy="1189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09" name="Rectangle 1026"/>
          <p:cNvSpPr txBox="1">
            <a:spLocks noChangeArrowheads="1"/>
          </p:cNvSpPr>
          <p:nvPr/>
        </p:nvSpPr>
        <p:spPr>
          <a:xfrm>
            <a:off x="-6449" y="0"/>
            <a:ext cx="9906000" cy="40524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dbl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第３期障害者計画、第８</a:t>
            </a:r>
            <a:r>
              <a:rPr kumimoji="1" lang="ja-JP" altLang="en-US" sz="1600" b="1" i="0" u="dbl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期高知県障害福祉計画・第４</a:t>
            </a:r>
            <a:r>
              <a:rPr kumimoji="1" lang="ja-JP" altLang="en-US" sz="1600" b="1" i="0" u="dbl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期</a:t>
            </a:r>
            <a:r>
              <a:rPr kumimoji="1" lang="ja-JP" altLang="en-US" sz="1600" b="1" i="0" u="dbl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障害児福祉計画</a:t>
            </a:r>
            <a:r>
              <a:rPr lang="ja-JP" altLang="en-US" sz="1600" b="1" u="db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について</a:t>
            </a:r>
            <a:endParaRPr kumimoji="1" lang="ja-JP" altLang="en-US" sz="2400" b="1" i="0" u="dbl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10" name="Text Box 62"/>
          <p:cNvSpPr txBox="1">
            <a:spLocks noChangeArrowheads="1"/>
          </p:cNvSpPr>
          <p:nvPr/>
        </p:nvSpPr>
        <p:spPr>
          <a:xfrm>
            <a:off x="7666337" y="49200"/>
            <a:ext cx="1134243" cy="260717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base"/>
            <a:r>
              <a:rPr lang="ja-JP" altLang="en-US" sz="1100" dirty="0">
                <a:solidFill>
                  <a:schemeClr val="bg1"/>
                </a:solidFill>
                <a:latin typeface="Tahoma" pitchFamily="34" charset="0"/>
                <a:ea typeface="ＭＳ 明朝" pitchFamily="17" charset="-128"/>
              </a:rPr>
              <a:t>　</a:t>
            </a:r>
            <a:r>
              <a:rPr lang="ja-JP" altLang="en-US" sz="1100" dirty="0" smtClean="0">
                <a:solidFill>
                  <a:schemeClr val="bg1"/>
                </a:solidFill>
                <a:latin typeface="ＭＳ ゴシック" pitchFamily="49" charset="-128"/>
                <a:ea typeface="ＭＳ ゴシック" pitchFamily="49" charset="-128"/>
              </a:rPr>
              <a:t>障害福祉課</a:t>
            </a:r>
            <a:endParaRPr lang="ja-JP" altLang="en-US" sz="1200" dirty="0">
              <a:solidFill>
                <a:schemeClr val="bg1"/>
              </a:solidFill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1112" name="AutoShape 116"/>
          <p:cNvSpPr>
            <a:spLocks noChangeArrowheads="1"/>
          </p:cNvSpPr>
          <p:nvPr/>
        </p:nvSpPr>
        <p:spPr>
          <a:xfrm>
            <a:off x="1346045" y="2260839"/>
            <a:ext cx="8160564" cy="448220"/>
          </a:xfrm>
          <a:prstGeom prst="rightArrow">
            <a:avLst>
              <a:gd name="adj1" fmla="val 69620"/>
              <a:gd name="adj2" fmla="val 24125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algn="ctr" fontAlgn="base"/>
            <a:endParaRPr lang="ja-JP" altLang="ja-JP" sz="1400" b="1">
              <a:latin typeface="Arial" charset="0"/>
              <a:ea typeface="ＭＳ ゴシック" pitchFamily="49" charset="-128"/>
            </a:endParaRPr>
          </a:p>
        </p:txBody>
      </p:sp>
      <p:sp>
        <p:nvSpPr>
          <p:cNvPr id="1113" name="Text Box 117"/>
          <p:cNvSpPr txBox="1">
            <a:spLocks noChangeArrowheads="1"/>
          </p:cNvSpPr>
          <p:nvPr/>
        </p:nvSpPr>
        <p:spPr>
          <a:xfrm>
            <a:off x="4650306" y="2361987"/>
            <a:ext cx="2381449" cy="25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050" b="1" dirty="0" smtClean="0">
                <a:latin typeface="Arial" charset="0"/>
                <a:ea typeface="ＭＳ ゴシック" pitchFamily="49" charset="-128"/>
              </a:rPr>
              <a:t>第２期</a:t>
            </a:r>
            <a:r>
              <a:rPr lang="ja-JP" altLang="en-US" sz="1050" b="1" dirty="0" smtClean="0">
                <a:ea typeface="ＭＳ ゴシック" pitchFamily="49" charset="-128"/>
              </a:rPr>
              <a:t>（</a:t>
            </a:r>
            <a:r>
              <a:rPr lang="en-US" altLang="ja-JP" sz="1050" b="1" dirty="0" smtClean="0">
                <a:ea typeface="ＭＳ ゴシック" pitchFamily="49" charset="-128"/>
              </a:rPr>
              <a:t>H25</a:t>
            </a:r>
            <a:r>
              <a:rPr lang="ja-JP" altLang="en-US" sz="1050" b="1" dirty="0" smtClean="0">
                <a:ea typeface="ＭＳ ゴシック" pitchFamily="49" charset="-128"/>
              </a:rPr>
              <a:t>～R</a:t>
            </a:r>
            <a:r>
              <a:rPr lang="en-US" altLang="ja-JP" sz="1050" b="1" dirty="0" smtClean="0">
                <a:ea typeface="ＭＳ ゴシック" pitchFamily="49" charset="-128"/>
              </a:rPr>
              <a:t>4</a:t>
            </a:r>
            <a:r>
              <a:rPr lang="ja-JP" altLang="en-US" sz="1050" b="1" dirty="0" smtClean="0">
                <a:ea typeface="ＭＳ ゴシック" pitchFamily="49" charset="-128"/>
              </a:rPr>
              <a:t>年度）</a:t>
            </a:r>
            <a:endParaRPr lang="ja-JP" altLang="en-US" sz="1200" b="1" dirty="0" smtClean="0">
              <a:latin typeface="Arial" charset="0"/>
              <a:ea typeface="ＭＳ ゴシック" pitchFamily="49" charset="-128"/>
            </a:endParaRPr>
          </a:p>
        </p:txBody>
      </p:sp>
      <p:sp>
        <p:nvSpPr>
          <p:cNvPr id="1114" name="直線 67"/>
          <p:cNvSpPr/>
          <p:nvPr/>
        </p:nvSpPr>
        <p:spPr>
          <a:xfrm>
            <a:off x="4310341" y="2362054"/>
            <a:ext cx="0" cy="274717"/>
          </a:xfrm>
          <a:prstGeom prst="line">
            <a:avLst/>
          </a:prstGeom>
          <a:ln w="15875" cap="flat" cmpd="sng" algn="ctr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5" name="Text Box 68"/>
          <p:cNvSpPr txBox="1">
            <a:spLocks noChangeArrowheads="1"/>
          </p:cNvSpPr>
          <p:nvPr/>
        </p:nvSpPr>
        <p:spPr>
          <a:xfrm>
            <a:off x="1920704" y="2367785"/>
            <a:ext cx="1986093" cy="25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050" b="1" dirty="0" smtClean="0">
                <a:latin typeface="Arial" charset="0"/>
                <a:ea typeface="ＭＳ ゴシック" pitchFamily="49" charset="-128"/>
              </a:rPr>
              <a:t>第１期</a:t>
            </a:r>
            <a:r>
              <a:rPr lang="en-US" altLang="ja-JP" sz="1050" b="1" dirty="0" smtClean="0">
                <a:ea typeface="ＭＳ ゴシック" pitchFamily="49" charset="-128"/>
              </a:rPr>
              <a:t>（H15</a:t>
            </a:r>
            <a:r>
              <a:rPr lang="ja-JP" altLang="en-US" sz="1050" b="1" dirty="0" smtClean="0">
                <a:ea typeface="ＭＳ ゴシック" pitchFamily="49" charset="-128"/>
              </a:rPr>
              <a:t>～H24</a:t>
            </a:r>
            <a:r>
              <a:rPr lang="ja-JP" altLang="en-US" sz="1050" b="1" dirty="0" smtClean="0">
                <a:ea typeface="ＭＳ ゴシック" pitchFamily="49" charset="-128"/>
              </a:rPr>
              <a:t>年度）</a:t>
            </a:r>
            <a:endParaRPr lang="ja-JP" altLang="en-US" sz="1200" b="1" dirty="0" smtClean="0">
              <a:ea typeface="ＭＳ ゴシック" pitchFamily="49" charset="-128"/>
            </a:endParaRPr>
          </a:p>
        </p:txBody>
      </p:sp>
      <p:sp>
        <p:nvSpPr>
          <p:cNvPr id="1116" name="Text Box 52"/>
          <p:cNvSpPr txBox="1">
            <a:spLocks noChangeArrowheads="1"/>
          </p:cNvSpPr>
          <p:nvPr/>
        </p:nvSpPr>
        <p:spPr>
          <a:xfrm>
            <a:off x="7394906" y="2367785"/>
            <a:ext cx="2112803" cy="25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050" b="1" dirty="0" smtClean="0">
                <a:latin typeface="Arial" charset="0"/>
                <a:ea typeface="ＭＳ ゴシック" pitchFamily="49" charset="-128"/>
              </a:rPr>
              <a:t>第３期</a:t>
            </a:r>
            <a:r>
              <a:rPr lang="ja-JP" altLang="en-US" sz="1050" b="1" dirty="0" smtClean="0">
                <a:ea typeface="ＭＳ ゴシック" pitchFamily="49" charset="-128"/>
              </a:rPr>
              <a:t>（</a:t>
            </a:r>
            <a:r>
              <a:rPr lang="ja-JP" altLang="en-US" sz="1050" b="1" dirty="0" smtClean="0">
                <a:ea typeface="ＭＳ ゴシック" pitchFamily="49" charset="-128"/>
              </a:rPr>
              <a:t>R5</a:t>
            </a:r>
            <a:r>
              <a:rPr lang="ja-JP" altLang="en-US" sz="1050" b="1" dirty="0" smtClean="0">
                <a:ea typeface="ＭＳ ゴシック" pitchFamily="49" charset="-128"/>
              </a:rPr>
              <a:t>～R11</a:t>
            </a:r>
            <a:r>
              <a:rPr lang="ja-JP" altLang="en-US" sz="1050" b="1" dirty="0" smtClean="0">
                <a:ea typeface="ＭＳ ゴシック" pitchFamily="49" charset="-128"/>
              </a:rPr>
              <a:t>年度）</a:t>
            </a:r>
            <a:endParaRPr lang="ja-JP" altLang="en-US" sz="1200" b="1" dirty="0" smtClean="0">
              <a:latin typeface="Arial" charset="0"/>
              <a:ea typeface="ＭＳ ゴシック" pitchFamily="49" charset="-128"/>
            </a:endParaRPr>
          </a:p>
        </p:txBody>
      </p:sp>
      <p:sp>
        <p:nvSpPr>
          <p:cNvPr id="1117" name="直線 53"/>
          <p:cNvSpPr/>
          <p:nvPr/>
        </p:nvSpPr>
        <p:spPr>
          <a:xfrm>
            <a:off x="7317931" y="2361987"/>
            <a:ext cx="0" cy="262871"/>
          </a:xfrm>
          <a:prstGeom prst="line">
            <a:avLst/>
          </a:prstGeom>
          <a:ln w="15875" cap="flat" cmpd="sng" algn="ctr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8" name="AutoShape 59"/>
          <p:cNvSpPr>
            <a:spLocks noChangeArrowheads="1"/>
          </p:cNvSpPr>
          <p:nvPr/>
        </p:nvSpPr>
        <p:spPr>
          <a:xfrm>
            <a:off x="2135104" y="2807460"/>
            <a:ext cx="920012" cy="443778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第１期</a:t>
            </a:r>
            <a:endParaRPr lang="ja-JP" altLang="en-US" sz="900" b="1" dirty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H18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H20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19" name="AutoShape 54"/>
          <p:cNvSpPr>
            <a:spLocks noChangeArrowheads="1"/>
          </p:cNvSpPr>
          <p:nvPr/>
        </p:nvSpPr>
        <p:spPr>
          <a:xfrm>
            <a:off x="3062907" y="2811037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第２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H21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H23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20" name="AutoShape 55"/>
          <p:cNvSpPr>
            <a:spLocks noChangeArrowheads="1"/>
          </p:cNvSpPr>
          <p:nvPr/>
        </p:nvSpPr>
        <p:spPr>
          <a:xfrm>
            <a:off x="3983593" y="2811037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第３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H24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H26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21" name="AutoShape 56"/>
          <p:cNvSpPr>
            <a:spLocks noChangeArrowheads="1"/>
          </p:cNvSpPr>
          <p:nvPr/>
        </p:nvSpPr>
        <p:spPr>
          <a:xfrm>
            <a:off x="4904279" y="2809088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第４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H27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H29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22" name="AutoShape 57"/>
          <p:cNvSpPr>
            <a:spLocks noChangeArrowheads="1"/>
          </p:cNvSpPr>
          <p:nvPr/>
        </p:nvSpPr>
        <p:spPr>
          <a:xfrm>
            <a:off x="5824965" y="2811037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第５(１)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en-US" altLang="ja-JP" sz="900" b="1" dirty="0" smtClean="0">
                <a:latin typeface="ＭＳ ゴシック"/>
                <a:ea typeface="ＭＳ ゴシック"/>
              </a:rPr>
              <a:t>H30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R2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23" name="AutoShape 58"/>
          <p:cNvSpPr>
            <a:spLocks noChangeArrowheads="1"/>
          </p:cNvSpPr>
          <p:nvPr/>
        </p:nvSpPr>
        <p:spPr>
          <a:xfrm>
            <a:off x="6745651" y="2809088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rgbClr val="F8F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第６(２)</a:t>
            </a:r>
            <a:r>
              <a:rPr lang="ja-JP" altLang="en-US" sz="1050" b="1" dirty="0" smtClean="0"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（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R3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～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R5</a:t>
            </a:r>
            <a:r>
              <a:rPr lang="ja-JP" altLang="en-US" sz="900" b="1" dirty="0" smtClean="0"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latin typeface="ＭＳ ゴシック"/>
                <a:ea typeface="ＭＳ ゴシック"/>
              </a:rPr>
              <a:t>）</a:t>
            </a:r>
            <a:endParaRPr>
              <a:latin typeface="ＭＳ ゴシック"/>
              <a:ea typeface="ＭＳ ゴシック"/>
            </a:endParaRPr>
          </a:p>
        </p:txBody>
      </p:sp>
      <p:sp>
        <p:nvSpPr>
          <p:cNvPr id="1124" name="AutoShape 59"/>
          <p:cNvSpPr>
            <a:spLocks noChangeArrowheads="1"/>
          </p:cNvSpPr>
          <p:nvPr/>
        </p:nvSpPr>
        <p:spPr>
          <a:xfrm>
            <a:off x="7666337" y="2809088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solidFill>
                  <a:schemeClr val="bg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第７(３)</a:t>
            </a:r>
            <a:r>
              <a:rPr lang="ja-JP" altLang="en-US" sz="105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solidFill>
                <a:schemeClr val="bg1"/>
              </a:solidFill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solidFill>
                  <a:schemeClr val="bg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（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R6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～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R8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）</a:t>
            </a:r>
            <a:endParaRPr>
              <a:solidFill>
                <a:schemeClr val="bg1"/>
              </a:solidFill>
              <a:latin typeface="ＭＳ ゴシック"/>
              <a:ea typeface="ＭＳ ゴシック"/>
            </a:endParaRPr>
          </a:p>
        </p:txBody>
      </p:sp>
      <p:sp>
        <p:nvSpPr>
          <p:cNvPr id="1125" name="AutoShape 60"/>
          <p:cNvSpPr>
            <a:spLocks noChangeArrowheads="1"/>
          </p:cNvSpPr>
          <p:nvPr/>
        </p:nvSpPr>
        <p:spPr>
          <a:xfrm>
            <a:off x="8587023" y="2811036"/>
            <a:ext cx="920686" cy="442150"/>
          </a:xfrm>
          <a:prstGeom prst="rightArrow">
            <a:avLst>
              <a:gd name="adj1" fmla="val 78261"/>
              <a:gd name="adj2" fmla="val 2500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lIns="0" anchor="ctr"/>
          <a:lstStyle/>
          <a:p>
            <a:pPr algn="ctr" fontAlgn="base"/>
            <a:r>
              <a:rPr lang="ja-JP" altLang="en-US" sz="1000" b="1" dirty="0">
                <a:solidFill>
                  <a:schemeClr val="bg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05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第８(４)</a:t>
            </a:r>
            <a:r>
              <a:rPr lang="ja-JP" altLang="en-US" sz="105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期</a:t>
            </a:r>
            <a:endParaRPr lang="ja-JP" altLang="en-US" sz="1050" b="1" dirty="0" smtClean="0">
              <a:solidFill>
                <a:schemeClr val="bg1"/>
              </a:solidFill>
              <a:latin typeface="ＭＳ ゴシック"/>
              <a:ea typeface="ＭＳ ゴシック"/>
            </a:endParaRPr>
          </a:p>
          <a:p>
            <a:pPr algn="ctr"/>
            <a:r>
              <a:rPr lang="ja-JP" altLang="en-US" sz="900" b="1" dirty="0">
                <a:solidFill>
                  <a:schemeClr val="bg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（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R9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～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R11</a:t>
            </a:r>
            <a:r>
              <a:rPr lang="ja-JP" altLang="en-US" sz="9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年度</a:t>
            </a:r>
            <a:r>
              <a:rPr lang="ja-JP" altLang="en-US" sz="1000" b="1" dirty="0" smtClean="0">
                <a:solidFill>
                  <a:schemeClr val="bg1"/>
                </a:solidFill>
                <a:latin typeface="ＭＳ ゴシック"/>
                <a:ea typeface="ＭＳ ゴシック"/>
              </a:rPr>
              <a:t>）</a:t>
            </a:r>
            <a:endParaRPr>
              <a:solidFill>
                <a:schemeClr val="bg1"/>
              </a:solidFill>
              <a:latin typeface="ＭＳ ゴシック"/>
              <a:ea typeface="ＭＳ ゴシック"/>
            </a:endParaRPr>
          </a:p>
        </p:txBody>
      </p:sp>
      <p:graphicFrame>
        <p:nvGraphicFramePr>
          <p:cNvPr id="1126" name="四角形 84"/>
          <p:cNvGraphicFramePr>
            <a:graphicFrameLocks noGrp="1"/>
          </p:cNvGraphicFramePr>
          <p:nvPr/>
        </p:nvGraphicFramePr>
        <p:xfrm>
          <a:off x="103882" y="763936"/>
          <a:ext cx="9594825" cy="1170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481"/>
                <a:gridCol w="1506682"/>
                <a:gridCol w="6702662"/>
              </a:tblGrid>
              <a:tr h="3005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計画</a:t>
                      </a:r>
                      <a:endParaRPr kumimoji="1" lang="ja-JP" altLang="en-US" dirty="0"/>
                    </a:p>
                  </a:txBody>
                  <a:tcPr marL="91440" marR="91440" marT="45720" marB="45720"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根拠法令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概要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</a:tr>
              <a:tr h="250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障害者計画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障害者基本法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障害</a:t>
                      </a:r>
                      <a:r>
                        <a:rPr lang="ja-JP" altLang="en-US" sz="1000" dirty="0">
                          <a:latin typeface="Meiryo UI"/>
                          <a:ea typeface="Meiryo UI"/>
                        </a:rPr>
                        <a:t>のある人に対する取組みの基本的方向を</a:t>
                      </a:r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示す県</a:t>
                      </a:r>
                      <a:r>
                        <a:rPr lang="ja-JP" altLang="en-US" sz="1000" dirty="0">
                          <a:latin typeface="Meiryo UI"/>
                          <a:ea typeface="Meiryo UI"/>
                        </a:rPr>
                        <a:t>行政の指針。</a:t>
                      </a:r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すべて</a:t>
                      </a:r>
                      <a:r>
                        <a:rPr lang="ja-JP" altLang="en-US" sz="1000" dirty="0">
                          <a:latin typeface="Meiryo UI"/>
                          <a:ea typeface="Meiryo UI"/>
                        </a:rPr>
                        <a:t>の県民の自主的・主体的な行動のための目標、指針。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</a:tr>
              <a:tr h="25743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障害福祉計画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障害者総合支援法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障害福祉サービス等の提供体制の確保に</a:t>
                      </a:r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関する計画</a:t>
                      </a:r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（サービスの見込量や数値目標の設定）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</a:tr>
              <a:tr h="3180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障害児福祉計画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児童福祉法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ja-JP" altLang="en-US" dirty="0">
                          <a:latin typeface="Meiryo UI"/>
                          <a:ea typeface="Meiryo UI"/>
                        </a:rPr>
                        <a:t/>
                      </a:r>
                      <a:r>
                        <a:rPr lang="ja-JP" altLang="en-US" sz="1000" dirty="0">
                          <a:latin typeface="Meiryo UI"/>
                          <a:ea typeface="Meiryo UI"/>
                        </a:rPr>
                        <a:t>障害児通所支援等の提供体制の確保や</a:t>
                      </a:r>
                      <a:r>
                        <a:rPr lang="ja-JP" altLang="en-US" sz="1000" dirty="0">
                          <a:latin typeface="Meiryo UI"/>
                          <a:ea typeface="Meiryo UI"/>
                        </a:rPr>
                        <a:t>円滑な実施に関する計画</a:t>
                      </a:r>
                      <a:r>
                        <a:rPr lang="ja-JP" altLang="en-US" sz="1000" dirty="0" smtClean="0">
                          <a:latin typeface="Meiryo UI"/>
                          <a:ea typeface="Meiryo UI"/>
                        </a:rPr>
                        <a:t>（サービスの見込量や数値目標の設定）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</a:tr>
            </a:tbl>
          </a:graphicData>
        </a:graphic>
      </p:graphicFrame>
      <p:sp>
        <p:nvSpPr>
          <p:cNvPr id="1127" name="Text Box 92"/>
          <p:cNvSpPr txBox="1">
            <a:spLocks noChangeArrowheads="1"/>
          </p:cNvSpPr>
          <p:nvPr/>
        </p:nvSpPr>
        <p:spPr>
          <a:xfrm>
            <a:off x="174365" y="2370169"/>
            <a:ext cx="1144269" cy="26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100" b="1" dirty="0" smtClean="0">
                <a:latin typeface="Arial" charset="0"/>
                <a:ea typeface="ＭＳ ゴシック" pitchFamily="49" charset="-128"/>
              </a:rPr>
              <a:t>障害者計画</a:t>
            </a:r>
            <a:endParaRPr lang="ja-JP" altLang="en-US" sz="1400" b="1" dirty="0">
              <a:latin typeface="Tahoma" pitchFamily="34" charset="0"/>
              <a:ea typeface="ＭＳ ゴシック" pitchFamily="49" charset="-128"/>
            </a:endParaRPr>
          </a:p>
        </p:txBody>
      </p:sp>
      <p:sp>
        <p:nvSpPr>
          <p:cNvPr id="1128" name="Text Box 93"/>
          <p:cNvSpPr txBox="1">
            <a:spLocks noChangeArrowheads="1"/>
          </p:cNvSpPr>
          <p:nvPr/>
        </p:nvSpPr>
        <p:spPr>
          <a:xfrm>
            <a:off x="175327" y="2812752"/>
            <a:ext cx="1143914" cy="42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100" b="1" dirty="0" smtClean="0">
                <a:latin typeface="Arial" charset="0"/>
                <a:ea typeface="ＭＳ ゴシック" pitchFamily="49" charset="-128"/>
              </a:rPr>
              <a:t>障害(児)</a:t>
            </a:r>
            <a:endParaRPr lang="ja-JP" altLang="en-US" sz="1400" b="1" dirty="0">
              <a:latin typeface="Tahoma" pitchFamily="34" charset="0"/>
              <a:ea typeface="ＭＳ ゴシック" pitchFamily="49" charset="-128"/>
            </a:endParaRPr>
          </a:p>
          <a:p>
            <a:pPr algn="ctr" fontAlgn="base"/>
            <a:r>
              <a:rPr lang="ja-JP" altLang="en-US" sz="1100" b="1" dirty="0" smtClean="0">
                <a:latin typeface="Arial" charset="0"/>
                <a:ea typeface="ＭＳ ゴシック" pitchFamily="49" charset="-128"/>
              </a:rPr>
              <a:t>福祉計画</a:t>
            </a:r>
            <a:endParaRPr lang="ja-JP" altLang="en-US" sz="1100" b="1" dirty="0" smtClean="0">
              <a:latin typeface="Arial" charset="0"/>
              <a:ea typeface="ＭＳ ゴシック" pitchFamily="49" charset="-128"/>
            </a:endParaRPr>
          </a:p>
        </p:txBody>
      </p:sp>
      <p:sp>
        <p:nvSpPr>
          <p:cNvPr id="1129" name="直線 94"/>
          <p:cNvSpPr/>
          <p:nvPr/>
        </p:nvSpPr>
        <p:spPr>
          <a:xfrm flipH="1">
            <a:off x="233574" y="2764011"/>
            <a:ext cx="9399426" cy="577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0" name="図形 99"/>
          <p:cNvSpPr/>
          <p:nvPr/>
        </p:nvSpPr>
        <p:spPr>
          <a:xfrm>
            <a:off x="90416" y="453908"/>
            <a:ext cx="1548641" cy="271468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anchor="ctr"/>
          <a:p>
            <a:pPr algn="l">
              <a:defRPr lang="ja-JP" altLang="en-US"/>
            </a:pPr>
            <a:r>
              <a:rPr lang="ja-JP" altLang="en-US" sz="1200"/>
              <a:t>１．計画の概要</a:t>
            </a:r>
            <a:endParaRPr lang="ja-JP" altLang="en-US"/>
          </a:p>
        </p:txBody>
      </p:sp>
      <p:sp>
        <p:nvSpPr>
          <p:cNvPr id="1131" name="図形 100"/>
          <p:cNvSpPr/>
          <p:nvPr/>
        </p:nvSpPr>
        <p:spPr>
          <a:xfrm>
            <a:off x="90417" y="1999482"/>
            <a:ext cx="1549250" cy="271468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anchor="ctr"/>
          <a:p>
            <a:pPr algn="l">
              <a:defRPr lang="ja-JP" altLang="en-US"/>
            </a:pPr>
            <a:r>
              <a:rPr lang="ja-JP" altLang="en-US" sz="1200"/>
              <a:t>２．計画期間</a:t>
            </a:r>
            <a:endParaRPr lang="ja-JP" altLang="en-US"/>
          </a:p>
        </p:txBody>
      </p:sp>
      <p:sp>
        <p:nvSpPr>
          <p:cNvPr id="1132" name="図形 101"/>
          <p:cNvSpPr/>
          <p:nvPr/>
        </p:nvSpPr>
        <p:spPr>
          <a:xfrm>
            <a:off x="103893" y="3397248"/>
            <a:ext cx="1535053" cy="271468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anchor="ctr"/>
          <a:p>
            <a:pPr algn="l">
              <a:defRPr lang="ja-JP" altLang="en-US"/>
            </a:pPr>
            <a:r>
              <a:rPr lang="ja-JP" altLang="en-US" sz="1200"/>
              <a:t>３．スケジュール</a:t>
            </a:r>
            <a:endParaRPr lang="ja-JP" altLang="en-US"/>
          </a:p>
        </p:txBody>
      </p:sp>
      <p:sp>
        <p:nvSpPr>
          <p:cNvPr id="1133" name="直線 89"/>
          <p:cNvSpPr/>
          <p:nvPr/>
        </p:nvSpPr>
        <p:spPr>
          <a:xfrm>
            <a:off x="1333499" y="2323668"/>
            <a:ext cx="0" cy="896867"/>
          </a:xfrm>
          <a:prstGeom prst="line">
            <a:avLst/>
          </a:prstGeom>
          <a:ln w="15875" cap="flat" cmpd="sng" algn="ctr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4" name="直線 90"/>
          <p:cNvSpPr/>
          <p:nvPr/>
        </p:nvSpPr>
        <p:spPr>
          <a:xfrm>
            <a:off x="9530042" y="2282013"/>
            <a:ext cx="0" cy="1041013"/>
          </a:xfrm>
          <a:prstGeom prst="line">
            <a:avLst/>
          </a:prstGeom>
          <a:ln w="15875" cap="flat" cmpd="sng" algn="ctr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5" name="直線 79"/>
          <p:cNvSpPr/>
          <p:nvPr/>
        </p:nvSpPr>
        <p:spPr>
          <a:xfrm flipV="1">
            <a:off x="218773" y="3729404"/>
            <a:ext cx="918360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6" name="直線 80"/>
          <p:cNvSpPr/>
          <p:nvPr/>
        </p:nvSpPr>
        <p:spPr>
          <a:xfrm flipH="1">
            <a:off x="201515" y="3717000"/>
            <a:ext cx="6054" cy="307205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8" name="テキスト 74"/>
          <p:cNvSpPr txBox="1"/>
          <p:nvPr/>
        </p:nvSpPr>
        <p:spPr>
          <a:xfrm>
            <a:off x="8930044" y="26116"/>
            <a:ext cx="918956" cy="30688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p>
            <a:pPr algn="ctr">
              <a:defRPr lang="ja-JP" altLang="en-US"/>
            </a:pPr>
            <a:r>
              <a:rPr lang="ja-JP" altLang="en-US" sz="1400"/>
              <a:t>資料５</a:t>
            </a:r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4936</TotalTime>
  <Words>175</Words>
  <Application>JUST Focus</Application>
  <Paragraphs>103</Paragraph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スライド 0</vt:lpstr>
      <vt:lpstr>第５期計画に定める事項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高知県における相談支援の現状</dc:title>
  <dc:creator>ioas_user</dc:creator>
  <cp:lastModifiedBy>457493</cp:lastModifiedBy>
  <dcterms:created xsi:type="dcterms:W3CDTF">2009-11-20T04:42:24Z</dcterms:created>
  <dcterms:modified xsi:type="dcterms:W3CDTF">2026-08-27T11:58:22Z</dcterms:modified>
  <cp:revision>501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