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0" saveSubsetFonts="1">
  <p:sldMasterIdLst>
    <p:sldMasterId id="2147483660" r:id="rId2"/>
  </p:sldMasterIdLst>
  <p:notesMasterIdLst>
    <p:notesMasterId r:id="rId3"/>
  </p:notesMasterIdLst>
  <p:handoutMasterIdLst>
    <p:handoutMasterId r:id="rId4"/>
  </p:handoutMasterIdLst>
  <p:sldIdLst>
    <p:sldId id="266" r:id="rId5"/>
    <p:sldId id="338" r:id="rId6"/>
    <p:sldId id="315" r:id="rId7"/>
    <p:sldId id="319" r:id="rId8"/>
    <p:sldId id="293" r:id="rId9"/>
    <p:sldId id="324" r:id="rId10"/>
    <p:sldId id="320" r:id="rId11"/>
    <p:sldId id="322" r:id="rId12"/>
    <p:sldId id="323" r:id="rId13"/>
    <p:sldId id="329" r:id="rId14"/>
    <p:sldId id="325" r:id="rId15"/>
    <p:sldId id="326" r:id="rId16"/>
    <p:sldId id="317" r:id="rId17"/>
    <p:sldId id="298" r:id="rId18"/>
    <p:sldId id="299" r:id="rId19"/>
    <p:sldId id="339" r:id="rId20"/>
    <p:sldId id="330" r:id="rId21"/>
    <p:sldId id="313" r:id="rId22"/>
    <p:sldId id="327" r:id="rId23"/>
    <p:sldId id="334" r:id="rId24"/>
    <p:sldId id="308" r:id="rId2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7180"/>
    <p:restoredTop sz="78012"/>
  </p:normalViewPr>
  <p:slideViewPr>
    <p:cSldViewPr>
      <p:cViewPr varScale="0">
        <p:scale>
          <a:sx n="80" d="100"/>
          <a:sy n="80" d="100"/>
        </p:scale>
        <p:origin x="-2778" y="-276"/>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2023/2/5</a:t>
            </a:fld>
            <a:endParaRPr kumimoji="1" lang="ja-JP" altLang="en-US"/>
          </a:p>
        </p:txBody>
      </p:sp>
      <p:sp>
        <p:nvSpPr>
          <p:cNvPr id="1109"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1" y="0"/>
            <a:ext cx="2971800" cy="457200"/>
          </a:xfrm>
          <a:prstGeom prst="rect">
            <a:avLst/>
          </a:prstGeom>
        </p:spPr>
        <p:txBody>
          <a:bodyPr vert="horz" lIns="90638" tIns="45318" rIns="90638" bIns="45318"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4" y="0"/>
            <a:ext cx="2971800" cy="457200"/>
          </a:xfrm>
          <a:prstGeom prst="rect">
            <a:avLst/>
          </a:prstGeom>
        </p:spPr>
        <p:txBody>
          <a:bodyPr vert="horz" lIns="90638" tIns="45318" rIns="90638" bIns="45318" rtlCol="0"/>
          <a:lstStyle>
            <a:lvl1pPr algn="r">
              <a:defRPr sz="1200"/>
            </a:lvl1pPr>
          </a:lstStyle>
          <a:p>
            <a:fld id="{46D06EA9-14B5-4F31-95CC-6AD91D20700D}" type="datetimeFigureOut">
              <a:rPr kumimoji="1" lang="ja-JP" altLang="en-US" smtClean="0"/>
              <a:t>2020/8/4</a:t>
            </a:fld>
            <a:endParaRPr kumimoji="1" lang="ja-JP" altLang="en-US"/>
          </a:p>
        </p:txBody>
      </p:sp>
      <p:sp>
        <p:nvSpPr>
          <p:cNvPr id="1102" name="スライド イメージ プレースホルダー 3"/>
          <p:cNvSpPr>
            <a:spLocks noGrp="1" noRot="1" noChangeAspect="1"/>
          </p:cNvSpPr>
          <p:nvPr>
            <p:ph type="sldImg" idx="2"/>
          </p:nvPr>
        </p:nvSpPr>
        <p:spPr>
          <a:xfrm>
            <a:off x="954493" y="687088"/>
            <a:ext cx="4949015" cy="3426609"/>
          </a:xfrm>
          <a:prstGeom prst="rect">
            <a:avLst/>
          </a:prstGeom>
          <a:noFill/>
          <a:ln w="12700">
            <a:solidFill>
              <a:prstClr val="black"/>
            </a:solidFill>
          </a:ln>
        </p:spPr>
        <p:txBody>
          <a:bodyPr vert="horz" lIns="90638" tIns="45318" rIns="90638" bIns="45318" rtlCol="0" anchor="ctr"/>
          <a:lstStyle/>
          <a:p>
            <a:endParaRPr lang="ja-JP" altLang="en-US"/>
          </a:p>
        </p:txBody>
      </p:sp>
      <p:sp>
        <p:nvSpPr>
          <p:cNvPr id="1103" name="ノート プレースホルダー 4"/>
          <p:cNvSpPr>
            <a:spLocks noGrp="1"/>
          </p:cNvSpPr>
          <p:nvPr>
            <p:ph type="body" sz="quarter" idx="3"/>
          </p:nvPr>
        </p:nvSpPr>
        <p:spPr>
          <a:xfrm>
            <a:off x="685801" y="4343401"/>
            <a:ext cx="5486400" cy="4114800"/>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1" y="8685213"/>
            <a:ext cx="2971800" cy="457200"/>
          </a:xfrm>
          <a:prstGeom prst="rect">
            <a:avLst/>
          </a:prstGeom>
        </p:spPr>
        <p:txBody>
          <a:bodyPr vert="horz" lIns="90638" tIns="45318" rIns="90638" bIns="45318"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4" y="8685213"/>
            <a:ext cx="2971800" cy="457200"/>
          </a:xfrm>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extLst>
      <p:ext uri="{BB962C8B-B14F-4D97-AF65-F5344CB8AC3E}">
        <p14:creationId xmlns:p14="http://schemas.microsoft.com/office/powerpoint/2010/main" val="5708726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5" name="四角形 9"/>
          <p:cNvSpPr>
            <a:spLocks noGrp="1" noRot="1" noChangeAspect="1"/>
          </p:cNvSpPr>
          <p:nvPr>
            <p:ph type="sldImg" idx="2"/>
          </p:nvPr>
        </p:nvSpPr>
        <p:spPr>
          <a:prstGeom prst="rect">
            <a:avLst/>
          </a:prstGeom>
        </p:spPr>
        <p:txBody>
          <a:bodyPr/>
          <a:lstStyle/>
          <a:p>
            <a:endParaRPr kumimoji="1" lang="ja-JP" altLang="en-US"/>
          </a:p>
        </p:txBody>
      </p:sp>
      <p:sp>
        <p:nvSpPr>
          <p:cNvPr id="1116" name="四角形 10"/>
          <p:cNvSpPr>
            <a:spLocks noGrp="1"/>
          </p:cNvSpPr>
          <p:nvPr>
            <p:ph type="body" sz="quarter" idx="3"/>
          </p:nvPr>
        </p:nvSpPr>
        <p:spPr>
          <a:prstGeom prst="rect">
            <a:avLst/>
          </a:prstGeom>
        </p:spPr>
        <p:txBody>
          <a:bodyPr/>
          <a:lstStyle/>
          <a:p>
            <a:endParaRPr kumimoji="1" lang="ja-JP" altLang="en-US"/>
          </a:p>
        </p:txBody>
      </p:sp>
      <p:sp>
        <p:nvSpPr>
          <p:cNvPr id="1117" name="四角形 11"/>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91" name="四角形 331"/>
          <p:cNvSpPr>
            <a:spLocks noGrp="1" noRot="1" noChangeAspect="1"/>
          </p:cNvSpPr>
          <p:nvPr>
            <p:ph type="sldImg" idx="2"/>
          </p:nvPr>
        </p:nvSpPr>
        <p:spPr>
          <a:prstGeom prst="rect">
            <a:avLst/>
          </a:prstGeom>
        </p:spPr>
        <p:txBody>
          <a:bodyPr/>
          <a:p>
            <a:endParaRPr kumimoji="1" lang="ja-JP" altLang="en-US"/>
          </a:p>
        </p:txBody>
      </p:sp>
      <p:sp>
        <p:nvSpPr>
          <p:cNvPr id="1292" name="四角形 332"/>
          <p:cNvSpPr>
            <a:spLocks noGrp="1"/>
          </p:cNvSpPr>
          <p:nvPr>
            <p:ph type="body" sz="quarter" idx="3"/>
          </p:nvPr>
        </p:nvSpPr>
        <p:spPr>
          <a:prstGeom prst="rect">
            <a:avLst/>
          </a:prstGeom>
        </p:spPr>
        <p:txBody>
          <a:bodyPr/>
          <a:p>
            <a:endParaRPr kumimoji="1" lang="ja-JP" altLang="en-US"/>
          </a:p>
        </p:txBody>
      </p:sp>
      <p:sp>
        <p:nvSpPr>
          <p:cNvPr id="1293" name="四角形 333"/>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08" name="四角形 315"/>
          <p:cNvSpPr>
            <a:spLocks noGrp="1" noRot="1" noChangeAspect="1"/>
          </p:cNvSpPr>
          <p:nvPr>
            <p:ph type="sldImg" idx="2"/>
          </p:nvPr>
        </p:nvSpPr>
        <p:spPr>
          <a:prstGeom prst="rect">
            <a:avLst/>
          </a:prstGeom>
        </p:spPr>
        <p:txBody>
          <a:bodyPr/>
          <a:p>
            <a:endParaRPr kumimoji="1" lang="ja-JP" altLang="en-US"/>
          </a:p>
        </p:txBody>
      </p:sp>
      <p:sp>
        <p:nvSpPr>
          <p:cNvPr id="1309" name="四角形 316"/>
          <p:cNvSpPr>
            <a:spLocks noGrp="1"/>
          </p:cNvSpPr>
          <p:nvPr>
            <p:ph type="body" sz="quarter" idx="3"/>
          </p:nvPr>
        </p:nvSpPr>
        <p:spPr>
          <a:prstGeom prst="rect">
            <a:avLst/>
          </a:prstGeom>
        </p:spPr>
        <p:txBody>
          <a:bodyPr/>
          <a:p>
            <a:endParaRPr kumimoji="1" lang="ja-JP" altLang="en-US"/>
          </a:p>
        </p:txBody>
      </p:sp>
      <p:sp>
        <p:nvSpPr>
          <p:cNvPr id="1310" name="四角形 317"/>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37" name="四角形 318"/>
          <p:cNvSpPr>
            <a:spLocks noGrp="1" noRot="1" noChangeAspect="1"/>
          </p:cNvSpPr>
          <p:nvPr>
            <p:ph type="sldImg" idx="2"/>
          </p:nvPr>
        </p:nvSpPr>
        <p:spPr>
          <a:prstGeom prst="rect">
            <a:avLst/>
          </a:prstGeom>
        </p:spPr>
        <p:txBody>
          <a:bodyPr/>
          <a:p>
            <a:endParaRPr kumimoji="1" lang="ja-JP" altLang="en-US"/>
          </a:p>
        </p:txBody>
      </p:sp>
      <p:sp>
        <p:nvSpPr>
          <p:cNvPr id="1338" name="四角形 319"/>
          <p:cNvSpPr>
            <a:spLocks noGrp="1"/>
          </p:cNvSpPr>
          <p:nvPr>
            <p:ph type="body" sz="quarter" idx="3"/>
          </p:nvPr>
        </p:nvSpPr>
        <p:spPr>
          <a:prstGeom prst="rect">
            <a:avLst/>
          </a:prstGeom>
        </p:spPr>
        <p:txBody>
          <a:bodyPr/>
          <a:p>
            <a:endParaRPr kumimoji="1" lang="ja-JP" altLang="en-US"/>
          </a:p>
        </p:txBody>
      </p:sp>
      <p:sp>
        <p:nvSpPr>
          <p:cNvPr id="1339" name="四角形 320"/>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53" name="四角形 255"/>
          <p:cNvSpPr>
            <a:spLocks noGrp="1" noRot="1" noChangeAspect="1"/>
          </p:cNvSpPr>
          <p:nvPr>
            <p:ph type="sldImg" idx="2"/>
          </p:nvPr>
        </p:nvSpPr>
        <p:spPr>
          <a:prstGeom prst="rect">
            <a:avLst/>
          </a:prstGeom>
        </p:spPr>
        <p:txBody>
          <a:bodyPr/>
          <a:p>
            <a:endParaRPr kumimoji="1" lang="ja-JP" altLang="en-US"/>
          </a:p>
        </p:txBody>
      </p:sp>
      <p:sp>
        <p:nvSpPr>
          <p:cNvPr id="1354" name="四角形 256"/>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61" name="四角形 255"/>
          <p:cNvSpPr>
            <a:spLocks noGrp="1" noRot="1" noChangeAspect="1"/>
          </p:cNvSpPr>
          <p:nvPr>
            <p:ph type="sldImg" idx="2"/>
          </p:nvPr>
        </p:nvSpPr>
        <p:spPr>
          <a:prstGeom prst="rect">
            <a:avLst/>
          </a:prstGeom>
        </p:spPr>
        <p:txBody>
          <a:bodyPr/>
          <a:p>
            <a:endParaRPr kumimoji="1" lang="ja-JP" altLang="en-US"/>
          </a:p>
        </p:txBody>
      </p:sp>
      <p:sp>
        <p:nvSpPr>
          <p:cNvPr id="1362" name="四角形 256"/>
          <p:cNvSpPr>
            <a:spLocks noGrp="1"/>
          </p:cNvSpPr>
          <p:nvPr>
            <p:ph type="body" sz="quarter" idx="3"/>
          </p:nvPr>
        </p:nvSpPr>
        <p:spPr>
          <a:prstGeom prst="rect">
            <a:avLst/>
          </a:prstGeom>
        </p:spPr>
        <p:txBody>
          <a:bodyPr/>
          <a:p>
            <a:endParaRPr kumimoji="1" lang="ja-JP" altLang="en-US"/>
          </a:p>
        </p:txBody>
      </p:sp>
      <p:sp>
        <p:nvSpPr>
          <p:cNvPr id="1363" name="四角形 25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70" name="四角形 255"/>
          <p:cNvSpPr>
            <a:spLocks noGrp="1" noRot="1" noChangeAspect="1"/>
          </p:cNvSpPr>
          <p:nvPr>
            <p:ph type="sldImg" idx="2"/>
          </p:nvPr>
        </p:nvSpPr>
        <p:spPr>
          <a:prstGeom prst="rect">
            <a:avLst/>
          </a:prstGeom>
        </p:spPr>
        <p:txBody>
          <a:bodyPr/>
          <a:p>
            <a:endParaRPr kumimoji="1" lang="ja-JP" altLang="en-US"/>
          </a:p>
        </p:txBody>
      </p:sp>
      <p:sp>
        <p:nvSpPr>
          <p:cNvPr id="1371" name="四角形 256"/>
          <p:cNvSpPr>
            <a:spLocks noGrp="1"/>
          </p:cNvSpPr>
          <p:nvPr>
            <p:ph type="body" sz="quarter" idx="3"/>
          </p:nvPr>
        </p:nvSpPr>
        <p:spPr>
          <a:prstGeom prst="rect">
            <a:avLst/>
          </a:prstGeom>
        </p:spPr>
        <p:txBody>
          <a:bodyPr/>
          <a:p>
            <a:endParaRPr kumimoji="1" lang="ja-JP" altLang="en-US"/>
          </a:p>
        </p:txBody>
      </p:sp>
      <p:sp>
        <p:nvSpPr>
          <p:cNvPr id="1372" name="四角形 25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87" name="四角形 315"/>
          <p:cNvSpPr>
            <a:spLocks noGrp="1" noRot="1" noChangeAspect="1"/>
          </p:cNvSpPr>
          <p:nvPr>
            <p:ph type="sldImg" idx="2"/>
          </p:nvPr>
        </p:nvSpPr>
        <p:spPr>
          <a:prstGeom prst="rect">
            <a:avLst/>
          </a:prstGeom>
        </p:spPr>
        <p:txBody>
          <a:bodyPr/>
          <a:p>
            <a:endParaRPr kumimoji="1" lang="ja-JP" altLang="en-US"/>
          </a:p>
        </p:txBody>
      </p:sp>
      <p:sp>
        <p:nvSpPr>
          <p:cNvPr id="1388" name="四角形 316"/>
          <p:cNvSpPr>
            <a:spLocks noGrp="1"/>
          </p:cNvSpPr>
          <p:nvPr>
            <p:ph type="body" sz="quarter" idx="3"/>
          </p:nvPr>
        </p:nvSpPr>
        <p:spPr>
          <a:prstGeom prst="rect">
            <a:avLst/>
          </a:prstGeom>
        </p:spPr>
        <p:txBody>
          <a:bodyPr/>
          <a:p>
            <a:endParaRPr kumimoji="1" lang="ja-JP" altLang="en-US"/>
          </a:p>
        </p:txBody>
      </p:sp>
      <p:sp>
        <p:nvSpPr>
          <p:cNvPr id="1389" name="四角形 317"/>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04" name="四角形 321"/>
          <p:cNvSpPr>
            <a:spLocks noGrp="1" noRot="1" noChangeAspect="1"/>
          </p:cNvSpPr>
          <p:nvPr>
            <p:ph type="sldImg" idx="2"/>
          </p:nvPr>
        </p:nvSpPr>
        <p:spPr>
          <a:prstGeom prst="rect">
            <a:avLst/>
          </a:prstGeom>
        </p:spPr>
        <p:txBody>
          <a:bodyPr/>
          <a:p>
            <a:endParaRPr kumimoji="1" lang="ja-JP" altLang="en-US"/>
          </a:p>
        </p:txBody>
      </p:sp>
      <p:sp>
        <p:nvSpPr>
          <p:cNvPr id="1405" name="四角形 322"/>
          <p:cNvSpPr>
            <a:spLocks noGrp="1"/>
          </p:cNvSpPr>
          <p:nvPr>
            <p:ph type="body" sz="quarter" idx="3"/>
          </p:nvPr>
        </p:nvSpPr>
        <p:spPr>
          <a:prstGeom prst="rect">
            <a:avLst/>
          </a:prstGeom>
        </p:spPr>
        <p:txBody>
          <a:bodyPr/>
          <a:p>
            <a:endParaRPr kumimoji="1" lang="ja-JP" altLang="en-US"/>
          </a:p>
        </p:txBody>
      </p:sp>
      <p:sp>
        <p:nvSpPr>
          <p:cNvPr id="1406" name="四角形 323"/>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29" name="四角形 0"/>
          <p:cNvSpPr>
            <a:spLocks noGrp="1" noRot="1" noChangeAspect="1"/>
          </p:cNvSpPr>
          <p:nvPr>
            <p:ph type="sldImg" idx="2"/>
          </p:nvPr>
        </p:nvSpPr>
        <p:spPr>
          <a:prstGeom prst="rect">
            <a:avLst/>
          </a:prstGeom>
        </p:spPr>
        <p:txBody>
          <a:bodyPr/>
          <a:p>
            <a:endParaRPr kumimoji="1" lang="ja-JP" altLang="en-US"/>
          </a:p>
        </p:txBody>
      </p:sp>
      <p:sp>
        <p:nvSpPr>
          <p:cNvPr id="1430" name="四角形 0"/>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49" name="四角形 244"/>
          <p:cNvSpPr>
            <a:spLocks noGrp="1" noRot="1" noChangeAspect="1"/>
          </p:cNvSpPr>
          <p:nvPr>
            <p:ph type="sldImg" idx="2"/>
          </p:nvPr>
        </p:nvSpPr>
        <p:spPr>
          <a:prstGeom prst="rect">
            <a:avLst/>
          </a:prstGeom>
        </p:spPr>
        <p:txBody>
          <a:bodyPr/>
          <a:p>
            <a:endParaRPr kumimoji="1" lang="ja-JP" altLang="en-US"/>
          </a:p>
        </p:txBody>
      </p:sp>
      <p:sp>
        <p:nvSpPr>
          <p:cNvPr id="1450" name="四角形 245"/>
          <p:cNvSpPr>
            <a:spLocks noGrp="1"/>
          </p:cNvSpPr>
          <p:nvPr>
            <p:ph type="body" sz="quarter" idx="3"/>
          </p:nvPr>
        </p:nvSpPr>
        <p:spPr>
          <a:prstGeom prst="rect">
            <a:avLst/>
          </a:prstGeom>
        </p:spPr>
        <p:txBody>
          <a:bodyPr/>
          <a:p>
            <a:endParaRPr kumimoji="1" lang="ja-JP" altLang="en-US"/>
          </a:p>
        </p:txBody>
      </p:sp>
      <p:sp>
        <p:nvSpPr>
          <p:cNvPr id="1451"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31" name="四角形 158"/>
          <p:cNvSpPr>
            <a:spLocks noGrp="1" noRot="1" noChangeAspect="1"/>
          </p:cNvSpPr>
          <p:nvPr>
            <p:ph type="sldImg" idx="2"/>
          </p:nvPr>
        </p:nvSpPr>
        <p:spPr>
          <a:prstGeom prst="rect">
            <a:avLst/>
          </a:prstGeom>
        </p:spPr>
        <p:txBody>
          <a:bodyPr/>
          <a:p>
            <a:endParaRPr kumimoji="1" lang="ja-JP" altLang="en-US"/>
          </a:p>
        </p:txBody>
      </p:sp>
      <p:sp>
        <p:nvSpPr>
          <p:cNvPr id="1132" name="四角形 159"/>
          <p:cNvSpPr>
            <a:spLocks noGrp="1"/>
          </p:cNvSpPr>
          <p:nvPr>
            <p:ph type="body" sz="quarter" idx="3"/>
          </p:nvPr>
        </p:nvSpPr>
        <p:spPr>
          <a:prstGeom prst="rect">
            <a:avLst/>
          </a:prstGeom>
        </p:spPr>
        <p:txBody>
          <a:bodyPr/>
          <a:p>
            <a:endParaRPr kumimoji="1" lang="ja-JP" altLang="en-US"/>
          </a:p>
        </p:txBody>
      </p:sp>
      <p:sp>
        <p:nvSpPr>
          <p:cNvPr id="1133" name="四角形 160"/>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65" name="四角形 244"/>
          <p:cNvSpPr>
            <a:spLocks noGrp="1" noRot="1" noChangeAspect="1"/>
          </p:cNvSpPr>
          <p:nvPr>
            <p:ph type="sldImg" idx="2"/>
          </p:nvPr>
        </p:nvSpPr>
        <p:spPr>
          <a:prstGeom prst="rect">
            <a:avLst/>
          </a:prstGeom>
        </p:spPr>
        <p:txBody>
          <a:bodyPr/>
          <a:p>
            <a:endParaRPr kumimoji="1" lang="ja-JP" altLang="en-US"/>
          </a:p>
        </p:txBody>
      </p:sp>
      <p:sp>
        <p:nvSpPr>
          <p:cNvPr id="1466" name="四角形 245"/>
          <p:cNvSpPr>
            <a:spLocks noGrp="1"/>
          </p:cNvSpPr>
          <p:nvPr>
            <p:ph type="body" sz="quarter" idx="3"/>
          </p:nvPr>
        </p:nvSpPr>
        <p:spPr>
          <a:prstGeom prst="rect">
            <a:avLst/>
          </a:prstGeom>
        </p:spPr>
        <p:txBody>
          <a:bodyPr/>
          <a:p>
            <a:endParaRPr kumimoji="1" lang="ja-JP" altLang="en-US"/>
          </a:p>
        </p:txBody>
      </p:sp>
      <p:sp>
        <p:nvSpPr>
          <p:cNvPr id="1467"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8" name="スライド イメージ プレースホルダー 1"/>
          <p:cNvSpPr>
            <a:spLocks noGrp="1" noRot="1" noChangeAspect="1"/>
          </p:cNvSpPr>
          <p:nvPr>
            <p:ph type="sldImg"/>
          </p:nvPr>
        </p:nvSpPr>
        <p:spPr>
          <a:xfrm>
            <a:off x="1004766" y="635593"/>
            <a:ext cx="4972924" cy="3177963"/>
          </a:xfrm>
        </p:spPr>
      </p:sp>
      <p:sp>
        <p:nvSpPr>
          <p:cNvPr id="1479"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982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0" name="四角形 328"/>
          <p:cNvSpPr>
            <a:spLocks noGrp="1" noRot="1" noChangeAspect="1"/>
          </p:cNvSpPr>
          <p:nvPr>
            <p:ph type="sldImg" idx="2"/>
          </p:nvPr>
        </p:nvSpPr>
        <p:spPr>
          <a:prstGeom prst="rect">
            <a:avLst/>
          </a:prstGeom>
        </p:spPr>
        <p:txBody>
          <a:bodyPr/>
          <a:p>
            <a:endParaRPr kumimoji="1" lang="ja-JP" altLang="en-US"/>
          </a:p>
        </p:txBody>
      </p:sp>
      <p:sp>
        <p:nvSpPr>
          <p:cNvPr id="1171" name="四角形 329"/>
          <p:cNvSpPr>
            <a:spLocks noGrp="1"/>
          </p:cNvSpPr>
          <p:nvPr>
            <p:ph type="body" sz="quarter" idx="3"/>
          </p:nvPr>
        </p:nvSpPr>
        <p:spPr>
          <a:prstGeom prst="rect">
            <a:avLst/>
          </a:prstGeom>
        </p:spPr>
        <p:txBody>
          <a:bodyPr/>
          <a:p>
            <a:endParaRPr kumimoji="1" lang="ja-JP" altLang="en-US"/>
          </a:p>
        </p:txBody>
      </p:sp>
      <p:sp>
        <p:nvSpPr>
          <p:cNvPr id="1172" name="四角形 330"/>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0" name="四角形 145"/>
          <p:cNvSpPr>
            <a:spLocks noGrp="1" noRot="1" noChangeAspect="1"/>
          </p:cNvSpPr>
          <p:nvPr>
            <p:ph type="sldImg" idx="2"/>
          </p:nvPr>
        </p:nvSpPr>
        <p:spPr>
          <a:prstGeom prst="rect">
            <a:avLst/>
          </a:prstGeom>
        </p:spPr>
        <p:txBody>
          <a:bodyPr/>
          <a:lstStyle/>
          <a:p>
            <a:endParaRPr kumimoji="1" lang="ja-JP" altLang="en-US"/>
          </a:p>
        </p:txBody>
      </p:sp>
      <p:sp>
        <p:nvSpPr>
          <p:cNvPr id="1191" name="四角形 146"/>
          <p:cNvSpPr>
            <a:spLocks noGrp="1"/>
          </p:cNvSpPr>
          <p:nvPr>
            <p:ph type="body" sz="quarter" idx="3"/>
          </p:nvPr>
        </p:nvSpPr>
        <p:spPr>
          <a:prstGeom prst="rect">
            <a:avLst/>
          </a:prstGeom>
        </p:spPr>
        <p:txBody>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01" name="四角形 157"/>
          <p:cNvSpPr>
            <a:spLocks noGrp="1" noRot="1" noChangeAspect="1"/>
          </p:cNvSpPr>
          <p:nvPr>
            <p:ph type="sldImg" idx="2"/>
          </p:nvPr>
        </p:nvSpPr>
        <p:spPr>
          <a:prstGeom prst="rect">
            <a:avLst/>
          </a:prstGeom>
        </p:spPr>
        <p:txBody>
          <a:bodyPr/>
          <a:p>
            <a:endParaRPr kumimoji="1" lang="ja-JP" altLang="en-US"/>
          </a:p>
        </p:txBody>
      </p:sp>
      <p:sp>
        <p:nvSpPr>
          <p:cNvPr id="1202" name="四角形 158"/>
          <p:cNvSpPr>
            <a:spLocks noGrp="1"/>
          </p:cNvSpPr>
          <p:nvPr>
            <p:ph type="body" sz="quarter" idx="3"/>
          </p:nvPr>
        </p:nvSpPr>
        <p:spPr>
          <a:prstGeom prst="rect">
            <a:avLst/>
          </a:prstGeom>
        </p:spPr>
        <p:txBody>
          <a:bodyPr/>
          <a:p>
            <a:pPr marL="0" indent="0">
              <a:buNone/>
            </a:pPr>
            <a:endParaRPr kumimoji="1" lang="ja-JP" altLang="en-US"/>
          </a:p>
        </p:txBody>
      </p:sp>
      <p:sp>
        <p:nvSpPr>
          <p:cNvPr id="1203" name="四角形 159"/>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18" name="四角形 299"/>
          <p:cNvSpPr>
            <a:spLocks noGrp="1" noRot="1" noChangeAspect="1"/>
          </p:cNvSpPr>
          <p:nvPr>
            <p:ph type="sldImg" idx="2"/>
          </p:nvPr>
        </p:nvSpPr>
        <p:spPr>
          <a:prstGeom prst="rect">
            <a:avLst/>
          </a:prstGeom>
        </p:spPr>
        <p:txBody>
          <a:bodyPr/>
          <a:p>
            <a:endParaRPr kumimoji="1" lang="ja-JP" altLang="en-US"/>
          </a:p>
        </p:txBody>
      </p:sp>
      <p:sp>
        <p:nvSpPr>
          <p:cNvPr id="1219" name="四角形 300"/>
          <p:cNvSpPr>
            <a:spLocks noGrp="1"/>
          </p:cNvSpPr>
          <p:nvPr>
            <p:ph type="body" sz="quarter" idx="3"/>
          </p:nvPr>
        </p:nvSpPr>
        <p:spPr>
          <a:prstGeom prst="rect">
            <a:avLst/>
          </a:prstGeom>
        </p:spPr>
        <p:txBody>
          <a:bodyPr/>
          <a:p>
            <a:endParaRPr kumimoji="1" lang="ja-JP" altLang="en-US"/>
          </a:p>
        </p:txBody>
      </p:sp>
      <p:sp>
        <p:nvSpPr>
          <p:cNvPr id="1220" name="四角形 301"/>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34" name="四角形 302"/>
          <p:cNvSpPr>
            <a:spLocks noGrp="1" noRot="1" noChangeAspect="1"/>
          </p:cNvSpPr>
          <p:nvPr>
            <p:ph type="sldImg" idx="2"/>
          </p:nvPr>
        </p:nvSpPr>
        <p:spPr>
          <a:prstGeom prst="rect">
            <a:avLst/>
          </a:prstGeom>
        </p:spPr>
        <p:txBody>
          <a:bodyPr/>
          <a:p>
            <a:endParaRPr kumimoji="1" lang="ja-JP" altLang="en-US"/>
          </a:p>
        </p:txBody>
      </p:sp>
      <p:sp>
        <p:nvSpPr>
          <p:cNvPr id="1235" name="四角形 303"/>
          <p:cNvSpPr>
            <a:spLocks noGrp="1"/>
          </p:cNvSpPr>
          <p:nvPr>
            <p:ph type="body" sz="quarter" idx="3"/>
          </p:nvPr>
        </p:nvSpPr>
        <p:spPr>
          <a:prstGeom prst="rect">
            <a:avLst/>
          </a:prstGeom>
        </p:spPr>
        <p:txBody>
          <a:bodyPr/>
          <a:p>
            <a:endParaRPr kumimoji="1" lang="ja-JP" altLang="en-US"/>
          </a:p>
        </p:txBody>
      </p:sp>
      <p:sp>
        <p:nvSpPr>
          <p:cNvPr id="1236" name="四角形 304"/>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1" name="四角形 306"/>
          <p:cNvSpPr>
            <a:spLocks noGrp="1" noRot="1" noChangeAspect="1"/>
          </p:cNvSpPr>
          <p:nvPr>
            <p:ph type="sldImg" idx="2"/>
          </p:nvPr>
        </p:nvSpPr>
        <p:spPr>
          <a:prstGeom prst="rect">
            <a:avLst/>
          </a:prstGeom>
        </p:spPr>
        <p:txBody>
          <a:bodyPr/>
          <a:p>
            <a:endParaRPr kumimoji="1" lang="ja-JP" altLang="en-US"/>
          </a:p>
        </p:txBody>
      </p:sp>
      <p:sp>
        <p:nvSpPr>
          <p:cNvPr id="1252" name="四角形 307"/>
          <p:cNvSpPr>
            <a:spLocks noGrp="1"/>
          </p:cNvSpPr>
          <p:nvPr>
            <p:ph type="body" sz="quarter" idx="3"/>
          </p:nvPr>
        </p:nvSpPr>
        <p:spPr>
          <a:prstGeom prst="rect">
            <a:avLst/>
          </a:prstGeom>
        </p:spPr>
        <p:txBody>
          <a:bodyPr/>
          <a:p>
            <a:endParaRPr kumimoji="1" lang="ja-JP" altLang="en-US"/>
          </a:p>
        </p:txBody>
      </p:sp>
      <p:sp>
        <p:nvSpPr>
          <p:cNvPr id="1253" name="四角形 308"/>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9" name="四角形 309"/>
          <p:cNvSpPr>
            <a:spLocks noGrp="1" noRot="1" noChangeAspect="1"/>
          </p:cNvSpPr>
          <p:nvPr>
            <p:ph type="sldImg" idx="2"/>
          </p:nvPr>
        </p:nvSpPr>
        <p:spPr>
          <a:prstGeom prst="rect">
            <a:avLst/>
          </a:prstGeom>
        </p:spPr>
        <p:txBody>
          <a:bodyPr/>
          <a:p>
            <a:endParaRPr kumimoji="1" lang="ja-JP" altLang="en-US"/>
          </a:p>
        </p:txBody>
      </p:sp>
      <p:sp>
        <p:nvSpPr>
          <p:cNvPr id="1280" name="四角形 310"/>
          <p:cNvSpPr>
            <a:spLocks noGrp="1"/>
          </p:cNvSpPr>
          <p:nvPr>
            <p:ph type="body" sz="quarter" idx="3"/>
          </p:nvPr>
        </p:nvSpPr>
        <p:spPr>
          <a:prstGeom prst="rect">
            <a:avLst/>
          </a:prstGeom>
        </p:spPr>
        <p:txBody>
          <a:bodyPr/>
          <a:p>
            <a:endParaRPr kumimoji="1" lang="ja-JP" altLang="en-US"/>
          </a:p>
        </p:txBody>
      </p:sp>
      <p:sp>
        <p:nvSpPr>
          <p:cNvPr id="1281" name="四角形 311"/>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95300" y="1652803"/>
            <a:ext cx="89154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95300" y="3092963"/>
            <a:ext cx="89154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EA04DB69-A41C-46E3-B833-FB3A2BAAF0F0}" type="datetime1">
              <a:rPr kumimoji="1" lang="ja-JP" altLang="en-US" smtClean="0"/>
              <a:t>2023/2/6</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95300" y="1736814"/>
            <a:ext cx="89154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F8B688C2-AEB4-4275-8001-E9B6BEE81B21}" type="datetime1">
              <a:rPr kumimoji="1" lang="ja-JP" altLang="en-US" smtClean="0"/>
              <a:t>2023/2/6</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7181850" y="274639"/>
            <a:ext cx="222885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95300" y="274639"/>
            <a:ext cx="652145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9554C83-A803-4E76-BBDB-B2835A5C70A9}" type="datetime1">
              <a:rPr kumimoji="1" lang="ja-JP" altLang="en-US" smtClean="0"/>
              <a:t>2023/2/6</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95300" y="1736813"/>
            <a:ext cx="89154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D251A32-6924-4BFE-8D98-2229A2D91876}" type="datetime1">
              <a:rPr kumimoji="1" lang="ja-JP" altLang="en-US" smtClean="0"/>
              <a:t>2023/2/6</a:t>
            </a:fld>
            <a:endParaRPr kumimoji="1" lang="ja-JP" altLang="en-US"/>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95300" y="2948947"/>
            <a:ext cx="89154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95300" y="1184750"/>
            <a:ext cx="89154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16208EDC-FEFD-430D-8405-F5AB9A58C81E}" type="datetime1">
              <a:rPr kumimoji="1" lang="ja-JP" altLang="en-US" smtClean="0"/>
              <a:t>2023/2/6</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95300" y="1736815"/>
            <a:ext cx="4301683"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5070013" y="1736815"/>
            <a:ext cx="4340687"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9702CDA3-6E76-463E-84F5-72F7B604AA00}" type="datetime1">
              <a:rPr kumimoji="1" lang="ja-JP" altLang="en-US" smtClean="0"/>
              <a:t>2023/2/6</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95300"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95300"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5109017"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5109017"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A7D29697-2015-45CD-8042-00B7BF25AA38}" type="datetime1">
              <a:rPr kumimoji="1" lang="ja-JP" altLang="en-US" smtClean="0"/>
              <a:t>2023/2/6</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8EB0C53C-2FD4-4E29-A469-F2929A0B572E}" type="datetime1">
              <a:rPr kumimoji="1" lang="ja-JP" altLang="en-US" smtClean="0"/>
              <a:t>2023/2/6</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2CE3B0DF-742C-400D-A878-5691E84ABD6D}" type="datetime1">
              <a:rPr kumimoji="1" lang="ja-JP" altLang="en-US" smtClean="0"/>
              <a:t>2023/2/6</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95302" y="273049"/>
            <a:ext cx="3259006"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938887" y="273052"/>
            <a:ext cx="512139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95302" y="1700809"/>
            <a:ext cx="3259005"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9D82F794-5AF4-417E-BC60-B017333973C9}" type="datetime1">
              <a:rPr kumimoji="1" lang="ja-JP" altLang="en-US" smtClean="0"/>
              <a:t>2023/2/6</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941645" y="4689140"/>
            <a:ext cx="59436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941645" y="212643"/>
            <a:ext cx="59436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941645" y="5301209"/>
            <a:ext cx="59436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4929113-B821-4F92-A23B-BC3D8C301EDF}" type="datetime1">
              <a:rPr kumimoji="1" lang="ja-JP" altLang="en-US" smtClean="0"/>
              <a:t>2023/2/6</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729753" y="6237312"/>
            <a:ext cx="4446494"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kumimoji="1" lang="ja-JP" altLang="en-US"/>
          </a:p>
        </p:txBody>
      </p:sp>
      <p:sp>
        <p:nvSpPr>
          <p:cNvPr id="1026" name="タイトル プレースホルダー 1"/>
          <p:cNvSpPr>
            <a:spLocks noGrp="1"/>
          </p:cNvSpPr>
          <p:nvPr>
            <p:ph type="title"/>
          </p:nvPr>
        </p:nvSpPr>
        <p:spPr>
          <a:xfrm>
            <a:off x="495300" y="418653"/>
            <a:ext cx="89154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95300" y="1736813"/>
            <a:ext cx="89154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95300" y="6237312"/>
            <a:ext cx="2039431"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2B7E36B1-152F-4011-9D0F-8E0DCC9DBD6F}" type="datetime1">
              <a:rPr kumimoji="1" lang="ja-JP" altLang="en-US" smtClean="0"/>
              <a:t>2023/2/6</a:t>
            </a:fld>
            <a:endParaRPr kumimoji="1" lang="ja-JP" altLang="en-US"/>
          </a:p>
        </p:txBody>
      </p:sp>
      <p:sp>
        <p:nvSpPr>
          <p:cNvPr id="1029" name="スライド番号プレースホルダー 5"/>
          <p:cNvSpPr>
            <a:spLocks noGrp="1"/>
          </p:cNvSpPr>
          <p:nvPr>
            <p:ph type="sldNum" sz="quarter" idx="4"/>
          </p:nvPr>
        </p:nvSpPr>
        <p:spPr>
          <a:xfrm>
            <a:off x="7332264" y="6237312"/>
            <a:ext cx="207843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Layout" Target="../slideLayouts/slideLayout2.xml" /><Relationship Id="rId4"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7.emf" /><Relationship Id="rId2" Type="http://schemas.openxmlformats.org/officeDocument/2006/relationships/slideLayout" Target="../slideLayouts/slideLayout1.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8.emf" /><Relationship Id="rId2" Type="http://schemas.openxmlformats.org/officeDocument/2006/relationships/slideLayout" Target="../slideLayouts/slideLayout1.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9.jpeg"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slideLayout" Target="../slideLayouts/slideLayout2.xml" /><Relationship Id="rId5"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slideLayout" Target="../slideLayouts/slideLayout1.xml" /><Relationship Id="rId5"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7.xml" /><Relationship Id="rId3" Type="http://schemas.openxmlformats.org/officeDocument/2006/relationships/notesSlide" Target="../notesSlides/notesSlide21.xml" /></Relationships>
</file>

<file path=ppt/slides/_rels/slide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Layout" Target="../slideLayouts/slideLayout2.xml" /><Relationship Id="rId4"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Layout" Target="../slideLayouts/slideLayout7.xml" /><Relationship Id="rId3"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2.xml" /><Relationship Id="rId3"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2" name="タイトル 1"/>
          <p:cNvSpPr>
            <a:spLocks noGrp="1"/>
          </p:cNvSpPr>
          <p:nvPr>
            <p:ph type="ctrTitle"/>
          </p:nvPr>
        </p:nvSpPr>
        <p:spPr>
          <a:xfrm>
            <a:off x="-735" y="1735000"/>
            <a:ext cx="9908571" cy="2045228"/>
          </a:xfrm>
          <a:solidFill>
            <a:srgbClr val="E9FFFF"/>
          </a:solidFill>
          <a:ln>
            <a:noFill/>
          </a:ln>
        </p:spPr>
        <p:txBody>
          <a:bodyPr>
            <a:noAutofit/>
          </a:bodyPr>
          <a:lstStyle/>
          <a:p>
            <a:r>
              <a:rPr kumimoji="1" lang="ja-JP" altLang="en-US" sz="4400" dirty="0">
                <a:latin typeface="メイリオ"/>
                <a:ea typeface="メイリオ"/>
              </a:rPr>
              <a:t>災害時要配慮者の避難支援について</a:t>
            </a:r>
            <a:endParaRPr sz="4400">
              <a:latin typeface="メイリオ"/>
              <a:ea typeface="メイリオ"/>
            </a:endParaRPr>
          </a:p>
          <a:p>
            <a:r>
              <a:rPr kumimoji="1" lang="ja-JP" altLang="en-US" sz="3600" dirty="0">
                <a:latin typeface="メイリオ"/>
                <a:ea typeface="メイリオ"/>
              </a:rPr>
              <a:t>～みんなで逃げる　みんなで助かる～</a:t>
            </a:r>
            <a:endParaRPr kumimoji="1" lang="ja-JP" altLang="en-US" sz="4400" dirty="0">
              <a:latin typeface="メイリオ"/>
              <a:ea typeface="メイリオ"/>
            </a:endParaRPr>
          </a:p>
          <a:p>
            <a:r>
              <a:rPr kumimoji="1" lang="ja-JP" altLang="en-US" sz="3600" dirty="0">
                <a:latin typeface="メイリオ"/>
                <a:ea typeface="メイリオ"/>
              </a:rPr>
              <a:t>【基礎知識</a:t>
            </a:r>
            <a:r>
              <a:rPr kumimoji="1" lang="ja-JP" altLang="en-US" sz="3600" dirty="0">
                <a:latin typeface="メイリオ"/>
                <a:ea typeface="メイリオ"/>
              </a:rPr>
              <a:t>編】</a:t>
            </a:r>
            <a:endParaRPr kumimoji="1" lang="ja-JP" altLang="en-US" sz="3600" dirty="0">
              <a:latin typeface="メイリオ"/>
              <a:ea typeface="メイリオ"/>
            </a:endParaRPr>
          </a:p>
        </p:txBody>
      </p:sp>
      <p:sp>
        <p:nvSpPr>
          <p:cNvPr id="1113" name="サブタイトル 2"/>
          <p:cNvSpPr>
            <a:spLocks noGrp="1"/>
          </p:cNvSpPr>
          <p:nvPr>
            <p:ph type="subTitle" idx="1"/>
          </p:nvPr>
        </p:nvSpPr>
        <p:spPr>
          <a:xfrm>
            <a:off x="4308" y="5728374"/>
            <a:ext cx="9906000" cy="1156626"/>
          </a:xfrm>
        </p:spPr>
        <p:txBody>
          <a:bodyPr>
            <a:noAutofit/>
          </a:bodyPr>
          <a:lstStyle/>
          <a:p>
            <a:r>
              <a:rPr kumimoji="1" lang="ja-JP" altLang="en-US" sz="3200" dirty="0">
                <a:latin typeface="メイリオ"/>
                <a:ea typeface="メイリオ"/>
              </a:rPr>
              <a:t>高知県地域福祉政策課　</a:t>
            </a:r>
            <a:endParaRPr kumimoji="1" lang="ja-JP" altLang="en-US" sz="3200" dirty="0">
              <a:latin typeface="メイリオ"/>
              <a:ea typeface="メイリオ"/>
            </a:endParaRPr>
          </a:p>
          <a:p>
            <a:r>
              <a:rPr kumimoji="1" lang="ja-JP" altLang="en-US" sz="3200" dirty="0">
                <a:latin typeface="メイリオ"/>
                <a:ea typeface="メイリオ"/>
              </a:rPr>
              <a:t>災害時要配慮者支援担当</a:t>
            </a:r>
            <a:endParaRPr kumimoji="1" lang="ja-JP" altLang="en-US" sz="3200" dirty="0">
              <a:latin typeface="メイリオ"/>
              <a:ea typeface="メイリオ"/>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283" name="図 568"/>
          <p:cNvPicPr>
            <a:picLocks noChangeAspect="1"/>
          </p:cNvPicPr>
          <p:nvPr/>
        </p:nvPicPr>
        <p:blipFill>
          <a:blip r:embed="rId1"/>
          <a:srcRect t="5695"/>
          <a:stretch>
            <a:fillRect/>
          </a:stretch>
        </p:blipFill>
        <p:spPr>
          <a:xfrm>
            <a:off x="359082" y="1053000"/>
            <a:ext cx="4599133" cy="5677492"/>
          </a:xfrm>
          <a:prstGeom prst="rect">
            <a:avLst/>
          </a:prstGeom>
          <a:ln>
            <a:solidFill>
              <a:schemeClr val="tx1"/>
            </a:solidFill>
          </a:ln>
        </p:spPr>
      </p:pic>
      <p:sp>
        <p:nvSpPr>
          <p:cNvPr id="1284" name="直線 569"/>
          <p:cNvSpPr/>
          <p:nvPr/>
        </p:nvSpPr>
        <p:spPr>
          <a:xfrm>
            <a:off x="139427" y="610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85" name="サブタイトル 570"/>
          <p:cNvSpPr/>
          <p:nvPr/>
        </p:nvSpPr>
        <p:spPr>
          <a:xfrm>
            <a:off x="3813" y="110468"/>
            <a:ext cx="8767168"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【参考】同意書のイメージ</a:t>
            </a:r>
            <a:endParaRPr kumimoji="1" lang="ja-JP" altLang="en-US" sz="2400" dirty="0">
              <a:latin typeface="メイリオ"/>
              <a:ea typeface="メイリオ"/>
            </a:endParaRPr>
          </a:p>
        </p:txBody>
      </p:sp>
      <p:pic>
        <p:nvPicPr>
          <p:cNvPr id="1286" name="図 571"/>
          <p:cNvPicPr>
            <a:picLocks noChangeAspect="1"/>
          </p:cNvPicPr>
          <p:nvPr/>
        </p:nvPicPr>
        <p:blipFill>
          <a:blip r:embed="rId2"/>
          <a:stretch>
            <a:fillRect/>
          </a:stretch>
        </p:blipFill>
        <p:spPr>
          <a:xfrm>
            <a:off x="5815468" y="945254"/>
            <a:ext cx="3441939" cy="5720519"/>
          </a:xfrm>
          <a:prstGeom prst="rect">
            <a:avLst/>
          </a:prstGeom>
          <a:ln>
            <a:solidFill>
              <a:schemeClr val="tx1"/>
            </a:solidFill>
          </a:ln>
        </p:spPr>
      </p:pic>
      <p:sp>
        <p:nvSpPr>
          <p:cNvPr id="1287" name="テキスト 572"/>
          <p:cNvSpPr txBox="1"/>
          <p:nvPr/>
        </p:nvSpPr>
        <p:spPr>
          <a:xfrm>
            <a:off x="358425" y="776894"/>
            <a:ext cx="1642780" cy="276106"/>
          </a:xfrm>
          <a:prstGeom prst="rect">
            <a:avLst/>
          </a:prstGeom>
          <a:ln w="6350">
            <a:noFill/>
          </a:ln>
        </p:spPr>
        <p:txBody>
          <a:bodyPr wrap="square">
            <a:spAutoFit/>
          </a:bodyPr>
          <a:lstStyle/>
          <a:p>
            <a:pPr algn="ctr">
              <a:defRPr lang="ja-JP" altLang="en-US"/>
            </a:pPr>
            <a:r>
              <a:rPr lang="ja-JP" altLang="en-US" sz="1200" u="none">
                <a:latin typeface="メイリオ"/>
                <a:ea typeface="メイリオ"/>
              </a:rPr>
              <a:t>＜名簿提供同意＞</a:t>
            </a:r>
            <a:endParaRPr lang="ja-JP" altLang="en-US" sz="1200" u="none">
              <a:latin typeface="メイリオ"/>
              <a:ea typeface="メイリオ"/>
            </a:endParaRPr>
          </a:p>
        </p:txBody>
      </p:sp>
      <p:sp>
        <p:nvSpPr>
          <p:cNvPr id="1288" name="テキスト 573"/>
          <p:cNvSpPr txBox="1"/>
          <p:nvPr/>
        </p:nvSpPr>
        <p:spPr>
          <a:xfrm>
            <a:off x="5813725" y="669148"/>
            <a:ext cx="2307518" cy="276106"/>
          </a:xfrm>
          <a:prstGeom prst="rect">
            <a:avLst/>
          </a:prstGeom>
          <a:ln w="6350">
            <a:noFill/>
          </a:ln>
        </p:spPr>
        <p:txBody>
          <a:bodyPr wrap="square">
            <a:spAutoFit/>
          </a:bodyPr>
          <a:lstStyle/>
          <a:p>
            <a:pPr algn="ctr">
              <a:defRPr lang="ja-JP" altLang="en-US"/>
            </a:pPr>
            <a:r>
              <a:rPr lang="ja-JP" altLang="en-US" sz="1200" u="none">
                <a:latin typeface="メイリオ"/>
                <a:ea typeface="メイリオ"/>
              </a:rPr>
              <a:t>＜計画作成・計画提供同意＞</a:t>
            </a:r>
            <a:endParaRPr lang="ja-JP" altLang="en-US" sz="1200" u="none">
              <a:latin typeface="メイリオ"/>
              <a:ea typeface="メイリオ"/>
            </a:endParaRPr>
          </a:p>
        </p:txBody>
      </p:sp>
      <p:sp>
        <p:nvSpPr>
          <p:cNvPr id="1289" name="スライド番号プレースホルダー 340"/>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9</a:t>
            </a:fld>
            <a:endParaRPr kumimoji="1" lang="ja-JP" altLang="en-US">
              <a:latin typeface="メイリオ"/>
              <a:ea typeface="メイリオ"/>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5" name="直線 307"/>
          <p:cNvSpPr/>
          <p:nvPr/>
        </p:nvSpPr>
        <p:spPr>
          <a:xfrm>
            <a:off x="129000" y="549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96"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個別避難計画作成の流れ</a:t>
            </a:r>
            <a:endParaRPr kumimoji="1" lang="ja-JP" altLang="en-US" sz="3200" dirty="0">
              <a:latin typeface="メイリオ"/>
              <a:ea typeface="メイリオ"/>
            </a:endParaRPr>
          </a:p>
        </p:txBody>
      </p:sp>
      <p:sp>
        <p:nvSpPr>
          <p:cNvPr id="1297" name="図形 466"/>
          <p:cNvSpPr/>
          <p:nvPr/>
        </p:nvSpPr>
        <p:spPr>
          <a:xfrm>
            <a:off x="2542503" y="912843"/>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避難行動要支援者名簿の作成</a:t>
            </a:r>
            <a:endParaRPr lang="ja-JP" altLang="en-US" sz="1600">
              <a:solidFill>
                <a:schemeClr val="tx1"/>
              </a:solidFill>
              <a:latin typeface="メイリオ"/>
              <a:ea typeface="メイリオ"/>
            </a:endParaRPr>
          </a:p>
        </p:txBody>
      </p:sp>
      <p:sp>
        <p:nvSpPr>
          <p:cNvPr id="1298" name="図形 385"/>
          <p:cNvSpPr/>
          <p:nvPr/>
        </p:nvSpPr>
        <p:spPr>
          <a:xfrm>
            <a:off x="2550182" y="2202210"/>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名簿提供同意取得</a:t>
            </a:r>
            <a:endParaRPr lang="ja-JP" altLang="en-US" sz="1600">
              <a:solidFill>
                <a:schemeClr val="tx1"/>
              </a:solidFill>
              <a:latin typeface="メイリオ"/>
              <a:ea typeface="メイリオ"/>
            </a:endParaRPr>
          </a:p>
        </p:txBody>
      </p:sp>
      <p:sp>
        <p:nvSpPr>
          <p:cNvPr id="1299" name="図形 386"/>
          <p:cNvSpPr/>
          <p:nvPr/>
        </p:nvSpPr>
        <p:spPr>
          <a:xfrm>
            <a:off x="4178847" y="2788505"/>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00" name="図形 387"/>
          <p:cNvSpPr/>
          <p:nvPr/>
        </p:nvSpPr>
        <p:spPr>
          <a:xfrm>
            <a:off x="2566417" y="3426210"/>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避難支援等関係者に名簿提供</a:t>
            </a:r>
            <a:endParaRPr lang="ja-JP" altLang="en-US" sz="1600">
              <a:solidFill>
                <a:schemeClr val="tx1"/>
              </a:solidFill>
              <a:latin typeface="メイリオ"/>
              <a:ea typeface="メイリオ"/>
            </a:endParaRPr>
          </a:p>
        </p:txBody>
      </p:sp>
      <p:sp>
        <p:nvSpPr>
          <p:cNvPr id="1301" name="図形 388"/>
          <p:cNvSpPr/>
          <p:nvPr/>
        </p:nvSpPr>
        <p:spPr>
          <a:xfrm>
            <a:off x="4178847" y="4077000"/>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02" name="図形 389"/>
          <p:cNvSpPr/>
          <p:nvPr/>
        </p:nvSpPr>
        <p:spPr>
          <a:xfrm>
            <a:off x="2577000" y="4794210"/>
            <a:ext cx="4810567" cy="506790"/>
          </a:xfrm>
          <a:prstGeom prst="roundRect">
            <a:avLst/>
          </a:prstGeom>
          <a:solidFill>
            <a:schemeClr val="accent1">
              <a:lumMod val="40000"/>
              <a:lumOff val="6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個別避難計画作成</a:t>
            </a:r>
            <a:endParaRPr lang="ja-JP" altLang="en-US" sz="1600">
              <a:solidFill>
                <a:schemeClr val="tx1"/>
              </a:solidFill>
              <a:latin typeface="メイリオ"/>
              <a:ea typeface="メイリオ"/>
            </a:endParaRPr>
          </a:p>
        </p:txBody>
      </p:sp>
      <p:sp>
        <p:nvSpPr>
          <p:cNvPr id="1303" name="図形 457"/>
          <p:cNvSpPr/>
          <p:nvPr/>
        </p:nvSpPr>
        <p:spPr>
          <a:xfrm>
            <a:off x="4213344" y="1485000"/>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04" name="スライド番号プレースホルダー 341"/>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10</a:t>
            </a:fld>
            <a:endParaRPr kumimoji="1" lang="ja-JP" altLang="en-US">
              <a:latin typeface="メイリオ"/>
              <a:ea typeface="メイリオ"/>
            </a:endParaRPr>
          </a:p>
        </p:txBody>
      </p:sp>
      <p:sp>
        <p:nvSpPr>
          <p:cNvPr id="1305" name="図形 341"/>
          <p:cNvSpPr/>
          <p:nvPr/>
        </p:nvSpPr>
        <p:spPr>
          <a:xfrm>
            <a:off x="4178847" y="5444916"/>
            <a:ext cx="1537879" cy="568495"/>
          </a:xfrm>
          <a:prstGeom prst="downArrow">
            <a:avLst/>
          </a:prstGeom>
          <a:solidFill>
            <a:schemeClr val="bg1"/>
          </a:solidFill>
          <a:ln w="19050" cap="flat" cmpd="sng" algn="ctr">
            <a:solidFill>
              <a:schemeClr val="accent1">
                <a:shade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06" name="図形 342"/>
          <p:cNvSpPr/>
          <p:nvPr/>
        </p:nvSpPr>
        <p:spPr>
          <a:xfrm>
            <a:off x="2577000" y="6090210"/>
            <a:ext cx="4810567" cy="506790"/>
          </a:xfrm>
          <a:prstGeom prst="roundRect">
            <a:avLst/>
          </a:prstGeom>
          <a:solidFill>
            <a:schemeClr val="bg1"/>
          </a:solidFill>
          <a:ln w="25400" cap="flat" cmpd="sng" algn="ctr">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訓練実施</a:t>
            </a:r>
            <a:endParaRPr lang="ja-JP" altLang="en-US" sz="1600">
              <a:solidFill>
                <a:schemeClr val="tx1"/>
              </a:solidFill>
              <a:latin typeface="メイリオ"/>
              <a:ea typeface="メイリオ"/>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12" name="図形 304"/>
          <p:cNvSpPr/>
          <p:nvPr/>
        </p:nvSpPr>
        <p:spPr>
          <a:xfrm>
            <a:off x="345000" y="1053000"/>
            <a:ext cx="9393822" cy="50145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　避難行動要支援者が災害時に避難を行うため、あらかじめ本人の心身の状態や避難支援等の情報を記載したもの</a:t>
            </a:r>
            <a:endParaRPr lang="ja-JP" altLang="en-US" sz="1400" b="0">
              <a:solidFill>
                <a:schemeClr val="tx1"/>
              </a:solidFill>
              <a:latin typeface="メイリオ"/>
              <a:ea typeface="メイリオ"/>
            </a:endParaRPr>
          </a:p>
        </p:txBody>
      </p:sp>
      <p:sp>
        <p:nvSpPr>
          <p:cNvPr id="1313" name="直線 307"/>
          <p:cNvSpPr/>
          <p:nvPr/>
        </p:nvSpPr>
        <p:spPr>
          <a:xfrm>
            <a:off x="129000" y="610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314"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a:t>
            </a:r>
            <a:endParaRPr kumimoji="1" lang="ja-JP" altLang="en-US" sz="3200" dirty="0">
              <a:latin typeface="メイリオ"/>
              <a:ea typeface="メイリオ"/>
            </a:endParaRPr>
          </a:p>
        </p:txBody>
      </p:sp>
      <p:sp>
        <p:nvSpPr>
          <p:cNvPr id="1315" name="サブタイトル 309"/>
          <p:cNvSpPr/>
          <p:nvPr/>
        </p:nvSpPr>
        <p:spPr>
          <a:xfrm>
            <a:off x="59560" y="75656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１.概要</a:t>
            </a:r>
            <a:endParaRPr kumimoji="1" lang="ja-JP" altLang="en-US" sz="1800" dirty="0">
              <a:solidFill>
                <a:schemeClr val="bg1"/>
              </a:solidFill>
              <a:latin typeface="メイリオ"/>
              <a:ea typeface="メイリオ"/>
            </a:endParaRPr>
          </a:p>
        </p:txBody>
      </p:sp>
      <p:sp>
        <p:nvSpPr>
          <p:cNvPr id="1316" name="図形 310"/>
          <p:cNvSpPr/>
          <p:nvPr/>
        </p:nvSpPr>
        <p:spPr>
          <a:xfrm>
            <a:off x="347680" y="1953629"/>
            <a:ext cx="8849819" cy="212391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algn="l">
              <a:defRPr lang="ja-JP" altLang="en-US"/>
            </a:pPr>
            <a:r>
              <a:rPr lang="ja-JP" altLang="en-US" sz="1400" b="0">
                <a:solidFill>
                  <a:schemeClr val="tx1"/>
                </a:solidFill>
                <a:latin typeface="メイリオ"/>
                <a:ea typeface="メイリオ"/>
              </a:rPr>
              <a:t>■作成主体</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市町村が</a:t>
            </a:r>
            <a:r>
              <a:rPr lang="ja-JP" altLang="en-US" sz="1400" b="0">
                <a:solidFill>
                  <a:schemeClr val="tx1"/>
                </a:solidFill>
                <a:latin typeface="メイリオ"/>
                <a:ea typeface="メイリオ"/>
              </a:rPr>
              <a:t>主体となり</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関係者と</a:t>
            </a:r>
            <a:r>
              <a:rPr lang="ja-JP" altLang="en-US" sz="1400" b="0">
                <a:solidFill>
                  <a:schemeClr val="tx1"/>
                </a:solidFill>
                <a:latin typeface="メイリオ"/>
                <a:ea typeface="メイリオ"/>
              </a:rPr>
              <a:t>連携して</a:t>
            </a:r>
            <a:r>
              <a:rPr lang="ja-JP" altLang="en-US" sz="1400" b="0">
                <a:solidFill>
                  <a:schemeClr val="tx1"/>
                </a:solidFill>
                <a:latin typeface="メイリオ"/>
                <a:ea typeface="メイリオ"/>
              </a:rPr>
              <a:t>作成</a:t>
            </a: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■計画記載事項（避難行動要支援者名簿情報に加え）</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・避難行動支援者の氏名、住所、電話番号</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避難場所</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避難経路</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・避難時に配慮しなければならない事項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避難方法</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必要な</a:t>
            </a:r>
            <a:r>
              <a:rPr lang="ja-JP" altLang="en-US" sz="1400" b="0">
                <a:solidFill>
                  <a:schemeClr val="tx1"/>
                </a:solidFill>
                <a:latin typeface="メイリオ"/>
                <a:ea typeface="メイリオ"/>
              </a:rPr>
              <a:t>用具等）</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その他、非常持ち出し品や利用している介護保険サービス機関などを記載する場合もあります</a:t>
            </a:r>
            <a:endParaRPr lang="ja-JP" altLang="en-US" sz="1400" b="0">
              <a:solidFill>
                <a:schemeClr val="tx1"/>
              </a:solidFill>
              <a:latin typeface="メイリオ"/>
              <a:ea typeface="メイリオ"/>
            </a:endParaRPr>
          </a:p>
        </p:txBody>
      </p:sp>
      <p:sp>
        <p:nvSpPr>
          <p:cNvPr id="1317" name="サブタイトル 378"/>
          <p:cNvSpPr/>
          <p:nvPr/>
        </p:nvSpPr>
        <p:spPr>
          <a:xfrm>
            <a:off x="59560" y="1640195"/>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２.内容</a:t>
            </a:r>
            <a:endParaRPr kumimoji="1" lang="ja-JP" altLang="en-US" sz="1800" dirty="0">
              <a:solidFill>
                <a:schemeClr val="bg1"/>
              </a:solidFill>
              <a:latin typeface="メイリオ"/>
              <a:ea typeface="メイリオ"/>
            </a:endParaRPr>
          </a:p>
        </p:txBody>
      </p:sp>
      <p:sp>
        <p:nvSpPr>
          <p:cNvPr id="1318" name="図形 477"/>
          <p:cNvSpPr/>
          <p:nvPr/>
        </p:nvSpPr>
        <p:spPr>
          <a:xfrm>
            <a:off x="5241000" y="2517455"/>
            <a:ext cx="4525573" cy="1055545"/>
          </a:xfrm>
          <a:prstGeom prst="wedgeRoundRectCallout">
            <a:avLst>
              <a:gd name="adj1" fmla="val -63080"/>
              <a:gd name="adj2" fmla="val -32180"/>
              <a:gd name="adj3" fmla="val 16667"/>
            </a:avLst>
          </a:prstGeom>
          <a:no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l">
              <a:defRPr lang="ja-JP" altLang="en-US"/>
            </a:pPr>
            <a:r>
              <a:rPr lang="ja-JP" altLang="en-US" sz="1400" b="0">
                <a:solidFill>
                  <a:schemeClr val="tx1"/>
                </a:solidFill>
                <a:latin typeface="メイリオ"/>
                <a:ea typeface="メイリオ"/>
              </a:rPr>
              <a:t>【避難行動要支援者名簿記載事項】　 </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・氏名　　　　</a:t>
            </a: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・生年月日　</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・性別　　　　</a:t>
            </a: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住所</a:t>
            </a:r>
            <a:r>
              <a:rPr lang="ja-JP" altLang="en-US" sz="1400" b="0">
                <a:solidFill>
                  <a:schemeClr val="tx1"/>
                </a:solidFill>
                <a:latin typeface="メイリオ"/>
                <a:ea typeface="メイリオ"/>
              </a:rPr>
              <a:t>または</a:t>
            </a:r>
            <a:r>
              <a:rPr lang="ja-JP" altLang="en-US" sz="1400" b="0">
                <a:solidFill>
                  <a:schemeClr val="tx1"/>
                </a:solidFill>
                <a:latin typeface="メイリオ"/>
                <a:ea typeface="メイリオ"/>
              </a:rPr>
              <a:t>居所　</a:t>
            </a:r>
            <a:r>
              <a:rPr lang="ja-JP" altLang="en-US" sz="1400" b="0">
                <a:solidFill>
                  <a:schemeClr val="tx1"/>
                </a:solidFill>
                <a:latin typeface="メイリオ"/>
                <a:ea typeface="メイリオ"/>
              </a:rPr>
              <a:t>　</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・電話番号　　　</a:t>
            </a:r>
            <a:r>
              <a:rPr lang="ja-JP" altLang="en-US" sz="1400" b="0">
                <a:solidFill>
                  <a:schemeClr val="tx1"/>
                </a:solidFill>
                <a:latin typeface="メイリオ"/>
                <a:ea typeface="メイリオ"/>
              </a:rPr>
              <a:t>・避難支援を必要とする理由　等</a:t>
            </a:r>
            <a:endParaRPr sz="1400">
              <a:latin typeface="メイリオ"/>
              <a:ea typeface="メイリオ"/>
            </a:endParaRPr>
          </a:p>
        </p:txBody>
      </p:sp>
      <p:sp>
        <p:nvSpPr>
          <p:cNvPr id="1319" name="サブタイトル 440"/>
          <p:cNvSpPr/>
          <p:nvPr/>
        </p:nvSpPr>
        <p:spPr>
          <a:xfrm>
            <a:off x="71997" y="4149000"/>
            <a:ext cx="6461018"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３.計画作成の流れ（</a:t>
            </a:r>
            <a:r>
              <a:rPr kumimoji="1" lang="ja-JP" altLang="en-US" sz="1600" dirty="0">
                <a:solidFill>
                  <a:schemeClr val="bg1"/>
                </a:solidFill>
                <a:latin typeface="メイリオ"/>
                <a:ea typeface="メイリオ"/>
              </a:rPr>
              <a:t>地域が中心になり作成する場合</a:t>
            </a:r>
            <a:r>
              <a:rPr kumimoji="1" lang="ja-JP" altLang="en-US" sz="1600" dirty="0">
                <a:solidFill>
                  <a:schemeClr val="bg1"/>
                </a:solidFill>
                <a:latin typeface="メイリオ"/>
                <a:ea typeface="メイリオ"/>
              </a:rPr>
              <a:t>）</a:t>
            </a:r>
            <a:endParaRPr kumimoji="1" lang="ja-JP" altLang="en-US" sz="1800" dirty="0">
              <a:solidFill>
                <a:schemeClr val="bg1"/>
              </a:solidFill>
              <a:latin typeface="メイリオ"/>
              <a:ea typeface="メイリオ"/>
            </a:endParaRPr>
          </a:p>
        </p:txBody>
      </p:sp>
      <p:sp>
        <p:nvSpPr>
          <p:cNvPr id="1320" name="図形 558"/>
          <p:cNvSpPr/>
          <p:nvPr/>
        </p:nvSpPr>
        <p:spPr>
          <a:xfrm>
            <a:off x="201000" y="4630044"/>
            <a:ext cx="4417682" cy="1125244"/>
          </a:xfrm>
          <a:prstGeom prst="roundRect">
            <a:avLst>
              <a:gd name="adj" fmla="val 7216"/>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t" anchorCtr="0"/>
          <a:lstStyle/>
          <a:p>
            <a:pPr algn="l">
              <a:defRPr lang="ja-JP" altLang="en-US"/>
            </a:pPr>
            <a:r>
              <a:rPr lang="ja-JP" altLang="en-US" sz="1600">
                <a:solidFill>
                  <a:schemeClr val="tx1"/>
                </a:solidFill>
                <a:latin typeface="メイリオ"/>
                <a:ea typeface="メイリオ"/>
              </a:rPr>
              <a:t>避難支援等関係者</a:t>
            </a:r>
            <a:endParaRPr lang="ja-JP" altLang="en-US" sz="1600">
              <a:solidFill>
                <a:schemeClr val="tx1"/>
              </a:solidFill>
              <a:latin typeface="メイリオ"/>
              <a:ea typeface="メイリオ"/>
            </a:endParaRPr>
          </a:p>
        </p:txBody>
      </p:sp>
      <p:sp>
        <p:nvSpPr>
          <p:cNvPr id="1321" name="図形 559"/>
          <p:cNvSpPr/>
          <p:nvPr/>
        </p:nvSpPr>
        <p:spPr>
          <a:xfrm rot="16200000">
            <a:off x="1742932" y="5712994"/>
            <a:ext cx="525726" cy="70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22" name="テキスト 575"/>
          <p:cNvSpPr/>
          <p:nvPr/>
        </p:nvSpPr>
        <p:spPr>
          <a:xfrm>
            <a:off x="2065638" y="4676336"/>
            <a:ext cx="694752" cy="217581"/>
          </a:xfrm>
          <a:prstGeom prst="ellipse">
            <a:avLst/>
          </a:prstGeom>
          <a:solidFill>
            <a:schemeClr val="accent1">
              <a:lumMod val="40000"/>
              <a:lumOff val="60000"/>
            </a:schemeClr>
          </a:solidFill>
          <a:ln w="6350">
            <a:noFill/>
          </a:ln>
        </p:spPr>
        <p:txBody>
          <a:bodyPr wrap="square" lIns="36000" tIns="0" rIns="36000" bIns="0" anchor="ctr" anchorCtr="0">
            <a:noAutofit/>
          </a:bodyPr>
          <a:lstStyle/>
          <a:p>
            <a:pPr algn="ctr">
              <a:defRPr lang="ja-JP" altLang="en-US"/>
            </a:pPr>
            <a:r>
              <a:rPr lang="ja-JP" altLang="en-US" sz="1000">
                <a:latin typeface="メイリオ"/>
                <a:ea typeface="メイリオ"/>
              </a:rPr>
              <a:t>自治会</a:t>
            </a:r>
            <a:endParaRPr lang="ja-JP" altLang="en-US" sz="1200">
              <a:latin typeface="メイリオ"/>
              <a:ea typeface="メイリオ"/>
            </a:endParaRPr>
          </a:p>
        </p:txBody>
      </p:sp>
      <p:sp>
        <p:nvSpPr>
          <p:cNvPr id="1323" name="テキスト 576"/>
          <p:cNvSpPr/>
          <p:nvPr/>
        </p:nvSpPr>
        <p:spPr>
          <a:xfrm>
            <a:off x="2812018" y="4675288"/>
            <a:ext cx="843628" cy="213304"/>
          </a:xfrm>
          <a:prstGeom prst="ellipse">
            <a:avLst/>
          </a:prstGeom>
          <a:solidFill>
            <a:schemeClr val="accent1">
              <a:lumMod val="40000"/>
              <a:lumOff val="60000"/>
            </a:schemeClr>
          </a:solidFill>
          <a:ln w="6350">
            <a:noFill/>
          </a:ln>
        </p:spPr>
        <p:txBody>
          <a:bodyPr wrap="square" lIns="36000" tIns="0" rIns="36000" bIns="0" anchor="ctr" anchorCtr="0">
            <a:noAutofit/>
          </a:bodyPr>
          <a:lstStyle/>
          <a:p>
            <a:pPr algn="ctr">
              <a:defRPr lang="ja-JP" altLang="en-US"/>
            </a:pPr>
            <a:r>
              <a:rPr lang="ja-JP" altLang="en-US" sz="1000">
                <a:latin typeface="メイリオ"/>
                <a:ea typeface="メイリオ"/>
              </a:rPr>
              <a:t>自主防</a:t>
            </a:r>
            <a:endParaRPr lang="ja-JP" altLang="en-US" sz="1200">
              <a:latin typeface="メイリオ"/>
              <a:ea typeface="メイリオ"/>
            </a:endParaRPr>
          </a:p>
        </p:txBody>
      </p:sp>
      <p:sp>
        <p:nvSpPr>
          <p:cNvPr id="1324" name="図形 582"/>
          <p:cNvSpPr/>
          <p:nvPr/>
        </p:nvSpPr>
        <p:spPr>
          <a:xfrm>
            <a:off x="1435435" y="6331288"/>
            <a:ext cx="2103057" cy="409712"/>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1600">
                <a:solidFill>
                  <a:schemeClr val="tx1"/>
                </a:solidFill>
                <a:latin typeface="メイリオ"/>
                <a:ea typeface="メイリオ"/>
              </a:rPr>
              <a:t>市</a:t>
            </a:r>
            <a:r>
              <a:rPr lang="ja-JP" altLang="en-US" sz="1600">
                <a:solidFill>
                  <a:schemeClr val="tx1"/>
                </a:solidFill>
                <a:latin typeface="メイリオ"/>
                <a:ea typeface="メイリオ"/>
              </a:rPr>
              <a:t>町</a:t>
            </a:r>
            <a:r>
              <a:rPr lang="ja-JP" altLang="en-US" sz="1600">
                <a:solidFill>
                  <a:schemeClr val="tx1"/>
                </a:solidFill>
                <a:latin typeface="メイリオ"/>
                <a:ea typeface="メイリオ"/>
              </a:rPr>
              <a:t>村</a:t>
            </a:r>
            <a:endParaRPr lang="ja-JP" altLang="en-US" sz="1600">
              <a:solidFill>
                <a:schemeClr val="tx1"/>
              </a:solidFill>
              <a:latin typeface="メイリオ"/>
              <a:ea typeface="メイリオ"/>
            </a:endParaRPr>
          </a:p>
        </p:txBody>
      </p:sp>
      <p:sp>
        <p:nvSpPr>
          <p:cNvPr id="1325" name="テキスト 583"/>
          <p:cNvSpPr txBox="1"/>
          <p:nvPr/>
        </p:nvSpPr>
        <p:spPr>
          <a:xfrm>
            <a:off x="513103" y="5926837"/>
            <a:ext cx="1336535" cy="276106"/>
          </a:xfrm>
          <a:prstGeom prst="rect">
            <a:avLst/>
          </a:prstGeom>
          <a:ln w="6350">
            <a:noFill/>
          </a:ln>
        </p:spPr>
        <p:txBody>
          <a:bodyPr wrap="square">
            <a:spAutoFit/>
          </a:bodyPr>
          <a:lstStyle/>
          <a:p>
            <a:pPr algn="ctr">
              <a:defRPr lang="ja-JP" altLang="en-US"/>
            </a:pPr>
            <a:r>
              <a:rPr lang="ja-JP" altLang="en-US" sz="1200" u="none">
                <a:latin typeface="メイリオ"/>
                <a:ea typeface="メイリオ"/>
              </a:rPr>
              <a:t>名簿提供</a:t>
            </a:r>
            <a:endParaRPr lang="ja-JP" altLang="en-US" sz="1200" u="none">
              <a:latin typeface="メイリオ"/>
              <a:ea typeface="メイリオ"/>
            </a:endParaRPr>
          </a:p>
        </p:txBody>
      </p:sp>
      <p:sp>
        <p:nvSpPr>
          <p:cNvPr id="1326" name="図形 586"/>
          <p:cNvSpPr/>
          <p:nvPr/>
        </p:nvSpPr>
        <p:spPr>
          <a:xfrm rot="-5400000" flipH="1">
            <a:off x="2689585" y="5787040"/>
            <a:ext cx="493986" cy="594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27" name="テキスト 587"/>
          <p:cNvSpPr txBox="1"/>
          <p:nvPr/>
        </p:nvSpPr>
        <p:spPr>
          <a:xfrm>
            <a:off x="2968465" y="5945463"/>
            <a:ext cx="1336535" cy="276106"/>
          </a:xfrm>
          <a:prstGeom prst="rect">
            <a:avLst/>
          </a:prstGeom>
          <a:ln w="6350">
            <a:noFill/>
          </a:ln>
        </p:spPr>
        <p:txBody>
          <a:bodyPr wrap="square">
            <a:spAutoFit/>
          </a:bodyPr>
          <a:lstStyle/>
          <a:p>
            <a:pPr algn="ctr">
              <a:defRPr lang="ja-JP" altLang="en-US"/>
            </a:pPr>
            <a:r>
              <a:rPr lang="ja-JP" altLang="en-US" sz="1200" u="none">
                <a:latin typeface="メイリオ"/>
                <a:ea typeface="メイリオ"/>
              </a:rPr>
              <a:t>計画提出</a:t>
            </a:r>
            <a:endParaRPr lang="ja-JP" altLang="en-US" sz="1200" u="none">
              <a:latin typeface="メイリオ"/>
              <a:ea typeface="メイリオ"/>
            </a:endParaRPr>
          </a:p>
        </p:txBody>
      </p:sp>
      <p:sp>
        <p:nvSpPr>
          <p:cNvPr id="1328" name="図形 595"/>
          <p:cNvSpPr/>
          <p:nvPr/>
        </p:nvSpPr>
        <p:spPr>
          <a:xfrm>
            <a:off x="481638" y="5047468"/>
            <a:ext cx="1192611" cy="537321"/>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l">
              <a:defRPr lang="ja-JP" altLang="en-US"/>
            </a:pPr>
            <a:r>
              <a:rPr lang="ja-JP" altLang="en-US" sz="1200">
                <a:solidFill>
                  <a:schemeClr val="tx1"/>
                </a:solidFill>
                <a:latin typeface="メイリオ"/>
                <a:ea typeface="メイリオ"/>
              </a:rPr>
              <a:t>Step１</a:t>
            </a:r>
            <a:endParaRPr lang="ja-JP" altLang="en-US" sz="1200">
              <a:solidFill>
                <a:schemeClr val="tx1"/>
              </a:solidFill>
              <a:latin typeface="メイリオ"/>
              <a:ea typeface="メイリオ"/>
            </a:endParaRPr>
          </a:p>
          <a:p>
            <a:pPr algn="l">
              <a:defRPr lang="ja-JP" altLang="en-US"/>
            </a:pPr>
            <a:r>
              <a:rPr lang="ja-JP" altLang="en-US" sz="1200">
                <a:solidFill>
                  <a:schemeClr val="tx1"/>
                </a:solidFill>
                <a:latin typeface="メイリオ"/>
                <a:ea typeface="メイリオ"/>
              </a:rPr>
              <a:t>対象者を知る</a:t>
            </a:r>
            <a:endParaRPr lang="ja-JP" altLang="en-US" sz="1600">
              <a:solidFill>
                <a:schemeClr val="tx1"/>
              </a:solidFill>
              <a:latin typeface="メイリオ"/>
              <a:ea typeface="メイリオ"/>
            </a:endParaRPr>
          </a:p>
        </p:txBody>
      </p:sp>
      <p:sp>
        <p:nvSpPr>
          <p:cNvPr id="1329" name="図形 596"/>
          <p:cNvSpPr/>
          <p:nvPr/>
        </p:nvSpPr>
        <p:spPr>
          <a:xfrm rot="5400000">
            <a:off x="1562154" y="5226590"/>
            <a:ext cx="463419" cy="17907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30" name="図形 597"/>
          <p:cNvSpPr/>
          <p:nvPr/>
        </p:nvSpPr>
        <p:spPr>
          <a:xfrm>
            <a:off x="1965987" y="5047468"/>
            <a:ext cx="1192611" cy="537321"/>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l">
              <a:defRPr lang="ja-JP" altLang="en-US"/>
            </a:pPr>
            <a:r>
              <a:rPr lang="ja-JP" altLang="en-US" sz="1200">
                <a:solidFill>
                  <a:schemeClr val="tx1"/>
                </a:solidFill>
                <a:latin typeface="メイリオ"/>
                <a:ea typeface="メイリオ"/>
              </a:rPr>
              <a:t>Step２</a:t>
            </a:r>
            <a:endParaRPr lang="ja-JP" altLang="en-US" sz="1200">
              <a:solidFill>
                <a:schemeClr val="tx1"/>
              </a:solidFill>
              <a:latin typeface="メイリオ"/>
              <a:ea typeface="メイリオ"/>
            </a:endParaRPr>
          </a:p>
          <a:p>
            <a:pPr algn="l">
              <a:defRPr lang="ja-JP" altLang="en-US"/>
            </a:pPr>
            <a:r>
              <a:rPr lang="ja-JP" altLang="en-US" sz="1200">
                <a:solidFill>
                  <a:schemeClr val="tx1"/>
                </a:solidFill>
                <a:latin typeface="メイリオ"/>
                <a:ea typeface="メイリオ"/>
              </a:rPr>
              <a:t>関係者を探す</a:t>
            </a:r>
            <a:endParaRPr lang="ja-JP" altLang="en-US" sz="1600">
              <a:solidFill>
                <a:schemeClr val="tx1"/>
              </a:solidFill>
              <a:latin typeface="メイリオ"/>
              <a:ea typeface="メイリオ"/>
            </a:endParaRPr>
          </a:p>
        </p:txBody>
      </p:sp>
      <p:sp>
        <p:nvSpPr>
          <p:cNvPr id="1331" name="図形 598"/>
          <p:cNvSpPr/>
          <p:nvPr/>
        </p:nvSpPr>
        <p:spPr>
          <a:xfrm>
            <a:off x="4851173" y="4365000"/>
            <a:ext cx="5056081" cy="242259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Step１：</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訪問等により避難支援に必要な</a:t>
            </a:r>
            <a:r>
              <a:rPr lang="ja-JP" altLang="en-US" sz="1400" b="0">
                <a:solidFill>
                  <a:schemeClr val="tx1"/>
                </a:solidFill>
                <a:latin typeface="メイリオ"/>
                <a:ea typeface="メイリオ"/>
              </a:rPr>
              <a:t>情報を確認します</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endParaRPr lang="ja-JP" altLang="en-US" sz="8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Step２：</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個別避難計画を作成するために必要な関係</a:t>
            </a:r>
            <a:r>
              <a:rPr lang="ja-JP" altLang="en-US" sz="1400" b="0">
                <a:solidFill>
                  <a:schemeClr val="tx1"/>
                </a:solidFill>
                <a:latin typeface="メイリオ"/>
                <a:ea typeface="メイリオ"/>
              </a:rPr>
              <a:t>者を確認します。自主防災組織やケアマネ</a:t>
            </a:r>
            <a:r>
              <a:rPr lang="ja-JP" altLang="en-US" sz="1400" b="0">
                <a:solidFill>
                  <a:schemeClr val="tx1"/>
                </a:solidFill>
                <a:latin typeface="メイリオ"/>
                <a:ea typeface="メイリオ"/>
              </a:rPr>
              <a:t>ジャーに加え、発災時に</a:t>
            </a:r>
            <a:r>
              <a:rPr lang="ja-JP" altLang="en-US" sz="1400" b="0">
                <a:solidFill>
                  <a:schemeClr val="tx1"/>
                </a:solidFill>
                <a:latin typeface="メイリオ"/>
                <a:ea typeface="メイリオ"/>
              </a:rPr>
              <a:t>避難支援を行う避</a:t>
            </a:r>
            <a:r>
              <a:rPr lang="ja-JP" altLang="en-US" sz="1400" b="0">
                <a:solidFill>
                  <a:schemeClr val="tx1"/>
                </a:solidFill>
                <a:latin typeface="メイリオ"/>
                <a:ea typeface="メイリオ"/>
              </a:rPr>
              <a:t>難行動支援者も検討します。</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endParaRPr lang="ja-JP" altLang="en-US" sz="8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Step３：</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関係者で話し合い（調整会議）個別避難計</a:t>
            </a:r>
            <a:r>
              <a:rPr lang="ja-JP" altLang="en-US" sz="1400" b="0">
                <a:solidFill>
                  <a:schemeClr val="tx1"/>
                </a:solidFill>
                <a:latin typeface="メイリオ"/>
                <a:ea typeface="メイリオ"/>
              </a:rPr>
              <a:t>画を作成します。</a:t>
            </a:r>
            <a:endParaRPr lang="ja-JP" altLang="en-US" sz="1400" b="0">
              <a:solidFill>
                <a:schemeClr val="tx1"/>
              </a:solidFill>
              <a:latin typeface="メイリオ"/>
              <a:ea typeface="メイリオ"/>
            </a:endParaRPr>
          </a:p>
        </p:txBody>
      </p:sp>
      <p:sp>
        <p:nvSpPr>
          <p:cNvPr id="1332" name="図形 599"/>
          <p:cNvSpPr/>
          <p:nvPr/>
        </p:nvSpPr>
        <p:spPr>
          <a:xfrm rot="5400000">
            <a:off x="3070893" y="5208272"/>
            <a:ext cx="463419" cy="17907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33" name="図形 600"/>
          <p:cNvSpPr/>
          <p:nvPr/>
        </p:nvSpPr>
        <p:spPr>
          <a:xfrm>
            <a:off x="3433638" y="5074190"/>
            <a:ext cx="948725" cy="512667"/>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l">
              <a:defRPr lang="ja-JP" altLang="en-US"/>
            </a:pPr>
            <a:r>
              <a:rPr lang="ja-JP" altLang="en-US" sz="1200">
                <a:solidFill>
                  <a:schemeClr val="tx1"/>
                </a:solidFill>
                <a:latin typeface="メイリオ"/>
                <a:ea typeface="メイリオ"/>
              </a:rPr>
              <a:t>Step３</a:t>
            </a:r>
            <a:endParaRPr lang="ja-JP" altLang="en-US" sz="1200">
              <a:solidFill>
                <a:schemeClr val="tx1"/>
              </a:solidFill>
              <a:latin typeface="メイリオ"/>
              <a:ea typeface="メイリオ"/>
            </a:endParaRPr>
          </a:p>
          <a:p>
            <a:pPr algn="l">
              <a:defRPr lang="ja-JP" altLang="en-US"/>
            </a:pPr>
            <a:r>
              <a:rPr lang="ja-JP" altLang="en-US" sz="1200">
                <a:solidFill>
                  <a:schemeClr val="tx1"/>
                </a:solidFill>
                <a:latin typeface="メイリオ"/>
                <a:ea typeface="メイリオ"/>
              </a:rPr>
              <a:t>作成する</a:t>
            </a:r>
            <a:endParaRPr lang="ja-JP" altLang="en-US" sz="1600">
              <a:solidFill>
                <a:schemeClr val="tx1"/>
              </a:solidFill>
              <a:latin typeface="メイリオ"/>
              <a:ea typeface="メイリオ"/>
            </a:endParaRPr>
          </a:p>
        </p:txBody>
      </p:sp>
      <p:sp>
        <p:nvSpPr>
          <p:cNvPr id="1334" name="テキスト 601"/>
          <p:cNvSpPr/>
          <p:nvPr/>
        </p:nvSpPr>
        <p:spPr>
          <a:xfrm>
            <a:off x="3712113" y="4684813"/>
            <a:ext cx="843628" cy="213304"/>
          </a:xfrm>
          <a:prstGeom prst="ellipse">
            <a:avLst/>
          </a:prstGeom>
          <a:solidFill>
            <a:schemeClr val="accent1">
              <a:lumMod val="40000"/>
              <a:lumOff val="60000"/>
            </a:schemeClr>
          </a:solidFill>
          <a:ln w="6350">
            <a:noFill/>
          </a:ln>
        </p:spPr>
        <p:txBody>
          <a:bodyPr wrap="square" lIns="36000" tIns="0" rIns="36000" bIns="0" anchor="ctr" anchorCtr="0">
            <a:noAutofit/>
          </a:bodyPr>
          <a:lstStyle/>
          <a:p>
            <a:pPr algn="ctr">
              <a:defRPr lang="ja-JP" altLang="en-US"/>
            </a:pPr>
            <a:r>
              <a:rPr lang="ja-JP" altLang="en-US" sz="1000">
                <a:latin typeface="メイリオ"/>
                <a:ea typeface="メイリオ"/>
              </a:rPr>
              <a:t>近隣住民</a:t>
            </a:r>
            <a:endParaRPr lang="ja-JP" altLang="en-US" sz="1200">
              <a:latin typeface="メイリオ"/>
              <a:ea typeface="メイリオ"/>
            </a:endParaRPr>
          </a:p>
        </p:txBody>
      </p:sp>
      <p:sp>
        <p:nvSpPr>
          <p:cNvPr id="1335" name="スライド番号プレースホルダー 342"/>
          <p:cNvSpPr>
            <a:spLocks noGrp="1"/>
          </p:cNvSpPr>
          <p:nvPr>
            <p:ph type="sldNum" sz="quarter" idx="12"/>
          </p:nvPr>
        </p:nvSpPr>
        <p:spPr>
          <a:xfrm>
            <a:off x="7770564" y="6525000"/>
            <a:ext cx="2078436" cy="365125"/>
          </a:xfrm>
        </p:spPr>
        <p:txBody>
          <a:bodyPr/>
          <a:lstStyle/>
          <a:p>
            <a:fld id="{2C9400E4-C46D-48FA-AEA0-ED136F70A0E5}" type="slidenum">
              <a:rPr kumimoji="1" lang="ja-JP" altLang="en-US" sz="1400" smtClean="0">
                <a:latin typeface="メイリオ"/>
                <a:ea typeface="メイリオ"/>
              </a:rPr>
              <a:t>11</a:t>
            </a:fld>
            <a:endParaRPr kumimoji="1" lang="ja-JP" altLang="en-US">
              <a:latin typeface="メイリオ"/>
              <a:ea typeface="メイリオ"/>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41" name="図 323"/>
          <p:cNvPicPr>
            <a:picLocks noChangeAspect="1"/>
          </p:cNvPicPr>
          <p:nvPr/>
        </p:nvPicPr>
        <p:blipFill>
          <a:blip r:embed="rId1"/>
          <a:stretch>
            <a:fillRect/>
          </a:stretch>
        </p:blipFill>
        <p:spPr>
          <a:xfrm>
            <a:off x="657856" y="1714302"/>
            <a:ext cx="7967144" cy="5098698"/>
          </a:xfrm>
          <a:prstGeom prst="rect">
            <a:avLst/>
          </a:prstGeom>
        </p:spPr>
      </p:pic>
      <p:sp>
        <p:nvSpPr>
          <p:cNvPr id="1342" name="サブタイトル 262"/>
          <p:cNvSpPr/>
          <p:nvPr/>
        </p:nvSpPr>
        <p:spPr>
          <a:xfrm>
            <a:off x="489000" y="1534861"/>
            <a:ext cx="4248860" cy="4926795"/>
          </a:xfrm>
          <a:prstGeom prst="rect">
            <a:avLst/>
          </a:prstGeom>
          <a:noFill/>
          <a:ln w="38100">
            <a:solidFill>
              <a:srgbClr val="FF0000"/>
            </a:solidFill>
            <a:prstDash val="solid"/>
          </a:ln>
        </p:spPr>
        <p:txBody>
          <a:bodyP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endParaRPr kumimoji="1" lang="ja-JP" altLang="en-US"/>
          </a:p>
          <a:p>
            <a:endParaRPr kumimoji="1" lang="ja-JP" altLang="en-US"/>
          </a:p>
        </p:txBody>
      </p:sp>
      <p:sp>
        <p:nvSpPr>
          <p:cNvPr id="1343" name="図形 263"/>
          <p:cNvSpPr/>
          <p:nvPr/>
        </p:nvSpPr>
        <p:spPr>
          <a:xfrm>
            <a:off x="2571010" y="765000"/>
            <a:ext cx="3311033" cy="687225"/>
          </a:xfrm>
          <a:prstGeom prst="wedgeRoundRectCallout">
            <a:avLst>
              <a:gd name="adj1" fmla="val -47024"/>
              <a:gd name="adj2" fmla="val 90155"/>
              <a:gd name="adj3" fmla="val 16667"/>
            </a:avLst>
          </a:prstGeom>
          <a:solidFill>
            <a:srgbClr val="FFFF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p>
            <a:pPr algn="l">
              <a:lnSpc>
                <a:spcPct val="100000"/>
              </a:lnSpc>
              <a:spcBef>
                <a:spcPts val="0"/>
              </a:spcBef>
              <a:spcAft>
                <a:spcPts val="0"/>
              </a:spcAft>
              <a:defRPr lang="ja-JP" altLang="en-US"/>
            </a:pPr>
            <a:r>
              <a:rPr lang="ja-JP" altLang="en-US" sz="1000">
                <a:solidFill>
                  <a:schemeClr val="tx1"/>
                </a:solidFill>
              </a:rPr>
              <a:t>【基本情報・ご本人の状態】</a:t>
            </a:r>
            <a:endParaRPr lang="ja-JP" altLang="en-US" sz="1000">
              <a:solidFill>
                <a:schemeClr val="tx1"/>
              </a:solidFill>
            </a:endParaRPr>
          </a:p>
          <a:p>
            <a:pPr algn="l">
              <a:lnSpc>
                <a:spcPct val="100000"/>
              </a:lnSpc>
              <a:spcBef>
                <a:spcPts val="0"/>
              </a:spcBef>
              <a:spcAft>
                <a:spcPts val="0"/>
              </a:spcAft>
              <a:defRPr lang="ja-JP" altLang="en-US"/>
            </a:pPr>
            <a:r>
              <a:rPr lang="ja-JP" altLang="en-US" sz="1000">
                <a:solidFill>
                  <a:schemeClr val="tx1"/>
                </a:solidFill>
              </a:rPr>
              <a:t>　</a:t>
            </a:r>
            <a:r>
              <a:rPr lang="ja-JP" altLang="en-US" sz="1000" u="sng">
                <a:solidFill>
                  <a:schemeClr val="tx1"/>
                </a:solidFill>
              </a:rPr>
              <a:t>福祉部局が得意な内容</a:t>
            </a:r>
            <a:endParaRPr lang="ja-JP" altLang="en-US" sz="1000">
              <a:solidFill>
                <a:schemeClr val="tx1"/>
              </a:solidFill>
            </a:endParaRPr>
          </a:p>
          <a:p>
            <a:pPr algn="l">
              <a:defRPr lang="ja-JP" altLang="en-US"/>
            </a:pPr>
            <a:r>
              <a:rPr lang="ja-JP" altLang="en-US" sz="900">
                <a:solidFill>
                  <a:schemeClr val="tx1"/>
                </a:solidFill>
              </a:rPr>
              <a:t>　・避難支援が必要な理由</a:t>
            </a:r>
            <a:r>
              <a:rPr lang="ja-JP" altLang="en-US" sz="900">
                <a:solidFill>
                  <a:schemeClr val="tx1"/>
                </a:solidFill>
              </a:rPr>
              <a:t>　　</a:t>
            </a:r>
            <a:r>
              <a:rPr lang="ja-JP" altLang="en-US" sz="900">
                <a:solidFill>
                  <a:schemeClr val="tx1"/>
                </a:solidFill>
              </a:rPr>
              <a:t>・特性に応じた配慮事項</a:t>
            </a:r>
            <a:endParaRPr lang="ja-JP" altLang="en-US" sz="900">
              <a:solidFill>
                <a:schemeClr val="tx1"/>
              </a:solidFill>
            </a:endParaRPr>
          </a:p>
          <a:p>
            <a:pPr algn="l">
              <a:defRPr lang="ja-JP" altLang="en-US"/>
            </a:pPr>
            <a:r>
              <a:rPr lang="ja-JP" altLang="en-US" sz="900">
                <a:solidFill>
                  <a:schemeClr val="tx1"/>
                </a:solidFill>
              </a:rPr>
              <a:t>　・</a:t>
            </a:r>
            <a:r>
              <a:rPr lang="ja-JP" altLang="en-US" sz="900">
                <a:solidFill>
                  <a:schemeClr val="tx1"/>
                </a:solidFill>
              </a:rPr>
              <a:t>心身の状態</a:t>
            </a:r>
            <a:r>
              <a:rPr lang="ja-JP" altLang="en-US" sz="900">
                <a:solidFill>
                  <a:schemeClr val="tx1"/>
                </a:solidFill>
              </a:rPr>
              <a:t>　　　　　　　</a:t>
            </a:r>
            <a:r>
              <a:rPr lang="ja-JP" altLang="en-US" sz="900">
                <a:solidFill>
                  <a:schemeClr val="tx1"/>
                </a:solidFill>
              </a:rPr>
              <a:t>・家庭環境　</a:t>
            </a:r>
            <a:r>
              <a:rPr lang="ja-JP" altLang="en-US" sz="900">
                <a:solidFill>
                  <a:schemeClr val="tx1"/>
                </a:solidFill>
              </a:rPr>
              <a:t>等</a:t>
            </a:r>
            <a:endParaRPr lang="ja-JP" altLang="en-US" sz="1000">
              <a:solidFill>
                <a:schemeClr val="tx1"/>
              </a:solidFill>
            </a:endParaRPr>
          </a:p>
        </p:txBody>
      </p:sp>
      <p:sp>
        <p:nvSpPr>
          <p:cNvPr id="1344" name="サブタイトル 266"/>
          <p:cNvSpPr/>
          <p:nvPr/>
        </p:nvSpPr>
        <p:spPr>
          <a:xfrm>
            <a:off x="4851568" y="1543182"/>
            <a:ext cx="3922362" cy="3339613"/>
          </a:xfrm>
          <a:prstGeom prst="rect">
            <a:avLst/>
          </a:prstGeom>
          <a:noFill/>
          <a:ln w="31750">
            <a:solidFill>
              <a:schemeClr val="tx1"/>
            </a:solidFill>
            <a:prstDash val="sysDash"/>
          </a:ln>
        </p:spPr>
        <p:txBody>
          <a:bodyP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endParaRPr kumimoji="1" lang="ja-JP" altLang="en-US"/>
          </a:p>
          <a:p>
            <a:endParaRPr kumimoji="1" lang="ja-JP" altLang="en-US"/>
          </a:p>
        </p:txBody>
      </p:sp>
      <p:sp>
        <p:nvSpPr>
          <p:cNvPr id="1345" name="図形 267"/>
          <p:cNvSpPr/>
          <p:nvPr/>
        </p:nvSpPr>
        <p:spPr>
          <a:xfrm>
            <a:off x="7281310" y="765000"/>
            <a:ext cx="2345808" cy="687225"/>
          </a:xfrm>
          <a:prstGeom prst="wedgeRoundRectCallout">
            <a:avLst>
              <a:gd name="adj1" fmla="val -48155"/>
              <a:gd name="adj2" fmla="val 92401"/>
              <a:gd name="adj3" fmla="val 16667"/>
            </a:avLst>
          </a:prstGeom>
          <a:solidFill>
            <a:srgbClr val="A3FFA0"/>
          </a:solidFill>
          <a:ln w="12700" cap="flat" cmpd="sng" algn="ctr">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000">
                <a:solidFill>
                  <a:schemeClr val="tx1"/>
                </a:solidFill>
              </a:rPr>
              <a:t>【避難に必要な情報】</a:t>
            </a:r>
            <a:endParaRPr lang="ja-JP" altLang="en-US" sz="1000">
              <a:solidFill>
                <a:schemeClr val="tx1"/>
              </a:solidFill>
            </a:endParaRPr>
          </a:p>
          <a:p>
            <a:pPr algn="l">
              <a:defRPr lang="ja-JP" altLang="en-US"/>
            </a:pPr>
            <a:r>
              <a:rPr lang="ja-JP" altLang="en-US" sz="1000">
                <a:solidFill>
                  <a:schemeClr val="tx1"/>
                </a:solidFill>
              </a:rPr>
              <a:t>　</a:t>
            </a:r>
            <a:r>
              <a:rPr lang="ja-JP" altLang="en-US" sz="1000" u="sng">
                <a:solidFill>
                  <a:schemeClr val="tx1"/>
                </a:solidFill>
              </a:rPr>
              <a:t>防災部局が得意な内容</a:t>
            </a:r>
            <a:endParaRPr lang="ja-JP" altLang="en-US" sz="1000" u="sng">
              <a:solidFill>
                <a:schemeClr val="tx1"/>
              </a:solidFill>
            </a:endParaRPr>
          </a:p>
          <a:p>
            <a:pPr algn="l">
              <a:defRPr lang="ja-JP" altLang="en-US"/>
            </a:pPr>
            <a:r>
              <a:rPr lang="ja-JP" altLang="en-US" sz="900">
                <a:solidFill>
                  <a:schemeClr val="tx1"/>
                </a:solidFill>
              </a:rPr>
              <a:t>　・避難支援者</a:t>
            </a:r>
            <a:endParaRPr lang="ja-JP" altLang="en-US" sz="900">
              <a:solidFill>
                <a:schemeClr val="tx1"/>
              </a:solidFill>
            </a:endParaRPr>
          </a:p>
          <a:p>
            <a:pPr algn="l">
              <a:defRPr lang="ja-JP" altLang="en-US"/>
            </a:pPr>
            <a:r>
              <a:rPr lang="ja-JP" altLang="en-US" sz="900">
                <a:solidFill>
                  <a:schemeClr val="tx1"/>
                </a:solidFill>
              </a:rPr>
              <a:t>　</a:t>
            </a:r>
            <a:r>
              <a:rPr lang="ja-JP" altLang="en-US" sz="900">
                <a:solidFill>
                  <a:schemeClr val="tx1"/>
                </a:solidFill>
              </a:rPr>
              <a:t>・避難場所、</a:t>
            </a:r>
            <a:r>
              <a:rPr lang="ja-JP" altLang="en-US" sz="900">
                <a:solidFill>
                  <a:schemeClr val="tx1"/>
                </a:solidFill>
              </a:rPr>
              <a:t>避難経路　　等</a:t>
            </a:r>
            <a:endParaRPr lang="ja-JP" altLang="en-US" sz="1000">
              <a:solidFill>
                <a:schemeClr val="tx1"/>
              </a:solidFill>
            </a:endParaRPr>
          </a:p>
        </p:txBody>
      </p:sp>
      <p:sp>
        <p:nvSpPr>
          <p:cNvPr id="1346" name="サブタイトル 268"/>
          <p:cNvSpPr/>
          <p:nvPr/>
        </p:nvSpPr>
        <p:spPr>
          <a:xfrm>
            <a:off x="4398377" y="4753128"/>
            <a:ext cx="50700" cy="432000"/>
          </a:xfrm>
          <a:prstGeom prst="rect">
            <a:avLst/>
          </a:prstGeom>
          <a:solidFill>
            <a:schemeClr val="bg1"/>
          </a:solidFill>
          <a:ln w="31750">
            <a:noFill/>
            <a:prstDash val="solid"/>
          </a:ln>
        </p:spPr>
        <p:txBody>
          <a:bodyP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endParaRPr kumimoji="1" lang="ja-JP" altLang="en-US"/>
          </a:p>
          <a:p>
            <a:endParaRPr kumimoji="1" lang="ja-JP" altLang="en-US"/>
          </a:p>
        </p:txBody>
      </p:sp>
      <p:sp>
        <p:nvSpPr>
          <p:cNvPr id="1347" name="直線 356"/>
          <p:cNvSpPr/>
          <p:nvPr/>
        </p:nvSpPr>
        <p:spPr>
          <a:xfrm>
            <a:off x="139427" y="682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348" name="サブタイトル 357"/>
          <p:cNvSpPr/>
          <p:nvPr/>
        </p:nvSpPr>
        <p:spPr>
          <a:xfrm>
            <a:off x="3813" y="110468"/>
            <a:ext cx="8767168"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【参考】個別避難計画のイメージ</a:t>
            </a:r>
            <a:endParaRPr kumimoji="1" lang="ja-JP" altLang="en-US" sz="2400" dirty="0">
              <a:latin typeface="メイリオ"/>
              <a:ea typeface="メイリオ"/>
            </a:endParaRPr>
          </a:p>
        </p:txBody>
      </p:sp>
      <p:sp>
        <p:nvSpPr>
          <p:cNvPr id="1349" name="スライド番号プレースホルダー 343"/>
          <p:cNvSpPr>
            <a:spLocks noGrp="1"/>
          </p:cNvSpPr>
          <p:nvPr>
            <p:ph type="sldNum" sz="quarter" idx="12"/>
          </p:nvPr>
        </p:nvSpPr>
        <p:spPr>
          <a:xfrm>
            <a:off x="7834862" y="6447875"/>
            <a:ext cx="2078436" cy="365125"/>
          </a:xfrm>
        </p:spPr>
        <p:txBody>
          <a:bodyPr/>
          <a:lstStyle/>
          <a:p>
            <a:fld id="{2C9400E4-C46D-48FA-AEA0-ED136F70A0E5}" type="slidenum">
              <a:rPr kumimoji="1" lang="ja-JP" altLang="en-US" sz="1400" smtClean="0">
                <a:latin typeface="メイリオ"/>
                <a:ea typeface="メイリオ"/>
              </a:rPr>
              <a:t>12</a:t>
            </a:fld>
            <a:endParaRPr kumimoji="1" lang="ja-JP" altLang="en-US">
              <a:latin typeface="メイリオ"/>
              <a:ea typeface="メイリオ"/>
            </a:endParaRPr>
          </a:p>
        </p:txBody>
      </p:sp>
      <p:sp>
        <p:nvSpPr>
          <p:cNvPr id="1350" name="サブタイトル 345"/>
          <p:cNvSpPr/>
          <p:nvPr/>
        </p:nvSpPr>
        <p:spPr>
          <a:xfrm>
            <a:off x="4737000" y="4963419"/>
            <a:ext cx="3958082" cy="1502399"/>
          </a:xfrm>
          <a:prstGeom prst="rect">
            <a:avLst/>
          </a:prstGeom>
          <a:noFill/>
          <a:ln w="38100">
            <a:solidFill>
              <a:srgbClr val="FF0000"/>
            </a:solidFill>
            <a:prstDash val="solid"/>
          </a:ln>
        </p:spPr>
        <p:txBody>
          <a:bodyP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endParaRPr kumimoji="1" lang="ja-JP" altLang="en-US"/>
          </a:p>
          <a:p>
            <a:endParaRPr kumimoji="1" lang="ja-JP" altLang="en-US"/>
          </a:p>
        </p:txBody>
      </p:sp>
      <p:sp>
        <p:nvSpPr>
          <p:cNvPr id="1351" name="四角形 324"/>
          <p:cNvSpPr/>
          <p:nvPr/>
        </p:nvSpPr>
        <p:spPr>
          <a:xfrm>
            <a:off x="4688860" y="4979548"/>
            <a:ext cx="108000" cy="1476000"/>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6" name="テキスト 176"/>
          <p:cNvSpPr txBox="1"/>
          <p:nvPr/>
        </p:nvSpPr>
        <p:spPr>
          <a:xfrm>
            <a:off x="-8908" y="1038663"/>
            <a:ext cx="9911174" cy="5939195"/>
          </a:xfrm>
          <a:prstGeom prst="rect">
            <a:avLst/>
          </a:prstGeom>
        </p:spPr>
        <p:txBody>
          <a:bodyPr wrap="square">
            <a:spAutoFit/>
          </a:bodyPr>
          <a:lstStyle/>
          <a:p>
            <a:pPr>
              <a:lnSpc>
                <a:spcPct val="100000"/>
              </a:lnSpc>
              <a:spcBef>
                <a:spcPts val="0"/>
              </a:spcBef>
              <a:spcAft>
                <a:spcPts val="0"/>
              </a:spcAft>
              <a:defRPr lang="ja-JP" altLang="en-US"/>
            </a:pPr>
            <a:r>
              <a:rPr lang="ja-JP" altLang="en-US" sz="2000" u="none">
                <a:latin typeface="ＭＳ ゴシック"/>
                <a:ea typeface="ＭＳ ゴシック"/>
              </a:rPr>
              <a:t>　① 避難支援等を必要とする理由</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例：</a:t>
            </a:r>
            <a:r>
              <a:rPr lang="ja-JP" altLang="en-US" sz="2000" u="none">
                <a:latin typeface="ＭＳ ゴシック"/>
                <a:ea typeface="ＭＳ ゴシック"/>
              </a:rPr>
              <a:t>自立歩行が</a:t>
            </a:r>
            <a:r>
              <a:rPr lang="ja-JP" altLang="en-US" sz="2000" u="none">
                <a:latin typeface="ＭＳ ゴシック"/>
                <a:ea typeface="ＭＳ ゴシック"/>
              </a:rPr>
              <a:t>困難で</a:t>
            </a:r>
            <a:r>
              <a:rPr lang="ja-JP" altLang="en-US" sz="2000" u="none">
                <a:latin typeface="ＭＳ ゴシック"/>
                <a:ea typeface="ＭＳ ゴシック"/>
              </a:rPr>
              <a:t>、</a:t>
            </a:r>
            <a:r>
              <a:rPr lang="ja-JP" altLang="en-US" sz="2000" u="none">
                <a:latin typeface="ＭＳ ゴシック"/>
                <a:ea typeface="ＭＳ ゴシック"/>
              </a:rPr>
              <a:t>移動には</a:t>
            </a:r>
            <a:r>
              <a:rPr lang="ja-JP" altLang="en-US" sz="2000" u="none">
                <a:latin typeface="ＭＳ ゴシック"/>
                <a:ea typeface="ＭＳ ゴシック"/>
              </a:rPr>
              <a:t>車椅子が</a:t>
            </a:r>
            <a:r>
              <a:rPr lang="ja-JP" altLang="en-US" sz="2000" u="none">
                <a:latin typeface="ＭＳ ゴシック"/>
                <a:ea typeface="ＭＳ ゴシック"/>
              </a:rPr>
              <a:t>必要</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② （障害、要介護、難病、療育）の種別</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③ 避難時に配慮しなくてはならない事項</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例：ゆっくりならつえ歩行可、急ぐ時は車椅子要。</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認知症のため、知らない場所ではパニックになる恐れ。</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「危ない」などの不安になる言葉は使わず、「大丈夫」など</a:t>
            </a:r>
            <a:r>
              <a:rPr lang="ja-JP" altLang="en-US" sz="2000" u="none">
                <a:latin typeface="ＭＳ ゴシック"/>
                <a:ea typeface="ＭＳ ゴシック"/>
              </a:rPr>
              <a:t>肯定的で</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柔らかい表現の</a:t>
            </a:r>
            <a:r>
              <a:rPr lang="ja-JP" altLang="en-US" sz="2000" u="none">
                <a:latin typeface="ＭＳ ゴシック"/>
                <a:ea typeface="ＭＳ ゴシック"/>
              </a:rPr>
              <a:t>声かけが好ましい。</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④ </a:t>
            </a:r>
            <a:r>
              <a:rPr lang="ja-JP" altLang="en-US" sz="2000" u="none">
                <a:latin typeface="ＭＳ ゴシック"/>
                <a:ea typeface="ＭＳ ゴシック"/>
              </a:rPr>
              <a:t>避難方法</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例：迅速な避難には車椅子が必要。</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知らない道ではパニックになるため、できる限り予定の避難経路で避難</a:t>
            </a:r>
            <a:r>
              <a:rPr lang="ja-JP" altLang="en-US" sz="2000" u="none">
                <a:latin typeface="ＭＳ ゴシック"/>
                <a:ea typeface="ＭＳ ゴシック"/>
              </a:rPr>
              <a:t>　</a:t>
            </a:r>
            <a:endParaRPr lang="ja-JP" altLang="en-US" sz="18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⑤</a:t>
            </a:r>
            <a:r>
              <a:rPr lang="ja-JP" altLang="en-US" sz="2000" u="none">
                <a:latin typeface="ＭＳ ゴシック"/>
                <a:ea typeface="ＭＳ ゴシック"/>
              </a:rPr>
              <a:t> </a:t>
            </a:r>
            <a:r>
              <a:rPr lang="ja-JP" altLang="en-US" sz="2000" u="none">
                <a:latin typeface="ＭＳ ゴシック"/>
                <a:ea typeface="ＭＳ ゴシック"/>
              </a:rPr>
              <a:t>特記事項</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例：普段は１階のリビングで過ごすことが多い。</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　</a:t>
            </a:r>
            <a:r>
              <a:rPr lang="ja-JP" altLang="en-US" sz="2000" u="none">
                <a:latin typeface="ＭＳ ゴシック"/>
                <a:ea typeface="ＭＳ ゴシック"/>
              </a:rPr>
              <a:t>耳が聞こえにくいため</a:t>
            </a:r>
            <a:r>
              <a:rPr lang="ja-JP" altLang="en-US" sz="2000" u="none">
                <a:latin typeface="ＭＳ ゴシック"/>
                <a:ea typeface="ＭＳ ゴシック"/>
              </a:rPr>
              <a:t>、</a:t>
            </a:r>
            <a:r>
              <a:rPr lang="ja-JP" altLang="en-US" sz="2000" u="none">
                <a:latin typeface="ＭＳ ゴシック"/>
                <a:ea typeface="ＭＳ ゴシック"/>
              </a:rPr>
              <a:t>屋外からの</a:t>
            </a:r>
            <a:r>
              <a:rPr lang="ja-JP" altLang="en-US" sz="2000" u="none">
                <a:latin typeface="ＭＳ ゴシック"/>
                <a:ea typeface="ＭＳ ゴシック"/>
              </a:rPr>
              <a:t>声かけ</a:t>
            </a:r>
            <a:r>
              <a:rPr lang="ja-JP" altLang="en-US" sz="2000" u="none">
                <a:latin typeface="ＭＳ ゴシック"/>
                <a:ea typeface="ＭＳ ゴシック"/>
              </a:rPr>
              <a:t>では聞こえない恐れがある。</a:t>
            </a:r>
            <a:endParaRPr lang="ja-JP" altLang="en-US" sz="2000" u="none">
              <a:latin typeface="ＭＳ ゴシック"/>
              <a:ea typeface="ＭＳ ゴシック"/>
            </a:endParaRPr>
          </a:p>
          <a:p>
            <a:pPr>
              <a:lnSpc>
                <a:spcPct val="100000"/>
              </a:lnSpc>
              <a:spcBef>
                <a:spcPts val="0"/>
              </a:spcBef>
              <a:spcAft>
                <a:spcPts val="0"/>
              </a:spcAft>
              <a:defRPr lang="ja-JP" altLang="en-US"/>
            </a:pPr>
            <a:r>
              <a:rPr lang="ja-JP" altLang="en-US" sz="2000" u="none">
                <a:latin typeface="ＭＳ ゴシック"/>
                <a:ea typeface="ＭＳ ゴシック"/>
              </a:rPr>
              <a:t>　</a:t>
            </a:r>
            <a:endParaRPr lang="ja-JP" altLang="en-US" sz="1800" u="none">
              <a:latin typeface="ＭＳ ゴシック"/>
              <a:ea typeface="ＭＳ ゴシック"/>
            </a:endParaRPr>
          </a:p>
        </p:txBody>
      </p:sp>
      <p:sp>
        <p:nvSpPr>
          <p:cNvPr id="1357" name="直線 588"/>
          <p:cNvSpPr/>
          <p:nvPr/>
        </p:nvSpPr>
        <p:spPr>
          <a:xfrm>
            <a:off x="139427"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358" name="サブタイトル 589"/>
          <p:cNvSpPr/>
          <p:nvPr/>
        </p:nvSpPr>
        <p:spPr>
          <a:xfrm>
            <a:off x="4374" y="110468"/>
            <a:ext cx="10056645"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【参考】個別避難計画のイメージ</a:t>
            </a:r>
            <a:r>
              <a:rPr kumimoji="1" lang="ja-JP" altLang="en-US" sz="2400" dirty="0">
                <a:latin typeface="メイリオ"/>
                <a:ea typeface="メイリオ"/>
              </a:rPr>
              <a:t>（基本情報、ご本人の状態）</a:t>
            </a:r>
            <a:endParaRPr kumimoji="1" lang="ja-JP" altLang="en-US" sz="2400" dirty="0">
              <a:latin typeface="メイリオ"/>
              <a:ea typeface="メイリオ"/>
            </a:endParaRPr>
          </a:p>
        </p:txBody>
      </p:sp>
      <p:sp>
        <p:nvSpPr>
          <p:cNvPr id="1359" name="スライド番号プレースホルダー 344"/>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13</a:t>
            </a:fld>
            <a:endParaRPr kumimoji="1" lang="ja-JP" altLang="en-US">
              <a:latin typeface="メイリオ"/>
              <a:ea typeface="メイリオ"/>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65" name="図 192"/>
          <p:cNvPicPr>
            <a:picLocks noChangeAspect="1"/>
          </p:cNvPicPr>
          <p:nvPr/>
        </p:nvPicPr>
        <p:blipFill>
          <a:blip r:embed="rId1"/>
          <a:srcRect l="50482" r="520" b="24237"/>
          <a:stretch>
            <a:fillRect/>
          </a:stretch>
        </p:blipFill>
        <p:spPr>
          <a:xfrm>
            <a:off x="996270" y="908638"/>
            <a:ext cx="8082740" cy="5688795"/>
          </a:xfrm>
          <a:prstGeom prst="rect">
            <a:avLst/>
          </a:prstGeom>
          <a:ln>
            <a:solidFill>
              <a:schemeClr val="tx1"/>
            </a:solidFill>
          </a:ln>
        </p:spPr>
      </p:pic>
      <p:sp>
        <p:nvSpPr>
          <p:cNvPr id="1366" name="直線 590"/>
          <p:cNvSpPr/>
          <p:nvPr/>
        </p:nvSpPr>
        <p:spPr>
          <a:xfrm>
            <a:off x="139427"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367" name="サブタイトル 591"/>
          <p:cNvSpPr/>
          <p:nvPr/>
        </p:nvSpPr>
        <p:spPr>
          <a:xfrm>
            <a:off x="4565" y="110468"/>
            <a:ext cx="10495168"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【参考】個別避難計画のイメージ（避難に必要な情報　抜粋）</a:t>
            </a:r>
            <a:endParaRPr kumimoji="1" lang="ja-JP" altLang="en-US" sz="2400" dirty="0">
              <a:latin typeface="メイリオ"/>
              <a:ea typeface="メイリオ"/>
            </a:endParaRPr>
          </a:p>
        </p:txBody>
      </p:sp>
      <p:sp>
        <p:nvSpPr>
          <p:cNvPr id="1368" name="スライド番号プレースホルダー 345"/>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14</a:t>
            </a:fld>
            <a:endParaRPr kumimoji="1" lang="ja-JP" altLang="en-US">
              <a:latin typeface="メイリオ"/>
              <a:ea typeface="メイリオ"/>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74" name="直線 307"/>
          <p:cNvSpPr/>
          <p:nvPr/>
        </p:nvSpPr>
        <p:spPr>
          <a:xfrm>
            <a:off x="129000" y="549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375"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個別避難計画作成の流れ</a:t>
            </a:r>
            <a:endParaRPr kumimoji="1" lang="ja-JP" altLang="en-US" sz="3200" dirty="0">
              <a:latin typeface="メイリオ"/>
              <a:ea typeface="メイリオ"/>
            </a:endParaRPr>
          </a:p>
        </p:txBody>
      </p:sp>
      <p:sp>
        <p:nvSpPr>
          <p:cNvPr id="1376" name="図形 466"/>
          <p:cNvSpPr/>
          <p:nvPr/>
        </p:nvSpPr>
        <p:spPr>
          <a:xfrm>
            <a:off x="2542503" y="912843"/>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避難行動要支援者名簿の作成</a:t>
            </a:r>
            <a:endParaRPr lang="ja-JP" altLang="en-US" sz="1600">
              <a:solidFill>
                <a:schemeClr val="tx1"/>
              </a:solidFill>
              <a:latin typeface="メイリオ"/>
              <a:ea typeface="メイリオ"/>
            </a:endParaRPr>
          </a:p>
        </p:txBody>
      </p:sp>
      <p:sp>
        <p:nvSpPr>
          <p:cNvPr id="1377" name="図形 385"/>
          <p:cNvSpPr/>
          <p:nvPr/>
        </p:nvSpPr>
        <p:spPr>
          <a:xfrm>
            <a:off x="2550182" y="2202210"/>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名簿提供同意取得</a:t>
            </a:r>
            <a:endParaRPr lang="ja-JP" altLang="en-US" sz="1600">
              <a:solidFill>
                <a:schemeClr val="tx1"/>
              </a:solidFill>
              <a:latin typeface="メイリオ"/>
              <a:ea typeface="メイリオ"/>
            </a:endParaRPr>
          </a:p>
        </p:txBody>
      </p:sp>
      <p:sp>
        <p:nvSpPr>
          <p:cNvPr id="1378" name="図形 386"/>
          <p:cNvSpPr/>
          <p:nvPr/>
        </p:nvSpPr>
        <p:spPr>
          <a:xfrm>
            <a:off x="4178847" y="2788505"/>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79" name="図形 387"/>
          <p:cNvSpPr/>
          <p:nvPr/>
        </p:nvSpPr>
        <p:spPr>
          <a:xfrm>
            <a:off x="2566417" y="3426210"/>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避難支援等関係者に名簿提供</a:t>
            </a:r>
            <a:endParaRPr lang="ja-JP" altLang="en-US" sz="1600">
              <a:solidFill>
                <a:schemeClr val="tx1"/>
              </a:solidFill>
              <a:latin typeface="メイリオ"/>
              <a:ea typeface="メイリオ"/>
            </a:endParaRPr>
          </a:p>
        </p:txBody>
      </p:sp>
      <p:sp>
        <p:nvSpPr>
          <p:cNvPr id="1380" name="図形 388"/>
          <p:cNvSpPr/>
          <p:nvPr/>
        </p:nvSpPr>
        <p:spPr>
          <a:xfrm>
            <a:off x="4178847" y="4077000"/>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81" name="図形 389"/>
          <p:cNvSpPr/>
          <p:nvPr/>
        </p:nvSpPr>
        <p:spPr>
          <a:xfrm>
            <a:off x="2577000" y="4794210"/>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個別避難計画作成</a:t>
            </a:r>
            <a:endParaRPr lang="ja-JP" altLang="en-US" sz="1600">
              <a:solidFill>
                <a:schemeClr val="tx1"/>
              </a:solidFill>
              <a:latin typeface="メイリオ"/>
              <a:ea typeface="メイリオ"/>
            </a:endParaRPr>
          </a:p>
        </p:txBody>
      </p:sp>
      <p:sp>
        <p:nvSpPr>
          <p:cNvPr id="1382" name="図形 457"/>
          <p:cNvSpPr/>
          <p:nvPr/>
        </p:nvSpPr>
        <p:spPr>
          <a:xfrm>
            <a:off x="4213344" y="1485000"/>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83" name="図形 592"/>
          <p:cNvSpPr/>
          <p:nvPr/>
        </p:nvSpPr>
        <p:spPr>
          <a:xfrm>
            <a:off x="4207121" y="5445000"/>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84" name="図形 593"/>
          <p:cNvSpPr/>
          <p:nvPr/>
        </p:nvSpPr>
        <p:spPr>
          <a:xfrm>
            <a:off x="2577000" y="6090210"/>
            <a:ext cx="4810567" cy="506790"/>
          </a:xfrm>
          <a:prstGeom prst="roundRect">
            <a:avLst/>
          </a:prstGeom>
          <a:solidFill>
            <a:schemeClr val="accent1">
              <a:lumMod val="40000"/>
              <a:lumOff val="6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訓練実施</a:t>
            </a:r>
            <a:endParaRPr lang="ja-JP" altLang="en-US" sz="1600">
              <a:solidFill>
                <a:schemeClr val="tx1"/>
              </a:solidFill>
              <a:latin typeface="メイリオ"/>
              <a:ea typeface="メイリオ"/>
            </a:endParaRPr>
          </a:p>
        </p:txBody>
      </p:sp>
      <p:sp>
        <p:nvSpPr>
          <p:cNvPr id="1385" name="スライド番号プレースホルダー 341"/>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15</a:t>
            </a:fld>
            <a:endParaRPr kumimoji="1" lang="ja-JP" altLang="en-US">
              <a:latin typeface="メイリオ"/>
              <a:ea typeface="メイリオ"/>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391" name="図 660"/>
          <p:cNvPicPr>
            <a:picLocks noChangeAspect="1"/>
          </p:cNvPicPr>
          <p:nvPr/>
        </p:nvPicPr>
        <p:blipFill>
          <a:blip r:embed="rId1"/>
          <a:srcRect l="21182"/>
          <a:stretch>
            <a:fillRect/>
          </a:stretch>
        </p:blipFill>
        <p:spPr>
          <a:xfrm>
            <a:off x="665454" y="1879834"/>
            <a:ext cx="2851828" cy="2042024"/>
          </a:xfrm>
          <a:prstGeom prst="rect">
            <a:avLst/>
          </a:prstGeom>
        </p:spPr>
      </p:pic>
      <p:sp>
        <p:nvSpPr>
          <p:cNvPr id="1392" name="図形 304"/>
          <p:cNvSpPr/>
          <p:nvPr/>
        </p:nvSpPr>
        <p:spPr>
          <a:xfrm>
            <a:off x="345000" y="909000"/>
            <a:ext cx="9393822" cy="50145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2400" b="0">
                <a:solidFill>
                  <a:schemeClr val="tx1"/>
                </a:solidFill>
                <a:latin typeface="メイリオ"/>
                <a:ea typeface="メイリオ"/>
              </a:rPr>
              <a:t>個別避難計画の実効性を確保するため、訓練の実施が非常に重要</a:t>
            </a:r>
            <a:endParaRPr lang="ja-JP" altLang="en-US" sz="2400" b="0">
              <a:solidFill>
                <a:schemeClr val="tx1"/>
              </a:solidFill>
              <a:latin typeface="メイリオ"/>
              <a:ea typeface="メイリオ"/>
            </a:endParaRPr>
          </a:p>
        </p:txBody>
      </p:sp>
      <p:sp>
        <p:nvSpPr>
          <p:cNvPr id="1393" name="直線 307"/>
          <p:cNvSpPr/>
          <p:nvPr/>
        </p:nvSpPr>
        <p:spPr>
          <a:xfrm>
            <a:off x="129000" y="754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394"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個別避難計画に基づく訓練の実施</a:t>
            </a:r>
            <a:endParaRPr kumimoji="1" lang="ja-JP" altLang="en-US" sz="3200" dirty="0">
              <a:latin typeface="メイリオ"/>
              <a:ea typeface="メイリオ"/>
            </a:endParaRPr>
          </a:p>
        </p:txBody>
      </p:sp>
      <p:sp>
        <p:nvSpPr>
          <p:cNvPr id="1395" name="テキスト ボックス 659"/>
          <p:cNvSpPr txBox="1"/>
          <p:nvPr/>
        </p:nvSpPr>
        <p:spPr>
          <a:xfrm>
            <a:off x="663903" y="1548561"/>
            <a:ext cx="1979273" cy="368439"/>
          </a:xfrm>
          <a:prstGeom prst="rect">
            <a:avLst/>
          </a:prstGeom>
          <a:solidFill>
            <a:schemeClr val="bg1"/>
          </a:solidFill>
        </p:spPr>
        <p:txBody>
          <a:bodyPr wrap="square" rtlCol="0">
            <a:spAutoFit/>
          </a:bodyPr>
          <a:lstStyle/>
          <a:p>
            <a:r>
              <a:rPr kumimoji="1" lang="ja-JP" altLang="en-US" dirty="0" smtClean="0">
                <a:latin typeface="メイリオ"/>
                <a:ea typeface="メイリオ"/>
              </a:rPr>
              <a:t>&lt;避難訓練&gt;</a:t>
            </a:r>
            <a:endParaRPr kumimoji="1" lang="ja-JP" altLang="en-US" dirty="0">
              <a:latin typeface="メイリオ"/>
              <a:ea typeface="メイリオ"/>
            </a:endParaRPr>
          </a:p>
        </p:txBody>
      </p:sp>
      <p:pic>
        <p:nvPicPr>
          <p:cNvPr id="1396" name="Picture 662"/>
          <p:cNvPicPr>
            <a:picLocks noChangeAspect="1" noChangeArrowheads="1"/>
          </p:cNvPicPr>
          <p:nvPr/>
        </p:nvPicPr>
        <p:blipFill>
          <a:blip r:embed="rId2"/>
          <a:stretch>
            <a:fillRect/>
          </a:stretch>
        </p:blipFill>
        <p:spPr>
          <a:xfrm>
            <a:off x="5169939" y="1877068"/>
            <a:ext cx="3050011" cy="2056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97" name="テキスト ボックス 663"/>
          <p:cNvSpPr txBox="1"/>
          <p:nvPr/>
        </p:nvSpPr>
        <p:spPr>
          <a:xfrm>
            <a:off x="4665000" y="1494525"/>
            <a:ext cx="4478928" cy="368439"/>
          </a:xfrm>
          <a:prstGeom prst="rect">
            <a:avLst/>
          </a:prstGeom>
          <a:solidFill>
            <a:schemeClr val="bg1"/>
          </a:solidFill>
        </p:spPr>
        <p:txBody>
          <a:bodyPr wrap="none" rtlCol="0">
            <a:spAutoFit/>
          </a:bodyPr>
          <a:lstStyle/>
          <a:p>
            <a:r>
              <a:rPr lang="ja-JP" altLang="en-US" dirty="0">
                <a:latin typeface="メイリオ"/>
                <a:ea typeface="メイリオ"/>
              </a:rPr>
              <a:t>&lt;屋内避難訓練</a:t>
            </a:r>
            <a:r>
              <a:rPr lang="ja-JP" altLang="en-US" dirty="0">
                <a:latin typeface="メイリオ"/>
                <a:ea typeface="メイリオ"/>
              </a:rPr>
              <a:t>（</a:t>
            </a:r>
            <a:r>
              <a:rPr lang="ja-JP" altLang="en-US" dirty="0">
                <a:latin typeface="メイリオ"/>
                <a:ea typeface="メイリオ"/>
              </a:rPr>
              <a:t>玄関までは</a:t>
            </a:r>
            <a:r>
              <a:rPr lang="ja-JP" altLang="en-US" dirty="0">
                <a:latin typeface="メイリオ"/>
                <a:ea typeface="メイリオ"/>
              </a:rPr>
              <a:t>自力</a:t>
            </a:r>
            <a:r>
              <a:rPr lang="ja-JP" altLang="en-US" dirty="0">
                <a:latin typeface="メイリオ"/>
                <a:ea typeface="メイリオ"/>
              </a:rPr>
              <a:t>移動</a:t>
            </a:r>
            <a:r>
              <a:rPr lang="ja-JP" altLang="en-US" dirty="0">
                <a:latin typeface="メイリオ"/>
                <a:ea typeface="メイリオ"/>
              </a:rPr>
              <a:t>）&gt;</a:t>
            </a:r>
            <a:endParaRPr lang="ja-JP" altLang="en-US" dirty="0">
              <a:latin typeface="メイリオ"/>
              <a:ea typeface="メイリオ"/>
            </a:endParaRPr>
          </a:p>
        </p:txBody>
      </p:sp>
      <p:sp>
        <p:nvSpPr>
          <p:cNvPr id="1398" name="図形 373"/>
          <p:cNvSpPr/>
          <p:nvPr/>
        </p:nvSpPr>
        <p:spPr>
          <a:xfrm>
            <a:off x="345095" y="4221000"/>
            <a:ext cx="6996569" cy="1656960"/>
          </a:xfrm>
          <a:prstGeom prst="roundRect">
            <a:avLst>
              <a:gd name="adj" fmla="val 9434"/>
            </a:avLst>
          </a:prstGeom>
          <a:solidFill>
            <a:schemeClr val="bg1"/>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chorCtr="0"/>
          <a:lstStyle/>
          <a:p>
            <a:pPr algn="l">
              <a:defRPr lang="ja-JP" altLang="en-US"/>
            </a:pPr>
            <a:r>
              <a:rPr lang="ja-JP" altLang="en-US" sz="2000">
                <a:solidFill>
                  <a:schemeClr val="tx1"/>
                </a:solidFill>
                <a:latin typeface="メイリオ"/>
                <a:ea typeface="メイリオ"/>
              </a:rPr>
              <a:t>訓練により、計画作成時に気づかなかった問題点が明確化</a:t>
            </a:r>
            <a:endParaRPr lang="ja-JP" altLang="en-US" sz="1400">
              <a:solidFill>
                <a:schemeClr val="tx1"/>
              </a:solidFill>
              <a:latin typeface="メイリオ"/>
              <a:ea typeface="メイリオ"/>
            </a:endParaRPr>
          </a:p>
          <a:p>
            <a:pPr algn="l">
              <a:defRPr lang="ja-JP" altLang="en-US"/>
            </a:pPr>
            <a:r>
              <a:rPr lang="ja-JP" altLang="en-US" sz="2000">
                <a:solidFill>
                  <a:schemeClr val="tx1"/>
                </a:solidFill>
                <a:latin typeface="メイリオ"/>
                <a:ea typeface="メイリオ"/>
              </a:rPr>
              <a:t>　・想定よりも避難場所まで時間がかかった</a:t>
            </a:r>
            <a:endParaRPr lang="ja-JP" altLang="en-US" sz="2000">
              <a:solidFill>
                <a:schemeClr val="tx1"/>
              </a:solidFill>
              <a:latin typeface="メイリオ"/>
              <a:ea typeface="メイリオ"/>
            </a:endParaRPr>
          </a:p>
          <a:p>
            <a:pPr algn="l">
              <a:defRPr lang="ja-JP" altLang="en-US"/>
            </a:pPr>
            <a:r>
              <a:rPr lang="ja-JP" altLang="en-US" sz="2000">
                <a:solidFill>
                  <a:schemeClr val="tx1"/>
                </a:solidFill>
                <a:latin typeface="メイリオ"/>
                <a:ea typeface="メイリオ"/>
              </a:rPr>
              <a:t>　・家を出るまでの準備が大変だった</a:t>
            </a:r>
            <a:endParaRPr lang="ja-JP" altLang="en-US" sz="2000">
              <a:solidFill>
                <a:schemeClr val="tx1"/>
              </a:solidFill>
              <a:latin typeface="メイリオ"/>
              <a:ea typeface="メイリオ"/>
            </a:endParaRPr>
          </a:p>
          <a:p>
            <a:pPr algn="l">
              <a:defRPr lang="ja-JP" altLang="en-US"/>
            </a:pPr>
            <a:r>
              <a:rPr lang="ja-JP" altLang="en-US" sz="2000">
                <a:solidFill>
                  <a:schemeClr val="tx1"/>
                </a:solidFill>
                <a:latin typeface="メイリオ"/>
                <a:ea typeface="メイリオ"/>
              </a:rPr>
              <a:t>　</a:t>
            </a:r>
            <a:r>
              <a:rPr lang="ja-JP" altLang="en-US" sz="2000">
                <a:solidFill>
                  <a:schemeClr val="tx1"/>
                </a:solidFill>
                <a:latin typeface="メイリオ"/>
                <a:ea typeface="メイリオ"/>
              </a:rPr>
              <a:t>・</a:t>
            </a:r>
            <a:r>
              <a:rPr lang="ja-JP" altLang="en-US" sz="2000">
                <a:solidFill>
                  <a:schemeClr val="tx1"/>
                </a:solidFill>
                <a:latin typeface="メイリオ"/>
                <a:ea typeface="メイリオ"/>
              </a:rPr>
              <a:t>ブロック塀</a:t>
            </a:r>
            <a:r>
              <a:rPr lang="ja-JP" altLang="en-US" sz="2000">
                <a:solidFill>
                  <a:schemeClr val="tx1"/>
                </a:solidFill>
                <a:latin typeface="メイリオ"/>
                <a:ea typeface="メイリオ"/>
              </a:rPr>
              <a:t>が</a:t>
            </a:r>
            <a:r>
              <a:rPr lang="ja-JP" altLang="en-US" sz="2000">
                <a:solidFill>
                  <a:schemeClr val="tx1"/>
                </a:solidFill>
                <a:latin typeface="メイリオ"/>
                <a:ea typeface="メイリオ"/>
              </a:rPr>
              <a:t>倒れたら</a:t>
            </a:r>
            <a:r>
              <a:rPr lang="ja-JP" altLang="en-US" sz="2000">
                <a:solidFill>
                  <a:schemeClr val="tx1"/>
                </a:solidFill>
                <a:latin typeface="メイリオ"/>
                <a:ea typeface="メイリオ"/>
              </a:rPr>
              <a:t>通れない</a:t>
            </a:r>
            <a:r>
              <a:rPr lang="ja-JP" altLang="en-US" sz="2000">
                <a:solidFill>
                  <a:schemeClr val="tx1"/>
                </a:solidFill>
                <a:latin typeface="メイリオ"/>
                <a:ea typeface="メイリオ"/>
              </a:rPr>
              <a:t>場所が</a:t>
            </a:r>
            <a:r>
              <a:rPr lang="ja-JP" altLang="en-US" sz="2000">
                <a:solidFill>
                  <a:schemeClr val="tx1"/>
                </a:solidFill>
                <a:latin typeface="メイリオ"/>
                <a:ea typeface="メイリオ"/>
              </a:rPr>
              <a:t>あった</a:t>
            </a:r>
            <a:r>
              <a:rPr lang="ja-JP" altLang="en-US" sz="2000">
                <a:solidFill>
                  <a:schemeClr val="tx1"/>
                </a:solidFill>
                <a:latin typeface="メイリオ"/>
                <a:ea typeface="メイリオ"/>
              </a:rPr>
              <a:t>　etc</a:t>
            </a:r>
            <a:endParaRPr lang="ja-JP" altLang="en-US" sz="2400">
              <a:solidFill>
                <a:schemeClr val="tx1"/>
              </a:solidFill>
              <a:latin typeface="メイリオ"/>
              <a:ea typeface="メイリオ"/>
            </a:endParaRPr>
          </a:p>
        </p:txBody>
      </p:sp>
      <p:sp>
        <p:nvSpPr>
          <p:cNvPr id="1399" name="テキスト 374"/>
          <p:cNvSpPr txBox="1"/>
          <p:nvPr/>
        </p:nvSpPr>
        <p:spPr>
          <a:xfrm>
            <a:off x="8335226" y="3717000"/>
            <a:ext cx="1585774" cy="253023"/>
          </a:xfrm>
          <a:prstGeom prst="rect">
            <a:avLst/>
          </a:prstGeom>
        </p:spPr>
        <p:txBody>
          <a:bodyPr wrap="square">
            <a:spAutoFit/>
          </a:bodyPr>
          <a:lstStyle/>
          <a:p>
            <a:pPr>
              <a:defRPr lang="ja-JP" altLang="en-US"/>
            </a:pPr>
            <a:r>
              <a:rPr lang="ja-JP" altLang="en-US" sz="1050">
                <a:latin typeface="メイリオ"/>
                <a:ea typeface="メイリオ"/>
              </a:rPr>
              <a:t>写真提供：黒潮町</a:t>
            </a:r>
            <a:endParaRPr lang="ja-JP" altLang="en-US">
              <a:latin typeface="メイリオ"/>
              <a:ea typeface="メイリオ"/>
            </a:endParaRPr>
          </a:p>
        </p:txBody>
      </p:sp>
      <p:sp>
        <p:nvSpPr>
          <p:cNvPr id="1400" name="図形 375"/>
          <p:cNvSpPr/>
          <p:nvPr/>
        </p:nvSpPr>
        <p:spPr>
          <a:xfrm>
            <a:off x="340973" y="5877000"/>
            <a:ext cx="9225407" cy="946052"/>
          </a:xfrm>
          <a:prstGeom prst="roundRect">
            <a:avLst>
              <a:gd name="adj" fmla="val 9434"/>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chorCtr="0"/>
          <a:lstStyle/>
          <a:p>
            <a:pPr algn="l">
              <a:defRPr lang="ja-JP" altLang="en-US"/>
            </a:pPr>
            <a:r>
              <a:rPr lang="ja-JP" altLang="en-US" sz="1800">
                <a:solidFill>
                  <a:srgbClr val="FF0000"/>
                </a:solidFill>
                <a:latin typeface="メイリオ"/>
                <a:ea typeface="メイリオ"/>
              </a:rPr>
              <a:t>※地域全体で行う防災訓練だけではなく、</a:t>
            </a:r>
            <a:r>
              <a:rPr lang="ja-JP" altLang="en-US" sz="1800">
                <a:solidFill>
                  <a:srgbClr val="FF0000"/>
                </a:solidFill>
                <a:latin typeface="メイリオ"/>
                <a:ea typeface="メイリオ"/>
              </a:rPr>
              <a:t>「避難場所、津波タワーに行ってみるだけ」、「玄関を出るまでの時間を測ってみるだけ」でも計画の実効性が向上！！</a:t>
            </a:r>
            <a:endParaRPr lang="ja-JP" altLang="en-US" sz="2400">
              <a:solidFill>
                <a:srgbClr val="FF0000"/>
              </a:solidFill>
              <a:latin typeface="メイリオ"/>
              <a:ea typeface="メイリオ"/>
            </a:endParaRPr>
          </a:p>
        </p:txBody>
      </p:sp>
      <p:pic>
        <p:nvPicPr>
          <p:cNvPr id="1401" name="図 468"/>
          <p:cNvPicPr>
            <a:picLocks noChangeAspect="1"/>
          </p:cNvPicPr>
          <p:nvPr/>
        </p:nvPicPr>
        <p:blipFill>
          <a:blip r:embed="rId3"/>
          <a:stretch>
            <a:fillRect/>
          </a:stretch>
        </p:blipFill>
        <p:spPr>
          <a:xfrm>
            <a:off x="7560839" y="4345294"/>
            <a:ext cx="2072161" cy="1531706"/>
          </a:xfrm>
          <a:prstGeom prst="rect">
            <a:avLst/>
          </a:prstGeom>
        </p:spPr>
      </p:pic>
      <p:sp>
        <p:nvSpPr>
          <p:cNvPr id="1402" name="スライド番号プレースホルダー 346"/>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16</a:t>
            </a:fld>
            <a:endParaRPr kumimoji="1" lang="ja-JP" altLang="en-US">
              <a:latin typeface="メイリオ"/>
              <a:ea typeface="メイリオ"/>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08" name="テキスト 401"/>
          <p:cNvSpPr txBox="1"/>
          <p:nvPr/>
        </p:nvSpPr>
        <p:spPr>
          <a:xfrm>
            <a:off x="6825000" y="2709723"/>
            <a:ext cx="2026933" cy="430887"/>
          </a:xfrm>
          <a:prstGeom prst="rect">
            <a:avLst/>
          </a:prstGeom>
        </p:spPr>
        <p:txBody>
          <a:bodyPr wrap="square" lIns="0" tIns="0" rIns="0" bIns="0">
            <a:spAutoFit/>
          </a:bodyPr>
          <a:lstStyle/>
          <a:p>
            <a:pPr algn="ctr">
              <a:defRPr lang="ja-JP" altLang="en-US"/>
            </a:pPr>
            <a:r>
              <a:rPr kumimoji="1" lang="ja-JP" altLang="en-US" sz="1400" dirty="0" smtClean="0">
                <a:latin typeface="メイリオ"/>
                <a:ea typeface="メイリオ"/>
                <a:cs typeface="+mn-lt"/>
              </a:rPr>
              <a:t>(4)計画作成者</a:t>
            </a:r>
            <a:endParaRPr kumimoji="1" lang="ja-JP" altLang="en-US" sz="1400" dirty="0" smtClean="0">
              <a:latin typeface="メイリオ"/>
              <a:ea typeface="メイリオ"/>
              <a:cs typeface="+mn-lt"/>
            </a:endParaRPr>
          </a:p>
          <a:p>
            <a:pPr algn="ctr">
              <a:defRPr lang="ja-JP" altLang="en-US"/>
            </a:pPr>
            <a:r>
              <a:rPr kumimoji="1" lang="ja-JP" altLang="en-US" sz="1400" dirty="0" smtClean="0">
                <a:latin typeface="メイリオ"/>
                <a:ea typeface="メイリオ"/>
                <a:cs typeface="+mn-lt"/>
              </a:rPr>
              <a:t>（</a:t>
            </a:r>
            <a:r>
              <a:rPr kumimoji="1" lang="ja-JP" altLang="en-US" sz="1400" dirty="0" smtClean="0">
                <a:latin typeface="メイリオ"/>
                <a:ea typeface="メイリオ"/>
                <a:cs typeface="+mn-lt"/>
              </a:rPr>
              <a:t>優先度が</a:t>
            </a:r>
            <a:r>
              <a:rPr kumimoji="1" lang="ja-JP" altLang="en-US" sz="1400" dirty="0" smtClean="0">
                <a:latin typeface="メイリオ"/>
                <a:ea typeface="メイリオ"/>
                <a:cs typeface="+mn-lt"/>
              </a:rPr>
              <a:t>高い方</a:t>
            </a:r>
            <a:r>
              <a:rPr kumimoji="1" lang="ja-JP" altLang="en-US" sz="1400" dirty="0" smtClean="0">
                <a:latin typeface="メイリオ"/>
                <a:ea typeface="メイリオ"/>
                <a:cs typeface="+mn-lt"/>
              </a:rPr>
              <a:t>）</a:t>
            </a:r>
            <a:endParaRPr kumimoji="1" lang="ja-JP" altLang="en-US" sz="800" dirty="0" smtClean="0">
              <a:latin typeface="メイリオ"/>
              <a:ea typeface="メイリオ"/>
              <a:cs typeface="+mn-lt"/>
            </a:endParaRPr>
          </a:p>
        </p:txBody>
      </p:sp>
      <p:sp>
        <p:nvSpPr>
          <p:cNvPr id="1409" name="図形 402"/>
          <p:cNvSpPr/>
          <p:nvPr/>
        </p:nvSpPr>
        <p:spPr>
          <a:xfrm>
            <a:off x="633000" y="1266434"/>
            <a:ext cx="1495386" cy="1387100"/>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39,686人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410" name="テキスト 403"/>
          <p:cNvSpPr txBox="1"/>
          <p:nvPr/>
        </p:nvSpPr>
        <p:spPr>
          <a:xfrm>
            <a:off x="561000" y="2690673"/>
            <a:ext cx="1873225" cy="522327"/>
          </a:xfrm>
          <a:prstGeom prst="rect">
            <a:avLst/>
          </a:prstGeom>
        </p:spPr>
        <p:txBody>
          <a:bodyPr wrap="square" lIns="0" rIns="0">
            <a:spAutoFit/>
          </a:bodyPr>
          <a:lstStyle/>
          <a:p>
            <a:pPr>
              <a:defRPr lang="ja-JP" altLang="en-US"/>
            </a:pPr>
            <a:r>
              <a:rPr kumimoji="1" lang="en-US" altLang="ja-JP" sz="1400" dirty="0" smtClean="0">
                <a:latin typeface="メイリオ"/>
                <a:ea typeface="メイリオ"/>
                <a:cs typeface="+mn-lt"/>
              </a:rPr>
              <a:t>(1)</a:t>
            </a:r>
            <a:r>
              <a:rPr kumimoji="1" lang="en-US" altLang="ja-JP" sz="1400" dirty="0" smtClean="0">
                <a:latin typeface="メイリオ"/>
                <a:ea typeface="メイリオ"/>
                <a:cs typeface="+mn-lt"/>
              </a:rPr>
              <a:t>避難行動要支</a:t>
            </a:r>
            <a:r>
              <a:rPr kumimoji="1" lang="en-US" altLang="ja-JP" sz="1400" dirty="0" smtClean="0">
                <a:latin typeface="メイリオ"/>
                <a:ea typeface="メイリオ"/>
                <a:cs typeface="+mn-lt"/>
              </a:rPr>
              <a:t>援者</a:t>
            </a:r>
            <a:r>
              <a:rPr kumimoji="1" lang="en-US" altLang="ja-JP" sz="1400" dirty="0" smtClean="0">
                <a:latin typeface="メイリオ"/>
                <a:ea typeface="メイリオ"/>
                <a:cs typeface="+mn-lt"/>
              </a:rPr>
              <a:t>名簿</a:t>
            </a:r>
            <a:r>
              <a:rPr kumimoji="1" lang="en-US" altLang="ja-JP" sz="1400" dirty="0" smtClean="0">
                <a:latin typeface="メイリオ"/>
                <a:ea typeface="メイリオ"/>
                <a:cs typeface="+mn-lt"/>
              </a:rPr>
              <a:t>登録者</a:t>
            </a:r>
            <a:endParaRPr kumimoji="1" lang="en-US" altLang="ja-JP" sz="800" dirty="0" smtClean="0">
              <a:latin typeface="メイリオ"/>
              <a:ea typeface="メイリオ"/>
              <a:cs typeface="+mn-lt"/>
            </a:endParaRPr>
          </a:p>
        </p:txBody>
      </p:sp>
      <p:sp>
        <p:nvSpPr>
          <p:cNvPr id="1411" name="図形 404"/>
          <p:cNvSpPr/>
          <p:nvPr/>
        </p:nvSpPr>
        <p:spPr>
          <a:xfrm>
            <a:off x="5031824" y="2096326"/>
            <a:ext cx="1193282" cy="572495"/>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10,793人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412" name="テキスト 405"/>
          <p:cNvSpPr txBox="1"/>
          <p:nvPr/>
        </p:nvSpPr>
        <p:spPr>
          <a:xfrm>
            <a:off x="5092630" y="2690673"/>
            <a:ext cx="2164370" cy="522327"/>
          </a:xfrm>
          <a:prstGeom prst="rect">
            <a:avLst/>
          </a:prstGeom>
        </p:spPr>
        <p:txBody>
          <a:bodyPr wrap="square" lIns="0" rIns="0">
            <a:spAutoFit/>
          </a:bodyPr>
          <a:lstStyle/>
          <a:p>
            <a:pPr>
              <a:defRPr lang="ja-JP" altLang="en-US"/>
            </a:pPr>
            <a:r>
              <a:rPr kumimoji="1" lang="en-US" altLang="ja-JP" sz="1400" dirty="0" smtClean="0">
                <a:latin typeface="メイリオ"/>
                <a:ea typeface="メイリオ"/>
                <a:cs typeface="+mn-lt"/>
              </a:rPr>
              <a:t>(3)同意取得者</a:t>
            </a:r>
            <a:endParaRPr kumimoji="1" lang="en-US" altLang="ja-JP" sz="1400" dirty="0" smtClean="0">
              <a:latin typeface="メイリオ"/>
              <a:ea typeface="メイリオ"/>
              <a:cs typeface="+mn-lt"/>
            </a:endParaRPr>
          </a:p>
          <a:p>
            <a:pPr>
              <a:defRPr lang="ja-JP" altLang="en-US"/>
            </a:pPr>
            <a:r>
              <a:rPr kumimoji="1" lang="en-US" altLang="ja-JP" sz="1400" dirty="0" smtClean="0">
                <a:latin typeface="メイリオ"/>
                <a:ea typeface="メイリオ"/>
                <a:cs typeface="+mn-lt"/>
              </a:rPr>
              <a:t>（</a:t>
            </a:r>
            <a:r>
              <a:rPr kumimoji="1" lang="en-US" altLang="ja-JP" sz="1400" dirty="0" smtClean="0">
                <a:latin typeface="メイリオ"/>
                <a:ea typeface="メイリオ"/>
                <a:cs typeface="+mn-lt"/>
              </a:rPr>
              <a:t>優先度が</a:t>
            </a:r>
            <a:r>
              <a:rPr kumimoji="1" lang="en-US" altLang="ja-JP" sz="1400" dirty="0" smtClean="0">
                <a:latin typeface="メイリオ"/>
                <a:ea typeface="メイリオ"/>
                <a:cs typeface="+mn-lt"/>
              </a:rPr>
              <a:t>高い方</a:t>
            </a:r>
            <a:r>
              <a:rPr kumimoji="1" lang="en-US" altLang="ja-JP" sz="1400" dirty="0" smtClean="0">
                <a:latin typeface="メイリオ"/>
                <a:ea typeface="メイリオ"/>
                <a:cs typeface="+mn-lt"/>
              </a:rPr>
              <a:t>）</a:t>
            </a:r>
            <a:endParaRPr kumimoji="1" lang="en-US" altLang="ja-JP" sz="800" dirty="0" smtClean="0">
              <a:latin typeface="メイリオ"/>
              <a:ea typeface="メイリオ"/>
              <a:cs typeface="+mn-lt"/>
            </a:endParaRPr>
          </a:p>
        </p:txBody>
      </p:sp>
      <p:sp>
        <p:nvSpPr>
          <p:cNvPr id="1413" name="図形 406"/>
          <p:cNvSpPr/>
          <p:nvPr/>
        </p:nvSpPr>
        <p:spPr>
          <a:xfrm>
            <a:off x="7215794" y="2383938"/>
            <a:ext cx="1193206" cy="273749"/>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4,699人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414" name="直線 407"/>
          <p:cNvSpPr/>
          <p:nvPr/>
        </p:nvSpPr>
        <p:spPr>
          <a:xfrm>
            <a:off x="705796" y="2652557"/>
            <a:ext cx="8429149" cy="17979"/>
          </a:xfrm>
          <a:prstGeom prst="line">
            <a:avLst/>
          </a:prstGeom>
          <a:ln w="12700" cap="flat"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0" rIns="0"/>
          <a:p>
            <a:endParaRPr sz="4000"/>
          </a:p>
        </p:txBody>
      </p:sp>
      <p:sp>
        <p:nvSpPr>
          <p:cNvPr id="1415" name="直線 408"/>
          <p:cNvSpPr/>
          <p:nvPr/>
        </p:nvSpPr>
        <p:spPr>
          <a:xfrm>
            <a:off x="2128697" y="1272836"/>
            <a:ext cx="801593" cy="498159"/>
          </a:xfrm>
          <a:prstGeom prst="line">
            <a:avLst/>
          </a:prstGeom>
          <a:ln w="9525" cap="flat" cmpd="sng" algn="ctr">
            <a:solidFill>
              <a:schemeClr val="tx1"/>
            </a:solidFill>
            <a:prstDash val="dash"/>
          </a:ln>
        </p:spPr>
        <p:style>
          <a:lnRef idx="1">
            <a:schemeClr val="accent1"/>
          </a:lnRef>
          <a:fillRef idx="0">
            <a:schemeClr val="accent1"/>
          </a:fillRef>
          <a:effectRef idx="0">
            <a:schemeClr val="accent1"/>
          </a:effectRef>
          <a:fontRef idx="minor">
            <a:schemeClr val="tx1"/>
          </a:fontRef>
        </p:style>
      </p:sp>
      <p:sp>
        <p:nvSpPr>
          <p:cNvPr id="1416" name="直線 409"/>
          <p:cNvSpPr/>
          <p:nvPr/>
        </p:nvSpPr>
        <p:spPr>
          <a:xfrm>
            <a:off x="6226629" y="2100210"/>
            <a:ext cx="1022598" cy="294356"/>
          </a:xfrm>
          <a:prstGeom prst="line">
            <a:avLst/>
          </a:prstGeom>
          <a:ln w="9525" cap="flat" cmpd="sng" algn="ctr">
            <a:solidFill>
              <a:schemeClr val="tx1"/>
            </a:solidFill>
            <a:prstDash val="dash"/>
          </a:ln>
        </p:spPr>
        <p:style>
          <a:lnRef idx="1">
            <a:schemeClr val="accent1"/>
          </a:lnRef>
          <a:fillRef idx="0">
            <a:schemeClr val="accent1"/>
          </a:fillRef>
          <a:effectRef idx="0">
            <a:schemeClr val="accent1"/>
          </a:effectRef>
          <a:fontRef idx="minor">
            <a:schemeClr val="tx1"/>
          </a:fontRef>
        </p:style>
      </p:sp>
      <p:sp>
        <p:nvSpPr>
          <p:cNvPr id="1417" name="図形 410"/>
          <p:cNvSpPr/>
          <p:nvPr/>
        </p:nvSpPr>
        <p:spPr>
          <a:xfrm>
            <a:off x="7072181" y="1280050"/>
            <a:ext cx="2242547" cy="490409"/>
          </a:xfrm>
          <a:prstGeom prst="wedgeRoundRectCallout">
            <a:avLst>
              <a:gd name="adj1" fmla="val 1790"/>
              <a:gd name="adj2" fmla="val 137883"/>
              <a:gd name="adj3" fmla="val 16667"/>
            </a:avLst>
          </a:prstGeom>
          <a:solidFill>
            <a:schemeClr val="bg1"/>
          </a:solidFill>
          <a:ln w="95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ja-JP" altLang="en-US" sz="1400" dirty="0" smtClean="0">
                <a:solidFill>
                  <a:schemeClr val="tx1"/>
                </a:solidFill>
                <a:latin typeface="メイリオ"/>
                <a:ea typeface="メイリオ"/>
                <a:cs typeface="メイリオ" panose="020B0604030504040204" pitchFamily="50" charset="-128"/>
              </a:rPr>
              <a:t>(3)に対する計画作成率</a:t>
            </a:r>
            <a:endParaRPr kumimoji="1" lang="ja-JP" altLang="en-US" sz="1400" dirty="0" smtClean="0">
              <a:solidFill>
                <a:schemeClr val="tx1"/>
              </a:solidFill>
              <a:latin typeface="メイリオ"/>
              <a:ea typeface="メイリオ"/>
              <a:cs typeface="メイリオ" panose="020B0604030504040204" pitchFamily="50" charset="-128"/>
            </a:endParaRPr>
          </a:p>
          <a:p>
            <a:pPr algn="ctr">
              <a:defRPr lang="ja-JP" altLang="en-US"/>
            </a:pPr>
            <a:r>
              <a:rPr kumimoji="1" lang="ja-JP" altLang="en-US" sz="1400" dirty="0" smtClean="0">
                <a:solidFill>
                  <a:schemeClr val="tx1"/>
                </a:solidFill>
                <a:latin typeface="メイリオ"/>
                <a:ea typeface="メイリオ"/>
                <a:cs typeface="メイリオ" panose="020B0604030504040204" pitchFamily="50" charset="-128"/>
              </a:rPr>
              <a:t>43.5%</a:t>
            </a:r>
            <a:endParaRPr kumimoji="1" lang="ja-JP" altLang="en-US" sz="900" dirty="0" smtClean="0">
              <a:solidFill>
                <a:schemeClr val="tx1"/>
              </a:solidFill>
              <a:latin typeface="メイリオ"/>
              <a:ea typeface="メイリオ"/>
              <a:cs typeface="メイリオ" panose="020B0604030504040204" pitchFamily="50" charset="-128"/>
            </a:endParaRPr>
          </a:p>
        </p:txBody>
      </p:sp>
      <p:sp>
        <p:nvSpPr>
          <p:cNvPr id="1418" name="図形 411"/>
          <p:cNvSpPr/>
          <p:nvPr/>
        </p:nvSpPr>
        <p:spPr>
          <a:xfrm>
            <a:off x="2934636" y="1768506"/>
            <a:ext cx="1193282" cy="895864"/>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16,240人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419" name="テキスト 412"/>
          <p:cNvSpPr txBox="1"/>
          <p:nvPr/>
        </p:nvSpPr>
        <p:spPr>
          <a:xfrm>
            <a:off x="2865000" y="2690673"/>
            <a:ext cx="1845589" cy="522327"/>
          </a:xfrm>
          <a:prstGeom prst="rect">
            <a:avLst/>
          </a:prstGeom>
        </p:spPr>
        <p:txBody>
          <a:bodyPr wrap="square" lIns="0" rIns="0">
            <a:spAutoFit/>
          </a:bodyPr>
          <a:lstStyle/>
          <a:p>
            <a:pPr>
              <a:defRPr lang="ja-JP" altLang="en-US"/>
            </a:pPr>
            <a:r>
              <a:rPr kumimoji="1" lang="en-US" altLang="ja-JP" sz="1400" dirty="0" smtClean="0">
                <a:latin typeface="メイリオ"/>
                <a:ea typeface="メイリオ"/>
                <a:cs typeface="+mn-lt"/>
              </a:rPr>
              <a:t>(2)計画作成の</a:t>
            </a:r>
            <a:endParaRPr kumimoji="1" lang="en-US" altLang="ja-JP" sz="1400" dirty="0" smtClean="0">
              <a:latin typeface="メイリオ"/>
              <a:ea typeface="メイリオ"/>
              <a:cs typeface="+mn-lt"/>
            </a:endParaRPr>
          </a:p>
          <a:p>
            <a:pPr>
              <a:defRPr lang="ja-JP" altLang="en-US"/>
            </a:pPr>
            <a:r>
              <a:rPr kumimoji="1" lang="en-US" altLang="ja-JP" sz="1400" dirty="0" smtClean="0">
                <a:latin typeface="メイリオ"/>
                <a:ea typeface="メイリオ"/>
                <a:cs typeface="+mn-lt"/>
              </a:rPr>
              <a:t>優先度が高い方</a:t>
            </a:r>
            <a:endParaRPr kumimoji="1" lang="en-US" altLang="ja-JP" sz="800" dirty="0" smtClean="0">
              <a:latin typeface="メイリオ"/>
              <a:ea typeface="メイリオ"/>
              <a:cs typeface="+mn-lt"/>
            </a:endParaRPr>
          </a:p>
        </p:txBody>
      </p:sp>
      <p:sp>
        <p:nvSpPr>
          <p:cNvPr id="1420" name="直線 413"/>
          <p:cNvSpPr/>
          <p:nvPr/>
        </p:nvSpPr>
        <p:spPr>
          <a:xfrm>
            <a:off x="4127932" y="1753408"/>
            <a:ext cx="899831" cy="348053"/>
          </a:xfrm>
          <a:prstGeom prst="line">
            <a:avLst/>
          </a:prstGeom>
          <a:ln w="9525" cap="flat" cmpd="sng" algn="ctr">
            <a:solidFill>
              <a:schemeClr val="tx1"/>
            </a:solidFill>
            <a:prstDash val="dash"/>
          </a:ln>
        </p:spPr>
        <p:style>
          <a:lnRef idx="1">
            <a:schemeClr val="accent1"/>
          </a:lnRef>
          <a:fillRef idx="0">
            <a:schemeClr val="accent1"/>
          </a:fillRef>
          <a:effectRef idx="0">
            <a:schemeClr val="accent1"/>
          </a:effectRef>
          <a:fontRef idx="minor">
            <a:schemeClr val="tx1"/>
          </a:fontRef>
        </p:style>
      </p:sp>
      <p:sp>
        <p:nvSpPr>
          <p:cNvPr id="1421" name="直線 665"/>
          <p:cNvSpPr/>
          <p:nvPr/>
        </p:nvSpPr>
        <p:spPr>
          <a:xfrm>
            <a:off x="129000" y="610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422" name="サブタイトル 666"/>
          <p:cNvSpPr/>
          <p:nvPr/>
        </p:nvSpPr>
        <p:spPr>
          <a:xfrm>
            <a:off x="4308" y="45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個別避難計画作成状況（令和４年９月30日時点）</a:t>
            </a:r>
            <a:endParaRPr kumimoji="1" lang="ja-JP" altLang="en-US" sz="2800" dirty="0">
              <a:latin typeface="メイリオ"/>
              <a:ea typeface="メイリオ"/>
            </a:endParaRPr>
          </a:p>
        </p:txBody>
      </p:sp>
      <p:sp>
        <p:nvSpPr>
          <p:cNvPr id="1423" name="サブタイトル 699"/>
          <p:cNvSpPr/>
          <p:nvPr/>
        </p:nvSpPr>
        <p:spPr>
          <a:xfrm>
            <a:off x="129797" y="785589"/>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１.高知県の取組状況</a:t>
            </a:r>
            <a:endParaRPr kumimoji="1" lang="ja-JP" altLang="en-US" sz="1800" dirty="0">
              <a:solidFill>
                <a:schemeClr val="bg1"/>
              </a:solidFill>
              <a:latin typeface="メイリオ"/>
              <a:ea typeface="メイリオ"/>
            </a:endParaRPr>
          </a:p>
        </p:txBody>
      </p:sp>
      <p:sp>
        <p:nvSpPr>
          <p:cNvPr id="1424" name="サブタイトル 701"/>
          <p:cNvSpPr/>
          <p:nvPr/>
        </p:nvSpPr>
        <p:spPr>
          <a:xfrm>
            <a:off x="129000" y="3285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２.各市町村における取組状況（優先度が高い方）</a:t>
            </a:r>
            <a:endParaRPr kumimoji="1" lang="ja-JP" altLang="en-US" sz="1800" dirty="0">
              <a:solidFill>
                <a:schemeClr val="bg1"/>
              </a:solidFill>
              <a:latin typeface="メイリオ"/>
              <a:ea typeface="メイリオ"/>
            </a:endParaRPr>
          </a:p>
        </p:txBody>
      </p:sp>
      <p:graphicFrame>
        <p:nvGraphicFramePr>
          <p:cNvPr id="1425" name="四角形 702"/>
          <p:cNvGraphicFramePr>
            <a:graphicFrameLocks noGrp="1"/>
          </p:cNvGraphicFramePr>
          <p:nvPr/>
        </p:nvGraphicFramePr>
        <p:xfrm>
          <a:off x="129000" y="3645000"/>
          <a:ext cx="9693532" cy="1343372"/>
        </p:xfrm>
        <a:graphic>
          <a:graphicData uri="http://schemas.openxmlformats.org/drawingml/2006/table">
            <a:tbl>
              <a:tblPr firstRow="1" bandRow="1">
                <a:tableStyleId>{5C22544A-7EE6-4342-B048-85BDC9FD1C3A}</a:tableStyleId>
              </a:tblPr>
              <a:tblGrid>
                <a:gridCol w="747300"/>
                <a:gridCol w="495300"/>
                <a:gridCol w="466725"/>
                <a:gridCol w="453859"/>
                <a:gridCol w="537882"/>
                <a:gridCol w="551309"/>
                <a:gridCol w="523875"/>
                <a:gridCol w="552450"/>
                <a:gridCol w="523894"/>
                <a:gridCol w="537882"/>
                <a:gridCol w="537882"/>
                <a:gridCol w="537882"/>
                <a:gridCol w="537882"/>
                <a:gridCol w="537882"/>
                <a:gridCol w="537882"/>
                <a:gridCol w="537882"/>
                <a:gridCol w="537882"/>
                <a:gridCol w="537882"/>
              </a:tblGrid>
              <a:tr h="278175">
                <a:tc>
                  <a:txBody>
                    <a:bodyPr/>
                    <a:lstStyle/>
                    <a:p>
                      <a:pPr algn="ctr"/>
                      <a:r>
                        <a:rPr kumimoji="1" lang="ja-JP" altLang="en-US" sz="900" dirty="0">
                          <a:latin typeface="メイリオ"/>
                          <a:ea typeface="メイリオ"/>
                        </a:rPr>
                        <a:t>市町村名</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高知市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室戸市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安芸市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東洋町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奈半利町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田野町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安田町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北川村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馬路村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芸西村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南国市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香南市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香美市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本山町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大豊町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土佐町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大川村</a:t>
                      </a:r>
                      <a:endParaRPr kumimoji="1" lang="ja-JP" altLang="en-US" sz="900" dirty="0">
                        <a:latin typeface="メイリオ"/>
                        <a:ea typeface="メイリオ"/>
                      </a:endParaRPr>
                    </a:p>
                  </a:txBody>
                  <a:tcPr marL="36000" marR="36000" marT="36000" marB="36000" vert="horz" anchor="ctr" anchorCtr="0"/>
                </a:tc>
              </a:tr>
              <a:tr h="346161">
                <a:tc>
                  <a:txBody>
                    <a:bodyPr/>
                    <a:lstStyle/>
                    <a:p>
                      <a:pPr algn="ctr"/>
                      <a:r>
                        <a:rPr kumimoji="1" lang="ja-JP" altLang="en-US" sz="900" dirty="0">
                          <a:latin typeface="メイリオ"/>
                          <a:ea typeface="メイリオ"/>
                        </a:rPr>
                        <a:t>対象者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7,687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262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253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140</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942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75</a:t>
                      </a:r>
                      <a:endParaRPr kumimoji="1" lang="ja-JP" altLang="en-US" sz="900" dirty="0">
                        <a:latin typeface="メイリオ"/>
                        <a:ea typeface="メイリオ"/>
                      </a:endParaRPr>
                    </a:p>
                  </a:txBody>
                  <a:tcPr marL="36000" marR="36000" marT="36000" marB="36000" vert="horz" anchor="ctr" anchorCtr="0"/>
                </a:tc>
              </a:tr>
              <a:tr h="359518">
                <a:tc>
                  <a:txBody>
                    <a:bodyPr/>
                    <a:lstStyle/>
                    <a:p>
                      <a:pPr algn="ctr"/>
                      <a:r>
                        <a:rPr kumimoji="1" lang="ja-JP" altLang="en-US" sz="900" dirty="0">
                          <a:latin typeface="メイリオ"/>
                          <a:ea typeface="メイリオ"/>
                        </a:rPr>
                        <a:t>名簿提供同意者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4,721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459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txBody>
                  <a:tcPr marL="36000" marR="36000" marT="36000" marB="36000" vert="horz" anchor="ctr" anchorCtr="0"/>
                </a:tc>
              </a:tr>
              <a:tr h="359518">
                <a:tc>
                  <a:txBody>
                    <a:bodyPr/>
                    <a:lstStyle/>
                    <a:p>
                      <a:pPr algn="ctr"/>
                      <a:r>
                        <a:rPr kumimoji="1" lang="ja-JP" altLang="en-US" sz="900" dirty="0">
                          <a:latin typeface="メイリオ"/>
                          <a:ea typeface="メイリオ"/>
                        </a:rPr>
                        <a:t>計画作成者（作成率）</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395</a:t>
                      </a:r>
                      <a:endParaRPr kumimoji="1" lang="ja-JP" altLang="en-US" sz="900" dirty="0">
                        <a:latin typeface="メイリオ"/>
                        <a:ea typeface="メイリオ"/>
                      </a:endParaRPr>
                    </a:p>
                    <a:p>
                      <a:pPr algn="ctr"/>
                      <a:r>
                        <a:rPr kumimoji="1" lang="ja-JP" altLang="en-US" sz="900" dirty="0">
                          <a:latin typeface="メイリオ"/>
                          <a:ea typeface="メイリオ"/>
                        </a:rPr>
                        <a:t>(8.4%)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5</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37</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26</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2</a:t>
                      </a:r>
                      <a:r>
                        <a:rPr kumimoji="1" lang="ja-JP" altLang="en-US" sz="900" dirty="0">
                          <a:latin typeface="メイリオ"/>
                          <a:ea typeface="メイリオ"/>
                        </a:rPr>
                        <a:t>9</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33</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5</a:t>
                      </a:r>
                      <a:r>
                        <a:rPr kumimoji="1" lang="ja-JP" altLang="en-US" sz="900" dirty="0">
                          <a:latin typeface="メイリオ"/>
                          <a:ea typeface="メイリオ"/>
                        </a:rPr>
                        <a:t>8</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4</a:t>
                      </a:r>
                      <a:r>
                        <a:rPr kumimoji="1" lang="ja-JP" altLang="en-US" sz="900" dirty="0">
                          <a:latin typeface="メイリオ"/>
                          <a:ea typeface="メイリオ"/>
                        </a:rPr>
                        <a:t>8</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4</a:t>
                      </a:r>
                      <a:r>
                        <a:rPr kumimoji="1" lang="ja-JP" altLang="en-US" sz="900" dirty="0">
                          <a:latin typeface="メイリオ"/>
                          <a:ea typeface="メイリオ"/>
                        </a:rPr>
                        <a:t>3</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9</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13</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6</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39</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7</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59</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r>
            </a:tbl>
          </a:graphicData>
        </a:graphic>
      </p:graphicFrame>
      <p:graphicFrame>
        <p:nvGraphicFramePr>
          <p:cNvPr id="1426" name="四角形 705"/>
          <p:cNvGraphicFramePr>
            <a:graphicFrameLocks noGrp="1"/>
          </p:cNvGraphicFramePr>
          <p:nvPr/>
        </p:nvGraphicFramePr>
        <p:xfrm>
          <a:off x="126893" y="5098840"/>
          <a:ext cx="9693532" cy="1460280"/>
        </p:xfrm>
        <a:graphic>
          <a:graphicData uri="http://schemas.openxmlformats.org/drawingml/2006/table">
            <a:tbl>
              <a:tblPr firstRow="1" bandRow="1">
                <a:tableStyleId>{5C22544A-7EE6-4342-B048-85BDC9FD1C3A}</a:tableStyleId>
              </a:tblPr>
              <a:tblGrid>
                <a:gridCol w="747300"/>
                <a:gridCol w="495300"/>
                <a:gridCol w="466725"/>
                <a:gridCol w="602182"/>
                <a:gridCol w="495300"/>
                <a:gridCol w="531293"/>
                <a:gridCol w="514350"/>
                <a:gridCol w="462262"/>
                <a:gridCol w="537882"/>
                <a:gridCol w="537882"/>
                <a:gridCol w="537882"/>
                <a:gridCol w="537882"/>
                <a:gridCol w="537882"/>
                <a:gridCol w="537882"/>
                <a:gridCol w="537882"/>
                <a:gridCol w="537882"/>
                <a:gridCol w="537882"/>
                <a:gridCol w="537882"/>
              </a:tblGrid>
              <a:tr h="295385">
                <a:tc>
                  <a:txBody>
                    <a:bodyPr/>
                    <a:lstStyle/>
                    <a:p>
                      <a:pPr algn="ctr"/>
                      <a:r>
                        <a:rPr kumimoji="1" lang="ja-JP" altLang="en-US" sz="900" dirty="0">
                          <a:latin typeface="メイリオ"/>
                          <a:ea typeface="メイリオ"/>
                        </a:rPr>
                        <a:t>市町村名</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土佐市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いの町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仁淀川町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佐川町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越知町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日高村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須崎市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中土佐町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梼原町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津野町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四万十町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宿毛市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土佐</a:t>
                      </a:r>
                      <a:endParaRPr kumimoji="1" lang="ja-JP" altLang="en-US" sz="900" dirty="0">
                        <a:latin typeface="メイリオ"/>
                        <a:ea typeface="メイリオ"/>
                      </a:endParaRPr>
                    </a:p>
                    <a:p>
                      <a:pPr algn="ctr"/>
                      <a:r>
                        <a:rPr kumimoji="1" lang="ja-JP" altLang="en-US" sz="900" dirty="0">
                          <a:latin typeface="メイリオ"/>
                          <a:ea typeface="メイリオ"/>
                        </a:rPr>
                        <a:t>清水市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四万十市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大月町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三原村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黒潮町</a:t>
                      </a:r>
                      <a:endParaRPr kumimoji="1" lang="ja-JP" altLang="en-US" sz="900" dirty="0">
                        <a:latin typeface="メイリオ"/>
                        <a:ea typeface="メイリオ"/>
                      </a:endParaRPr>
                    </a:p>
                  </a:txBody>
                  <a:tcPr marL="36000" marR="36000" marT="36000" marB="36000" vert="horz" anchor="ctr" anchorCtr="0"/>
                </a:tc>
              </a:tr>
              <a:tr h="370840">
                <a:tc>
                  <a:txBody>
                    <a:bodyPr/>
                    <a:lstStyle/>
                    <a:p>
                      <a:pPr algn="ctr"/>
                      <a:r>
                        <a:rPr kumimoji="1" lang="ja-JP" altLang="en-US" sz="900" dirty="0">
                          <a:latin typeface="メイリオ"/>
                          <a:ea typeface="メイリオ"/>
                        </a:rPr>
                        <a:t>対象者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207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753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547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655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236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546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567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133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1,572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243</a:t>
                      </a:r>
                      <a:endParaRPr kumimoji="1" lang="ja-JP" altLang="en-US" sz="900" dirty="0">
                        <a:latin typeface="メイリオ"/>
                        <a:ea typeface="メイリオ"/>
                      </a:endParaRPr>
                    </a:p>
                  </a:txBody>
                  <a:tcPr marL="36000" marR="36000" marT="36000" marB="36000" vert="horz" anchor="ctr" anchorCtr="0"/>
                </a:tc>
              </a:tr>
              <a:tr h="370840">
                <a:tc>
                  <a:txBody>
                    <a:bodyPr/>
                    <a:lstStyle/>
                    <a:p>
                      <a:pPr algn="ctr"/>
                      <a:r>
                        <a:rPr kumimoji="1" lang="ja-JP" altLang="en-US" sz="900" dirty="0">
                          <a:latin typeface="メイリオ"/>
                          <a:ea typeface="メイリオ"/>
                        </a:rPr>
                        <a:t>名簿提供同意者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571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655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236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106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1,332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155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194</a:t>
                      </a:r>
                      <a:endParaRPr kumimoji="1" lang="ja-JP" altLang="en-US" sz="900" dirty="0">
                        <a:latin typeface="メイリオ"/>
                        <a:ea typeface="メイリオ"/>
                      </a:endParaRPr>
                    </a:p>
                  </a:txBody>
                  <a:tcPr marL="36000" marR="36000" marT="36000" marB="36000" vert="horz" anchor="ctr" anchorCtr="0"/>
                </a:tc>
              </a:tr>
              <a:tr h="370840">
                <a:tc>
                  <a:txBody>
                    <a:bodyPr/>
                    <a:lstStyle/>
                    <a:p>
                      <a:pPr algn="ctr"/>
                      <a:r>
                        <a:rPr kumimoji="1" lang="ja-JP" altLang="en-US" sz="900" dirty="0">
                          <a:latin typeface="メイリオ"/>
                          <a:ea typeface="メイリオ"/>
                        </a:rPr>
                        <a:t>計画作成者（作成率）</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3</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175</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6</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3</a:t>
                      </a:r>
                      <a:r>
                        <a:rPr kumimoji="1" lang="ja-JP" altLang="en-US" sz="900" dirty="0">
                          <a:latin typeface="メイリオ"/>
                          <a:ea typeface="メイリオ"/>
                        </a:rPr>
                        <a:t>3</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236</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185</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7</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207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98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3</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43</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0%)</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66</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9</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1,004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7</a:t>
                      </a:r>
                      <a:r>
                        <a:rPr kumimoji="1" lang="ja-JP" altLang="en-US" sz="900" dirty="0">
                          <a:latin typeface="メイリオ"/>
                          <a:ea typeface="メイリオ"/>
                        </a:rPr>
                        <a:t>5</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101</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6</a:t>
                      </a:r>
                      <a:r>
                        <a:rPr kumimoji="1" lang="ja-JP" altLang="en-US" sz="900" dirty="0">
                          <a:latin typeface="メイリオ"/>
                          <a:ea typeface="メイリオ"/>
                        </a:rPr>
                        <a:t>5</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7</a:t>
                      </a:r>
                      <a:r>
                        <a:rPr kumimoji="1" lang="ja-JP" altLang="en-US" sz="900" dirty="0">
                          <a:latin typeface="メイリオ"/>
                          <a:ea typeface="メイリオ"/>
                        </a:rPr>
                        <a:t>4</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112</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84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6</a:t>
                      </a:r>
                      <a:r>
                        <a:rPr kumimoji="1" lang="ja-JP" altLang="en-US" sz="900" dirty="0">
                          <a:latin typeface="メイリオ"/>
                          <a:ea typeface="メイリオ"/>
                        </a:rPr>
                        <a:t>6</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r>
            </a:tbl>
          </a:graphicData>
        </a:graphic>
      </p:graphicFrame>
      <p:sp>
        <p:nvSpPr>
          <p:cNvPr id="1427" name="スライド番号プレースホルダー 347"/>
          <p:cNvSpPr>
            <a:spLocks noGrp="1"/>
          </p:cNvSpPr>
          <p:nvPr>
            <p:ph type="sldNum" sz="quarter" idx="12"/>
          </p:nvPr>
        </p:nvSpPr>
        <p:spPr>
          <a:xfrm>
            <a:off x="7770564" y="6591875"/>
            <a:ext cx="2078436" cy="365125"/>
          </a:xfrm>
        </p:spPr>
        <p:txBody>
          <a:bodyPr/>
          <a:lstStyle/>
          <a:p>
            <a:fld id="{2C9400E4-C46D-48FA-AEA0-ED136F70A0E5}" type="slidenum">
              <a:rPr kumimoji="1" lang="ja-JP" altLang="en-US" sz="1400" smtClean="0">
                <a:latin typeface="メイリオ"/>
                <a:ea typeface="メイリオ"/>
              </a:rPr>
              <a:t>17</a:t>
            </a:fld>
            <a:endParaRPr kumimoji="1" lang="ja-JP" altLang="en-US">
              <a:latin typeface="メイリオ"/>
              <a:ea typeface="メイリオ"/>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32" name="図形 246"/>
          <p:cNvSpPr/>
          <p:nvPr/>
        </p:nvSpPr>
        <p:spPr>
          <a:xfrm>
            <a:off x="4947787" y="4656411"/>
            <a:ext cx="1386985" cy="793559"/>
          </a:xfrm>
          <a:prstGeom prst="cloudCallout">
            <a:avLst>
              <a:gd name="adj1" fmla="val 58862"/>
              <a:gd name="adj2" fmla="val -74069"/>
            </a:avLst>
          </a:prstGeom>
          <a:solidFill>
            <a:schemeClr val="bg1"/>
          </a:solid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none" lIns="0" rIns="0" anchor="ctr"/>
          <a:p>
            <a:pPr algn="ctr"/>
            <a:r>
              <a:rPr lang="ja-JP" altLang="en-US" sz="1050">
                <a:solidFill>
                  <a:schemeClr val="tx1"/>
                </a:solidFill>
                <a:latin typeface="メイリオ"/>
                <a:ea typeface="メイリオ"/>
              </a:rPr>
              <a:t>どんな人か</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分からないから</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話しづらいな</a:t>
            </a:r>
            <a:endParaRPr lang="ja-JP" altLang="en-US" sz="1050">
              <a:solidFill>
                <a:schemeClr val="tx1"/>
              </a:solidFill>
              <a:latin typeface="メイリオ"/>
              <a:ea typeface="メイリオ"/>
            </a:endParaRPr>
          </a:p>
        </p:txBody>
      </p:sp>
      <p:sp>
        <p:nvSpPr>
          <p:cNvPr id="1433" name="テキスト 250"/>
          <p:cNvSpPr txBox="1"/>
          <p:nvPr/>
        </p:nvSpPr>
        <p:spPr>
          <a:xfrm>
            <a:off x="2251955" y="3789000"/>
            <a:ext cx="1153016" cy="256666"/>
          </a:xfrm>
          <a:prstGeom prst="rect">
            <a:avLst/>
          </a:prstGeom>
          <a:solidFill>
            <a:schemeClr val="accent1">
              <a:lumMod val="40000"/>
              <a:lumOff val="60000"/>
            </a:schemeClr>
          </a:solidFill>
          <a:ln>
            <a:solidFill>
              <a:schemeClr val="tx1"/>
            </a:solidFill>
          </a:ln>
        </p:spPr>
        <p:txBody>
          <a:bodyPr wrap="square" lIns="36000" tIns="36000" rIns="36000" bIns="36000" anchor="ctr" anchorCtr="0">
            <a:spAutoFit/>
          </a:bodyPr>
          <a:lstStyle/>
          <a:p>
            <a:pPr algn="ctr">
              <a:defRPr lang="ja-JP" altLang="en-US"/>
            </a:pPr>
            <a:r>
              <a:rPr lang="ja-JP" altLang="en-US" sz="1200" b="1">
                <a:latin typeface="メイリオ"/>
                <a:ea typeface="メイリオ"/>
              </a:rPr>
              <a:t>ご本人、ご家族</a:t>
            </a:r>
            <a:endParaRPr lang="ja-JP" altLang="en-US" b="1">
              <a:latin typeface="メイリオ"/>
              <a:ea typeface="メイリオ"/>
            </a:endParaRPr>
          </a:p>
        </p:txBody>
      </p:sp>
      <p:pic>
        <p:nvPicPr>
          <p:cNvPr id="1434" name="図 255"/>
          <p:cNvPicPr>
            <a:picLocks noChangeAspect="1"/>
          </p:cNvPicPr>
          <p:nvPr/>
        </p:nvPicPr>
        <p:blipFill>
          <a:blip r:embed="rId1"/>
          <a:srcRect l="28375" t="-2692" b="11252"/>
          <a:stretch>
            <a:fillRect/>
          </a:stretch>
        </p:blipFill>
        <p:spPr>
          <a:xfrm flipH="1">
            <a:off x="2829871" y="4456367"/>
            <a:ext cx="794924" cy="978150"/>
          </a:xfrm>
          <a:prstGeom prst="rect">
            <a:avLst/>
          </a:prstGeom>
        </p:spPr>
      </p:pic>
      <p:pic>
        <p:nvPicPr>
          <p:cNvPr id="1435" name="図 259"/>
          <p:cNvPicPr>
            <a:picLocks noChangeAspect="1"/>
          </p:cNvPicPr>
          <p:nvPr/>
        </p:nvPicPr>
        <p:blipFill>
          <a:blip r:embed="rId2"/>
          <a:stretch>
            <a:fillRect/>
          </a:stretch>
        </p:blipFill>
        <p:spPr>
          <a:xfrm>
            <a:off x="6450751" y="4172836"/>
            <a:ext cx="1454249" cy="1394384"/>
          </a:xfrm>
          <a:prstGeom prst="rect">
            <a:avLst/>
          </a:prstGeom>
        </p:spPr>
      </p:pic>
      <p:sp>
        <p:nvSpPr>
          <p:cNvPr id="1436" name="図形 260"/>
          <p:cNvSpPr/>
          <p:nvPr/>
        </p:nvSpPr>
        <p:spPr>
          <a:xfrm>
            <a:off x="8095985" y="3912377"/>
            <a:ext cx="1681015" cy="1028623"/>
          </a:xfrm>
          <a:prstGeom prst="cloudCallout">
            <a:avLst>
              <a:gd name="adj1" fmla="val -67906"/>
              <a:gd name="adj2" fmla="val -7699"/>
            </a:avLst>
          </a:prstGeom>
          <a:solidFill>
            <a:schemeClr val="bg1"/>
          </a:solid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0" rIns="0" anchor="ctr"/>
          <a:p>
            <a:pPr algn="ctr"/>
            <a:r>
              <a:rPr lang="ja-JP" altLang="en-US" sz="1050">
                <a:solidFill>
                  <a:schemeClr val="tx1"/>
                </a:solidFill>
                <a:latin typeface="メイリオ"/>
                <a:ea typeface="メイリオ"/>
              </a:rPr>
              <a:t>支援が要ることは分かるけど、具体的にどうしたらいいんだろう…</a:t>
            </a:r>
            <a:endParaRPr lang="ja-JP" altLang="en-US" sz="1050">
              <a:solidFill>
                <a:schemeClr val="tx1"/>
              </a:solidFill>
              <a:latin typeface="メイリオ"/>
              <a:ea typeface="メイリオ"/>
            </a:endParaRPr>
          </a:p>
        </p:txBody>
      </p:sp>
      <p:pic>
        <p:nvPicPr>
          <p:cNvPr id="1437" name="図 265"/>
          <p:cNvPicPr>
            <a:picLocks noChangeAspect="1"/>
          </p:cNvPicPr>
          <p:nvPr/>
        </p:nvPicPr>
        <p:blipFill>
          <a:blip r:embed="rId3"/>
          <a:srcRect r="49657"/>
          <a:stretch>
            <a:fillRect/>
          </a:stretch>
        </p:blipFill>
        <p:spPr>
          <a:xfrm>
            <a:off x="2252060" y="4533176"/>
            <a:ext cx="510498" cy="899411"/>
          </a:xfrm>
          <a:prstGeom prst="rect">
            <a:avLst/>
          </a:prstGeom>
        </p:spPr>
      </p:pic>
      <p:sp>
        <p:nvSpPr>
          <p:cNvPr id="1438" name="直線 707"/>
          <p:cNvSpPr/>
          <p:nvPr/>
        </p:nvSpPr>
        <p:spPr>
          <a:xfrm>
            <a:off x="129000" y="621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439"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個別避難計画作成の課題</a:t>
            </a:r>
            <a:endParaRPr kumimoji="1" lang="ja-JP" altLang="en-US" sz="3200" dirty="0">
              <a:latin typeface="メイリオ"/>
              <a:ea typeface="メイリオ"/>
            </a:endParaRPr>
          </a:p>
        </p:txBody>
      </p:sp>
      <p:sp>
        <p:nvSpPr>
          <p:cNvPr id="1440" name="図形 709"/>
          <p:cNvSpPr/>
          <p:nvPr/>
        </p:nvSpPr>
        <p:spPr>
          <a:xfrm>
            <a:off x="129000" y="1120252"/>
            <a:ext cx="9682030" cy="2688640"/>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a:t>
            </a:r>
            <a:r>
              <a:rPr lang="ja-JP" altLang="en-US" sz="1400" u="sng">
                <a:solidFill>
                  <a:schemeClr val="tx1"/>
                </a:solidFill>
                <a:latin typeface="メイリオ"/>
                <a:ea typeface="メイリオ"/>
              </a:rPr>
              <a:t>■　個別避難計画作成の必要性の周知が必要</a:t>
            </a:r>
            <a:endParaRPr lang="ja-JP" altLang="en-US" sz="1400" u="sng">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ご本人やご家族が個別避難計画作成の必要性を認知していないため、</a:t>
            </a:r>
            <a:r>
              <a:rPr lang="ja-JP" altLang="en-US" sz="1400">
                <a:solidFill>
                  <a:schemeClr val="tx1"/>
                </a:solidFill>
                <a:latin typeface="メイリオ"/>
                <a:ea typeface="メイリオ"/>
              </a:rPr>
              <a:t>名簿提供や計画作成同意が得られない</a:t>
            </a:r>
            <a:r>
              <a:rPr lang="ja-JP" altLang="en-US" sz="1400">
                <a:solidFill>
                  <a:schemeClr val="tx1"/>
                </a:solidFill>
                <a:latin typeface="メイリオ"/>
                <a:ea typeface="メイリオ"/>
              </a:rPr>
              <a:t>　</a:t>
            </a:r>
            <a:endParaRPr lang="ja-JP" altLang="en-US" sz="1400">
              <a:solidFill>
                <a:schemeClr val="tx1"/>
              </a:solidFill>
              <a:latin typeface="メイリオ"/>
              <a:ea typeface="メイリオ"/>
            </a:endParaRPr>
          </a:p>
          <a:p>
            <a:pPr algn="l">
              <a:spcBef>
                <a:spcPts val="300"/>
              </a:spcBef>
              <a:defRPr lang="ja-JP" altLang="en-US"/>
            </a:pP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u="sng">
                <a:solidFill>
                  <a:schemeClr val="tx1"/>
                </a:solidFill>
                <a:latin typeface="メイリオ"/>
                <a:ea typeface="メイリオ"/>
              </a:rPr>
              <a:t>■</a:t>
            </a:r>
            <a:r>
              <a:rPr lang="ja-JP" altLang="en-US" sz="1400" u="sng">
                <a:solidFill>
                  <a:schemeClr val="tx1"/>
                </a:solidFill>
                <a:latin typeface="メイリオ"/>
                <a:ea typeface="メイリオ"/>
              </a:rPr>
              <a:t>　支援方法の客観的かつ具体的な検討が必要</a:t>
            </a:r>
            <a:endParaRPr lang="ja-JP" altLang="en-US" sz="1400" u="sng">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・知識が不足しているため、どのような支援方法が適切なのか判断できない</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a:t>
            </a:r>
            <a:r>
              <a:rPr lang="ja-JP" altLang="en-US" sz="1400">
                <a:solidFill>
                  <a:schemeClr val="tx1"/>
                </a:solidFill>
                <a:latin typeface="メイリオ"/>
                <a:ea typeface="メイリオ"/>
              </a:rPr>
              <a:t>ご本人自身も漠然とした不安はあるが、具体的に何に困り、どのような支援が必要なのかわからない</a:t>
            </a:r>
            <a:endParaRPr lang="ja-JP" altLang="en-US" sz="1400">
              <a:solidFill>
                <a:schemeClr val="tx1"/>
              </a:solidFill>
              <a:latin typeface="メイリオ"/>
              <a:ea typeface="メイリオ"/>
            </a:endParaRPr>
          </a:p>
          <a:p>
            <a:pPr algn="l">
              <a:spcBef>
                <a:spcPts val="300"/>
              </a:spcBef>
              <a:defRPr lang="ja-JP" altLang="en-US"/>
            </a:pP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u="sng">
                <a:solidFill>
                  <a:schemeClr val="tx1"/>
                </a:solidFill>
                <a:latin typeface="メイリオ"/>
                <a:ea typeface="メイリオ"/>
              </a:rPr>
              <a:t>■</a:t>
            </a:r>
            <a:r>
              <a:rPr lang="ja-JP" altLang="en-US" sz="1400" u="sng">
                <a:solidFill>
                  <a:schemeClr val="tx1"/>
                </a:solidFill>
                <a:latin typeface="メイリオ"/>
                <a:ea typeface="メイリオ"/>
              </a:rPr>
              <a:t>　ご本人と計画作成に関わる避難支援等関係者等のつながりが必要</a:t>
            </a:r>
            <a:endParaRPr lang="ja-JP" altLang="en-US" sz="1400" u="sng">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普段からつながりがないため、</a:t>
            </a:r>
            <a:r>
              <a:rPr lang="ja-JP" altLang="en-US" sz="1400">
                <a:solidFill>
                  <a:schemeClr val="tx1"/>
                </a:solidFill>
                <a:latin typeface="メイリオ"/>
                <a:ea typeface="メイリオ"/>
              </a:rPr>
              <a:t>ご本人とどのように接すればよいのか分からないし、自宅訪問もハードルが高い</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・ご本人の心身の状態に深く関わる情報が必要だが、</a:t>
            </a:r>
            <a:r>
              <a:rPr lang="ja-JP" altLang="en-US" sz="1400">
                <a:solidFill>
                  <a:schemeClr val="tx1"/>
                </a:solidFill>
                <a:latin typeface="メイリオ"/>
                <a:ea typeface="メイリオ"/>
              </a:rPr>
              <a:t>教えてもらえない</a:t>
            </a:r>
            <a:endParaRPr lang="ja-JP" altLang="en-US" sz="1400">
              <a:solidFill>
                <a:schemeClr val="tx1"/>
              </a:solidFill>
              <a:latin typeface="メイリオ"/>
              <a:ea typeface="メイリオ"/>
            </a:endParaRPr>
          </a:p>
        </p:txBody>
      </p:sp>
      <p:sp>
        <p:nvSpPr>
          <p:cNvPr id="1441" name="図形 710"/>
          <p:cNvSpPr/>
          <p:nvPr/>
        </p:nvSpPr>
        <p:spPr>
          <a:xfrm>
            <a:off x="3369000" y="4066091"/>
            <a:ext cx="2070628" cy="595292"/>
          </a:xfrm>
          <a:prstGeom prst="cloudCallout">
            <a:avLst>
              <a:gd name="adj1" fmla="val -44605"/>
              <a:gd name="adj2" fmla="val 77625"/>
            </a:avLst>
          </a:prstGeom>
          <a:no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0" tIns="0" rIns="0" bIns="0" anchor="ctr"/>
          <a:lstStyle/>
          <a:p>
            <a:pPr algn="ctr"/>
            <a:r>
              <a:rPr lang="ja-JP" altLang="en-US" sz="1050">
                <a:solidFill>
                  <a:schemeClr val="tx1"/>
                </a:solidFill>
                <a:latin typeface="メイリオ"/>
                <a:ea typeface="メイリオ"/>
              </a:rPr>
              <a:t>避難は不安だけど</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上手く伝えられない…</a:t>
            </a:r>
            <a:endParaRPr lang="ja-JP" altLang="en-US" sz="1050">
              <a:solidFill>
                <a:schemeClr val="tx1"/>
              </a:solidFill>
              <a:latin typeface="メイリオ"/>
              <a:ea typeface="メイリオ"/>
            </a:endParaRPr>
          </a:p>
        </p:txBody>
      </p:sp>
      <p:sp>
        <p:nvSpPr>
          <p:cNvPr id="1442" name="図形 711"/>
          <p:cNvSpPr/>
          <p:nvPr/>
        </p:nvSpPr>
        <p:spPr>
          <a:xfrm>
            <a:off x="345000" y="4157383"/>
            <a:ext cx="2050955" cy="698508"/>
          </a:xfrm>
          <a:prstGeom prst="cloudCallout">
            <a:avLst>
              <a:gd name="adj1" fmla="val 44498"/>
              <a:gd name="adj2" fmla="val 43798"/>
            </a:avLst>
          </a:prstGeom>
          <a:solidFill>
            <a:schemeClr val="bg1"/>
          </a:solid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none" lIns="72000" tIns="38246" rIns="72000" bIns="38246" anchor="ctr"/>
          <a:lstStyle/>
          <a:p>
            <a:pPr algn="ctr"/>
            <a:r>
              <a:rPr lang="ja-JP" altLang="en-US" sz="1050">
                <a:solidFill>
                  <a:schemeClr val="tx1"/>
                </a:solidFill>
                <a:latin typeface="メイリオ"/>
                <a:ea typeface="メイリオ"/>
              </a:rPr>
              <a:t>見たことがない人だし</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もしかしたら詐欺かも…</a:t>
            </a:r>
            <a:endParaRPr lang="ja-JP" altLang="en-US" sz="1050">
              <a:solidFill>
                <a:schemeClr val="tx1"/>
              </a:solidFill>
              <a:latin typeface="メイリオ"/>
              <a:ea typeface="メイリオ"/>
            </a:endParaRPr>
          </a:p>
        </p:txBody>
      </p:sp>
      <p:sp>
        <p:nvSpPr>
          <p:cNvPr id="1443" name="サブタイトル 712"/>
          <p:cNvSpPr/>
          <p:nvPr/>
        </p:nvSpPr>
        <p:spPr>
          <a:xfrm>
            <a:off x="129000" y="765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１.計画作成の課題</a:t>
            </a:r>
            <a:endParaRPr kumimoji="1" lang="ja-JP" altLang="en-US" sz="1800" dirty="0">
              <a:solidFill>
                <a:schemeClr val="bg1"/>
              </a:solidFill>
              <a:latin typeface="メイリオ"/>
              <a:ea typeface="メイリオ"/>
            </a:endParaRPr>
          </a:p>
        </p:txBody>
      </p:sp>
      <p:sp>
        <p:nvSpPr>
          <p:cNvPr id="1444" name="テキスト 714"/>
          <p:cNvSpPr txBox="1"/>
          <p:nvPr/>
        </p:nvSpPr>
        <p:spPr>
          <a:xfrm>
            <a:off x="6599957" y="3797169"/>
            <a:ext cx="1153016" cy="256666"/>
          </a:xfrm>
          <a:prstGeom prst="rect">
            <a:avLst/>
          </a:prstGeom>
          <a:solidFill>
            <a:schemeClr val="accent1">
              <a:lumMod val="40000"/>
              <a:lumOff val="60000"/>
            </a:schemeClr>
          </a:solidFill>
          <a:ln>
            <a:solidFill>
              <a:schemeClr val="tx1"/>
            </a:solidFill>
          </a:ln>
        </p:spPr>
        <p:txBody>
          <a:bodyPr wrap="square" lIns="36000" tIns="36000" rIns="36000" bIns="36000" anchor="ctr" anchorCtr="0">
            <a:spAutoFit/>
          </a:bodyPr>
          <a:lstStyle/>
          <a:p>
            <a:pPr algn="ctr">
              <a:defRPr lang="ja-JP" altLang="en-US"/>
            </a:pPr>
            <a:r>
              <a:rPr lang="ja-JP" altLang="en-US" sz="1200" b="1">
                <a:latin typeface="メイリオ"/>
                <a:ea typeface="メイリオ"/>
              </a:rPr>
              <a:t>地域の支援者</a:t>
            </a:r>
            <a:endParaRPr lang="ja-JP" altLang="en-US" b="1">
              <a:latin typeface="メイリオ"/>
              <a:ea typeface="メイリオ"/>
            </a:endParaRPr>
          </a:p>
        </p:txBody>
      </p:sp>
      <p:sp>
        <p:nvSpPr>
          <p:cNvPr id="1445" name="図形 419"/>
          <p:cNvSpPr/>
          <p:nvPr/>
        </p:nvSpPr>
        <p:spPr>
          <a:xfrm>
            <a:off x="129000" y="6013561"/>
            <a:ext cx="9682030" cy="700257"/>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　訓練による実効性の確保が必要</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定期的（概ね１年に１回以上）な更新が必要</a:t>
            </a:r>
            <a:endParaRPr lang="ja-JP" altLang="en-US" sz="1400">
              <a:solidFill>
                <a:schemeClr val="tx1"/>
              </a:solidFill>
              <a:latin typeface="メイリオ"/>
              <a:ea typeface="メイリオ"/>
            </a:endParaRPr>
          </a:p>
        </p:txBody>
      </p:sp>
      <p:sp>
        <p:nvSpPr>
          <p:cNvPr id="1446" name="サブタイトル 420"/>
          <p:cNvSpPr/>
          <p:nvPr/>
        </p:nvSpPr>
        <p:spPr>
          <a:xfrm>
            <a:off x="129001" y="5661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２.計画作成『</a:t>
            </a:r>
            <a:r>
              <a:rPr kumimoji="1" lang="ja-JP" altLang="en-US" sz="1600" b="0" dirty="0">
                <a:solidFill>
                  <a:schemeClr val="bg1"/>
                </a:solidFill>
                <a:latin typeface="メイリオ"/>
                <a:ea typeface="メイリオ"/>
              </a:rPr>
              <a:t>後』</a:t>
            </a:r>
            <a:r>
              <a:rPr kumimoji="1" lang="ja-JP" altLang="en-US" sz="1600" dirty="0">
                <a:solidFill>
                  <a:schemeClr val="bg1"/>
                </a:solidFill>
                <a:latin typeface="メイリオ"/>
                <a:ea typeface="メイリオ"/>
              </a:rPr>
              <a:t>の課題</a:t>
            </a:r>
            <a:endParaRPr kumimoji="1" lang="ja-JP" altLang="en-US" sz="1800" dirty="0">
              <a:solidFill>
                <a:schemeClr val="bg1"/>
              </a:solidFill>
              <a:latin typeface="メイリオ"/>
              <a:ea typeface="メイリオ"/>
            </a:endParaRPr>
          </a:p>
        </p:txBody>
      </p:sp>
      <p:sp>
        <p:nvSpPr>
          <p:cNvPr id="1447" name="スライド番号プレースホルダー 348"/>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18</a:t>
            </a:fld>
            <a:endParaRPr kumimoji="1" lang="ja-JP" altLang="en-US">
              <a:latin typeface="メイリオ"/>
              <a:ea typeface="メイリオ"/>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19" name="テキスト 204"/>
          <p:cNvSpPr txBox="1"/>
          <p:nvPr/>
        </p:nvSpPr>
        <p:spPr>
          <a:xfrm>
            <a:off x="259320" y="809095"/>
            <a:ext cx="9220175" cy="460772"/>
          </a:xfrm>
          <a:prstGeom prst="rect">
            <a:avLst/>
          </a:prstGeom>
        </p:spPr>
        <p:txBody>
          <a:bodyPr wrap="square" lIns="36000" rIns="36000">
            <a:spAutoFit/>
          </a:bodyPr>
          <a:p>
            <a:pPr algn="l">
              <a:defRPr lang="ja-JP" altLang="en-US"/>
            </a:pPr>
            <a:r>
              <a:rPr lang="ja-JP" altLang="en-US" sz="2400">
                <a:solidFill>
                  <a:srgbClr val="FF0000"/>
                </a:solidFill>
                <a:latin typeface="メイリオ"/>
                <a:ea typeface="メイリオ"/>
              </a:rPr>
              <a:t>【重点課題⑨】要配慮者対策の着実な推進</a:t>
            </a:r>
            <a:endParaRPr lang="ja-JP" altLang="en-US" sz="2100" b="1" u="sng">
              <a:solidFill>
                <a:srgbClr val="FF0000"/>
              </a:solidFill>
              <a:latin typeface="メイリオ"/>
              <a:ea typeface="メイリオ"/>
            </a:endParaRPr>
          </a:p>
        </p:txBody>
      </p:sp>
      <p:sp>
        <p:nvSpPr>
          <p:cNvPr id="1120" name="ホームベース 199"/>
          <p:cNvSpPr/>
          <p:nvPr/>
        </p:nvSpPr>
        <p:spPr>
          <a:xfrm>
            <a:off x="259559" y="1462534"/>
            <a:ext cx="3154244" cy="493865"/>
          </a:xfrm>
          <a:prstGeom prst="homePlate">
            <a:avLst/>
          </a:prstGeom>
          <a:solidFill>
            <a:srgbClr val="1600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72000" tIns="0" rIns="72000" bIns="0" rtlCol="0" anchor="ctr"/>
          <a:lstStyle/>
          <a:p>
            <a:pPr algn="ctr"/>
            <a:r>
              <a:rPr kumimoji="1" lang="ja-JP" altLang="en-US" sz="2400" b="0" dirty="0" smtClean="0">
                <a:latin typeface="メイリオ"/>
                <a:ea typeface="メイリオ"/>
              </a:rPr>
              <a:t>命を守る</a:t>
            </a:r>
            <a:endParaRPr kumimoji="1" lang="ja-JP" altLang="en-US" sz="2800" b="0" dirty="0">
              <a:latin typeface="メイリオ"/>
              <a:ea typeface="メイリオ"/>
            </a:endParaRPr>
          </a:p>
        </p:txBody>
      </p:sp>
      <p:sp>
        <p:nvSpPr>
          <p:cNvPr id="1121" name="ホームベース 200"/>
          <p:cNvSpPr/>
          <p:nvPr/>
        </p:nvSpPr>
        <p:spPr>
          <a:xfrm>
            <a:off x="273000" y="3262534"/>
            <a:ext cx="3146422" cy="493865"/>
          </a:xfrm>
          <a:prstGeom prst="homePlate">
            <a:avLst/>
          </a:prstGeom>
          <a:solidFill>
            <a:srgbClr val="FF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72000" tIns="0" rIns="72000" bIns="0" rtlCol="0" anchor="ctr"/>
          <a:lstStyle/>
          <a:p>
            <a:pPr algn="ctr">
              <a:lnSpc>
                <a:spcPct val="100000"/>
              </a:lnSpc>
              <a:spcBef>
                <a:spcPts val="0"/>
              </a:spcBef>
              <a:spcAft>
                <a:spcPts val="0"/>
              </a:spcAft>
            </a:pPr>
            <a:r>
              <a:rPr kumimoji="1" lang="ja-JP" altLang="en-US" sz="2400" b="0" dirty="0" smtClean="0">
                <a:latin typeface="メイリオ"/>
                <a:ea typeface="メイリオ"/>
              </a:rPr>
              <a:t>命をつなぐ</a:t>
            </a:r>
            <a:endParaRPr kumimoji="1" lang="ja-JP" altLang="en-US" sz="2800" b="0" dirty="0">
              <a:latin typeface="メイリオ"/>
              <a:ea typeface="メイリオ"/>
            </a:endParaRPr>
          </a:p>
        </p:txBody>
      </p:sp>
      <p:sp>
        <p:nvSpPr>
          <p:cNvPr id="1122" name="ホームベース 201"/>
          <p:cNvSpPr/>
          <p:nvPr/>
        </p:nvSpPr>
        <p:spPr>
          <a:xfrm>
            <a:off x="273000" y="5445000"/>
            <a:ext cx="3148351" cy="492768"/>
          </a:xfrm>
          <a:prstGeom prst="homePlate">
            <a:avLst/>
          </a:prstGeom>
          <a:solidFill>
            <a:srgbClr val="2A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72000" tIns="0" rIns="72000" bIns="0" rtlCol="0" anchor="ctr"/>
          <a:lstStyle/>
          <a:p>
            <a:pPr algn="ctr">
              <a:lnSpc>
                <a:spcPct val="100000"/>
              </a:lnSpc>
              <a:spcBef>
                <a:spcPts val="0"/>
              </a:spcBef>
              <a:spcAft>
                <a:spcPts val="0"/>
              </a:spcAft>
            </a:pPr>
            <a:r>
              <a:rPr kumimoji="1" lang="ja-JP" altLang="en-US" sz="2400" b="0" spc="-40" dirty="0" smtClean="0">
                <a:latin typeface="メイリオ"/>
                <a:ea typeface="メイリオ"/>
              </a:rPr>
              <a:t>生活を立ち上げる</a:t>
            </a:r>
            <a:endParaRPr kumimoji="1" lang="ja-JP" altLang="en-US" sz="2800" b="0" spc="-40" dirty="0">
              <a:latin typeface="メイリオ"/>
              <a:ea typeface="メイリオ"/>
            </a:endParaRPr>
          </a:p>
        </p:txBody>
      </p:sp>
      <p:sp>
        <p:nvSpPr>
          <p:cNvPr id="1123" name="テキスト 202"/>
          <p:cNvSpPr txBox="1"/>
          <p:nvPr/>
        </p:nvSpPr>
        <p:spPr>
          <a:xfrm>
            <a:off x="351000" y="2022416"/>
            <a:ext cx="9300930" cy="1040418"/>
          </a:xfrm>
          <a:prstGeom prst="rect">
            <a:avLst/>
          </a:prstGeom>
        </p:spPr>
        <p:txBody>
          <a:bodyPr wrap="square" anchor="ctr" anchorCtr="0">
            <a:spAutoFit/>
          </a:bodyPr>
          <a:p>
            <a:pPr>
              <a:lnSpc>
                <a:spcPct val="100000"/>
              </a:lnSpc>
              <a:spcBef>
                <a:spcPts val="0"/>
              </a:spcBef>
              <a:spcAft>
                <a:spcPts val="100"/>
              </a:spcAft>
              <a:defRPr lang="ja-JP" altLang="en-US"/>
            </a:pPr>
            <a:r>
              <a:rPr lang="ja-JP" altLang="en-US" sz="2000" b="0">
                <a:solidFill>
                  <a:schemeClr val="tx1"/>
                </a:solidFill>
                <a:latin typeface="メイリオ"/>
                <a:ea typeface="メイリオ"/>
              </a:rPr>
              <a:t>・</a:t>
            </a:r>
            <a:r>
              <a:rPr lang="ja-JP" altLang="en-US" sz="2000" b="0">
                <a:solidFill>
                  <a:schemeClr val="tx1"/>
                </a:solidFill>
                <a:latin typeface="メイリオ"/>
                <a:ea typeface="メイリオ"/>
              </a:rPr>
              <a:t>社会福祉施設等の耐震化、高台移転</a:t>
            </a:r>
            <a:endParaRPr lang="ja-JP" altLang="en-US" sz="2000" b="0">
              <a:solidFill>
                <a:schemeClr val="tx1"/>
              </a:solidFill>
              <a:latin typeface="メイリオ"/>
              <a:ea typeface="メイリオ"/>
            </a:endParaRPr>
          </a:p>
          <a:p>
            <a:pPr>
              <a:lnSpc>
                <a:spcPct val="100000"/>
              </a:lnSpc>
              <a:spcBef>
                <a:spcPts val="0"/>
              </a:spcBef>
              <a:spcAft>
                <a:spcPts val="100"/>
              </a:spcAft>
              <a:defRPr lang="ja-JP" altLang="en-US"/>
            </a:pPr>
            <a:r>
              <a:rPr lang="ja-JP" altLang="en-US" sz="2000" b="0">
                <a:solidFill>
                  <a:schemeClr val="tx1"/>
                </a:solidFill>
                <a:latin typeface="メイリオ"/>
                <a:ea typeface="メイリオ"/>
              </a:rPr>
              <a:t>・</a:t>
            </a:r>
            <a:r>
              <a:rPr lang="ja-JP" altLang="en-US" sz="2000" b="0">
                <a:solidFill>
                  <a:schemeClr val="tx1"/>
                </a:solidFill>
                <a:latin typeface="メイリオ"/>
                <a:ea typeface="メイリオ"/>
              </a:rPr>
              <a:t>個別避難計画の作成</a:t>
            </a:r>
            <a:endParaRPr lang="ja-JP" altLang="en-US" sz="2000" b="0">
              <a:latin typeface="メイリオ"/>
              <a:ea typeface="メイリオ"/>
            </a:endParaRPr>
          </a:p>
          <a:p>
            <a:pPr>
              <a:lnSpc>
                <a:spcPct val="100000"/>
              </a:lnSpc>
              <a:spcBef>
                <a:spcPts val="0"/>
              </a:spcBef>
              <a:spcAft>
                <a:spcPts val="100"/>
              </a:spcAft>
              <a:defRPr lang="ja-JP" altLang="en-US"/>
            </a:pPr>
            <a:r>
              <a:rPr lang="ja-JP" altLang="en-US" sz="2000" b="0">
                <a:solidFill>
                  <a:schemeClr val="tx1"/>
                </a:solidFill>
                <a:latin typeface="メイリオ"/>
                <a:ea typeface="メイリオ"/>
              </a:rPr>
              <a:t>・</a:t>
            </a:r>
            <a:r>
              <a:rPr lang="ja-JP" altLang="en-US" sz="2000" b="0">
                <a:solidFill>
                  <a:schemeClr val="tx1"/>
                </a:solidFill>
                <a:latin typeface="メイリオ"/>
                <a:ea typeface="メイリオ"/>
              </a:rPr>
              <a:t>避難行動</a:t>
            </a:r>
            <a:r>
              <a:rPr lang="ja-JP" altLang="en-US" sz="2000" b="0">
                <a:solidFill>
                  <a:schemeClr val="tx1"/>
                </a:solidFill>
                <a:latin typeface="メイリオ"/>
                <a:ea typeface="メイリオ"/>
              </a:rPr>
              <a:t>要支援者</a:t>
            </a:r>
            <a:r>
              <a:rPr lang="ja-JP" altLang="en-US" sz="2000" b="0">
                <a:solidFill>
                  <a:schemeClr val="tx1"/>
                </a:solidFill>
                <a:latin typeface="メイリオ"/>
                <a:ea typeface="メイリオ"/>
              </a:rPr>
              <a:t>名簿の</a:t>
            </a:r>
            <a:r>
              <a:rPr lang="ja-JP" altLang="en-US" sz="2000" b="0">
                <a:solidFill>
                  <a:schemeClr val="tx1"/>
                </a:solidFill>
                <a:latin typeface="メイリオ"/>
                <a:ea typeface="メイリオ"/>
              </a:rPr>
              <a:t>発災時等の運用ルールの策定</a:t>
            </a:r>
            <a:r>
              <a:rPr lang="ja-JP" altLang="en-US" sz="2000" b="0">
                <a:latin typeface="メイリオ"/>
                <a:ea typeface="メイリオ"/>
              </a:rPr>
              <a:t>　　　など　　</a:t>
            </a:r>
            <a:endParaRPr lang="ja-JP" altLang="en-US" sz="2000" b="0">
              <a:solidFill>
                <a:schemeClr val="tx1"/>
              </a:solidFill>
              <a:latin typeface="メイリオ"/>
              <a:ea typeface="メイリオ"/>
            </a:endParaRPr>
          </a:p>
        </p:txBody>
      </p:sp>
      <p:sp>
        <p:nvSpPr>
          <p:cNvPr id="1124" name="テキスト 204"/>
          <p:cNvSpPr txBox="1"/>
          <p:nvPr/>
        </p:nvSpPr>
        <p:spPr>
          <a:xfrm>
            <a:off x="429000" y="6114551"/>
            <a:ext cx="9180109" cy="399217"/>
          </a:xfrm>
          <a:prstGeom prst="rect">
            <a:avLst/>
          </a:prstGeom>
        </p:spPr>
        <p:txBody>
          <a:bodyPr wrap="square" anchor="ctr" anchorCtr="0">
            <a:spAutoFit/>
          </a:bodyPr>
          <a:p>
            <a:pPr>
              <a:lnSpc>
                <a:spcPct val="100000"/>
              </a:lnSpc>
              <a:spcBef>
                <a:spcPts val="0"/>
              </a:spcBef>
              <a:spcAft>
                <a:spcPts val="100"/>
              </a:spcAft>
              <a:defRPr lang="ja-JP" altLang="en-US"/>
            </a:pPr>
            <a:r>
              <a:rPr lang="ja-JP" altLang="en-US" sz="2000" b="0">
                <a:latin typeface="メイリオ"/>
                <a:ea typeface="メイリオ"/>
              </a:rPr>
              <a:t>・社会福祉施設の早期再開、機能維持のためのBCP策定促進</a:t>
            </a:r>
            <a:r>
              <a:rPr lang="ja-JP" altLang="en-US" sz="2000" b="0">
                <a:latin typeface="メイリオ"/>
                <a:ea typeface="メイリオ"/>
              </a:rPr>
              <a:t>　など</a:t>
            </a:r>
            <a:endParaRPr lang="ja-JP" altLang="en-US" sz="2000" b="0">
              <a:latin typeface="メイリオ"/>
              <a:ea typeface="メイリオ"/>
            </a:endParaRPr>
          </a:p>
        </p:txBody>
      </p:sp>
      <p:sp>
        <p:nvSpPr>
          <p:cNvPr id="1125" name="テキスト 354"/>
          <p:cNvSpPr txBox="1"/>
          <p:nvPr/>
        </p:nvSpPr>
        <p:spPr>
          <a:xfrm>
            <a:off x="369615" y="3789000"/>
            <a:ext cx="9292755" cy="1361018"/>
          </a:xfrm>
          <a:prstGeom prst="rect">
            <a:avLst/>
          </a:prstGeom>
        </p:spPr>
        <p:txBody>
          <a:bodyPr wrap="square" anchor="ctr" anchorCtr="0">
            <a:spAutoFit/>
          </a:bodyPr>
          <a:p>
            <a:pPr>
              <a:lnSpc>
                <a:spcPct val="100000"/>
              </a:lnSpc>
              <a:spcBef>
                <a:spcPts val="0"/>
              </a:spcBef>
              <a:spcAft>
                <a:spcPts val="100"/>
              </a:spcAft>
              <a:defRPr lang="ja-JP" altLang="en-US"/>
            </a:pPr>
            <a:r>
              <a:rPr lang="ja-JP" altLang="en-US" sz="2000" b="0">
                <a:solidFill>
                  <a:schemeClr val="tx1"/>
                </a:solidFill>
                <a:latin typeface="メイリオ"/>
                <a:ea typeface="メイリオ"/>
              </a:rPr>
              <a:t>・</a:t>
            </a:r>
            <a:r>
              <a:rPr lang="ja-JP" altLang="en-US" sz="2000" b="0">
                <a:solidFill>
                  <a:schemeClr val="tx1"/>
                </a:solidFill>
                <a:latin typeface="メイリオ"/>
                <a:ea typeface="メイリオ"/>
              </a:rPr>
              <a:t>福祉避難所の指定促進</a:t>
            </a:r>
            <a:endParaRPr lang="ja-JP" altLang="en-US" sz="2000" b="0">
              <a:solidFill>
                <a:schemeClr val="tx1"/>
              </a:solidFill>
              <a:latin typeface="メイリオ"/>
              <a:ea typeface="メイリオ"/>
            </a:endParaRPr>
          </a:p>
          <a:p>
            <a:pPr>
              <a:lnSpc>
                <a:spcPct val="100000"/>
              </a:lnSpc>
              <a:spcBef>
                <a:spcPts val="0"/>
              </a:spcBef>
              <a:spcAft>
                <a:spcPts val="100"/>
              </a:spcAft>
              <a:defRPr lang="ja-JP" altLang="en-US"/>
            </a:pPr>
            <a:r>
              <a:rPr lang="ja-JP" altLang="en-US" sz="2000" b="0">
                <a:solidFill>
                  <a:schemeClr val="tx1"/>
                </a:solidFill>
                <a:latin typeface="メイリオ"/>
                <a:ea typeface="メイリオ"/>
              </a:rPr>
              <a:t>・</a:t>
            </a:r>
            <a:r>
              <a:rPr lang="ja-JP" altLang="en-US" sz="2000" b="0">
                <a:solidFill>
                  <a:schemeClr val="tx1"/>
                </a:solidFill>
                <a:latin typeface="メイリオ"/>
                <a:ea typeface="メイリオ"/>
              </a:rPr>
              <a:t>福祉避難所</a:t>
            </a:r>
            <a:r>
              <a:rPr lang="ja-JP" altLang="en-US" sz="2000" b="0">
                <a:solidFill>
                  <a:schemeClr val="tx1"/>
                </a:solidFill>
                <a:latin typeface="メイリオ"/>
                <a:ea typeface="メイリオ"/>
              </a:rPr>
              <a:t>運営体制の整備、訓練の実施</a:t>
            </a:r>
            <a:endParaRPr lang="ja-JP" altLang="en-US" sz="2000" b="0">
              <a:solidFill>
                <a:schemeClr val="tx1"/>
              </a:solidFill>
              <a:latin typeface="メイリオ"/>
              <a:ea typeface="メイリオ"/>
            </a:endParaRPr>
          </a:p>
          <a:p>
            <a:pPr>
              <a:lnSpc>
                <a:spcPct val="100000"/>
              </a:lnSpc>
              <a:spcBef>
                <a:spcPts val="0"/>
              </a:spcBef>
              <a:spcAft>
                <a:spcPts val="100"/>
              </a:spcAft>
              <a:defRPr lang="ja-JP" altLang="en-US"/>
            </a:pPr>
            <a:r>
              <a:rPr lang="ja-JP" altLang="en-US" sz="2000" b="0">
                <a:solidFill>
                  <a:schemeClr val="tx1"/>
                </a:solidFill>
                <a:latin typeface="メイリオ"/>
                <a:ea typeface="メイリオ"/>
              </a:rPr>
              <a:t>・</a:t>
            </a:r>
            <a:r>
              <a:rPr lang="ja-JP" altLang="en-US" sz="2000" b="0">
                <a:solidFill>
                  <a:schemeClr val="tx1"/>
                </a:solidFill>
                <a:latin typeface="メイリオ"/>
                <a:ea typeface="メイリオ"/>
              </a:rPr>
              <a:t>一般の避難所における要配慮者対策</a:t>
            </a:r>
            <a:endParaRPr lang="ja-JP" altLang="en-US" sz="2000" b="0">
              <a:solidFill>
                <a:schemeClr val="tx1"/>
              </a:solidFill>
              <a:latin typeface="メイリオ"/>
              <a:ea typeface="メイリオ"/>
            </a:endParaRPr>
          </a:p>
          <a:p>
            <a:pPr>
              <a:lnSpc>
                <a:spcPct val="100000"/>
              </a:lnSpc>
              <a:spcBef>
                <a:spcPts val="0"/>
              </a:spcBef>
              <a:spcAft>
                <a:spcPts val="100"/>
              </a:spcAft>
              <a:defRPr lang="ja-JP" altLang="en-US"/>
            </a:pPr>
            <a:r>
              <a:rPr lang="ja-JP" altLang="en-US" sz="2000" b="0">
                <a:latin typeface="メイリオ"/>
                <a:ea typeface="メイリオ"/>
              </a:rPr>
              <a:t>・</a:t>
            </a:r>
            <a:r>
              <a:rPr lang="ja-JP" altLang="en-US" sz="2000" b="0">
                <a:latin typeface="メイリオ"/>
                <a:ea typeface="メイリオ"/>
              </a:rPr>
              <a:t>災害派遣福祉チーム（DWAT）の充実</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　</a:t>
            </a:r>
            <a:r>
              <a:rPr lang="ja-JP" altLang="en-US" sz="2000" b="0">
                <a:latin typeface="メイリオ"/>
                <a:ea typeface="メイリオ"/>
              </a:rPr>
              <a:t>など</a:t>
            </a:r>
            <a:endParaRPr lang="ja-JP" altLang="en-US" sz="2000" b="0">
              <a:latin typeface="メイリオ"/>
              <a:ea typeface="メイリオ"/>
            </a:endParaRPr>
          </a:p>
        </p:txBody>
      </p:sp>
      <p:sp>
        <p:nvSpPr>
          <p:cNvPr id="1126" name="テキスト 219"/>
          <p:cNvSpPr txBox="1"/>
          <p:nvPr/>
        </p:nvSpPr>
        <p:spPr>
          <a:xfrm>
            <a:off x="429651" y="2318095"/>
            <a:ext cx="2792571" cy="368439"/>
          </a:xfrm>
          <a:prstGeom prst="rect">
            <a:avLst/>
          </a:prstGeom>
          <a:ln w="31750">
            <a:solidFill>
              <a:srgbClr val="FF0000"/>
            </a:solidFill>
          </a:ln>
        </p:spPr>
        <p:txBody>
          <a:bodyPr wrap="square" anchor="ctr" anchorCtr="0">
            <a:spAutoFit/>
          </a:bodyPr>
          <a:p>
            <a:pPr>
              <a:lnSpc>
                <a:spcPct val="100000"/>
              </a:lnSpc>
              <a:spcBef>
                <a:spcPts val="0"/>
              </a:spcBef>
              <a:spcAft>
                <a:spcPts val="100"/>
              </a:spcAft>
              <a:defRPr lang="ja-JP" altLang="en-US"/>
            </a:pPr>
            <a:endParaRPr lang="ja-JP" altLang="en-US" b="0">
              <a:latin typeface="メイリオ"/>
              <a:ea typeface="メイリオ"/>
            </a:endParaRPr>
          </a:p>
        </p:txBody>
      </p:sp>
      <p:sp>
        <p:nvSpPr>
          <p:cNvPr id="1127" name="直線 462"/>
          <p:cNvSpPr/>
          <p:nvPr/>
        </p:nvSpPr>
        <p:spPr>
          <a:xfrm>
            <a:off x="139427" y="682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28" name="サブタイトル 463"/>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高知県第5期南海トラフ地震対策行動計画</a:t>
            </a:r>
            <a:endParaRPr kumimoji="1" lang="ja-JP" altLang="en-US" sz="3200" dirty="0">
              <a:latin typeface="メイリオ"/>
              <a:ea typeface="メイリオ"/>
            </a:endParaRPr>
          </a:p>
        </p:txBody>
      </p:sp>
      <p:sp>
        <p:nvSpPr>
          <p:cNvPr id="1129" name="スライド番号プレースホルダー 3"/>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a:t>
            </a:fld>
            <a:endParaRPr kumimoji="1" lang="ja-JP" altLang="en-US">
              <a:latin typeface="メイリオ"/>
              <a:ea typeface="メイリオ"/>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53"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454"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高知県の取り組み</a:t>
            </a:r>
            <a:endParaRPr kumimoji="1" lang="ja-JP" altLang="en-US" sz="3200" dirty="0">
              <a:latin typeface="メイリオ"/>
              <a:ea typeface="メイリオ"/>
            </a:endParaRPr>
          </a:p>
        </p:txBody>
      </p:sp>
      <p:sp>
        <p:nvSpPr>
          <p:cNvPr id="1455" name="サブタイトル 713"/>
          <p:cNvSpPr/>
          <p:nvPr/>
        </p:nvSpPr>
        <p:spPr>
          <a:xfrm>
            <a:off x="129001" y="823142"/>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１.福祉専門職の参画を促進</a:t>
            </a:r>
            <a:endParaRPr kumimoji="1" lang="ja-JP" altLang="en-US" sz="1800" dirty="0">
              <a:solidFill>
                <a:schemeClr val="bg1"/>
              </a:solidFill>
              <a:latin typeface="メイリオ"/>
              <a:ea typeface="メイリオ"/>
            </a:endParaRPr>
          </a:p>
        </p:txBody>
      </p:sp>
      <p:sp>
        <p:nvSpPr>
          <p:cNvPr id="1456" name="図形 715"/>
          <p:cNvSpPr/>
          <p:nvPr/>
        </p:nvSpPr>
        <p:spPr>
          <a:xfrm>
            <a:off x="201000" y="3356389"/>
            <a:ext cx="9682030" cy="1371503"/>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　市町村が福祉専門職等に同意取得や計画作成を依頼する経費を補助</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（同意取得１件１千円・計画作成１件３千円まで、補助率1/2）</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a:t>
            </a:r>
            <a:r>
              <a:rPr lang="ja-JP" altLang="en-US" sz="1400">
                <a:solidFill>
                  <a:schemeClr val="tx1"/>
                </a:solidFill>
                <a:latin typeface="メイリオ"/>
                <a:ea typeface="メイリオ"/>
              </a:rPr>
              <a:t>　県協会等との連携や、説明資料の提供等により、市町村と事業所との連携体制の構築を支援</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a:t>
            </a:r>
            <a:r>
              <a:rPr lang="ja-JP" altLang="en-US" sz="1400">
                <a:solidFill>
                  <a:schemeClr val="tx1"/>
                </a:solidFill>
                <a:latin typeface="メイリオ"/>
                <a:ea typeface="メイリオ"/>
              </a:rPr>
              <a:t>　福祉専門職参画の先進事例を他市町村に横展開</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参画に</a:t>
            </a:r>
            <a:r>
              <a:rPr lang="ja-JP" altLang="en-US" sz="1400">
                <a:solidFill>
                  <a:schemeClr val="tx1"/>
                </a:solidFill>
                <a:latin typeface="メイリオ"/>
                <a:ea typeface="メイリオ"/>
              </a:rPr>
              <a:t>伴う</a:t>
            </a:r>
            <a:r>
              <a:rPr lang="ja-JP" altLang="en-US" sz="1400">
                <a:solidFill>
                  <a:schemeClr val="tx1"/>
                </a:solidFill>
                <a:latin typeface="メイリオ"/>
                <a:ea typeface="メイリオ"/>
              </a:rPr>
              <a:t>福祉専門職</a:t>
            </a:r>
            <a:r>
              <a:rPr lang="ja-JP" altLang="en-US" sz="1400">
                <a:solidFill>
                  <a:schemeClr val="tx1"/>
                </a:solidFill>
                <a:latin typeface="メイリオ"/>
                <a:ea typeface="メイリオ"/>
              </a:rPr>
              <a:t>負担軽減の</a:t>
            </a:r>
            <a:r>
              <a:rPr lang="ja-JP" altLang="en-US" sz="1400">
                <a:solidFill>
                  <a:schemeClr val="tx1"/>
                </a:solidFill>
                <a:latin typeface="メイリオ"/>
                <a:ea typeface="メイリオ"/>
              </a:rPr>
              <a:t>ため、オンラインの標準研修や手順書を作成</a:t>
            </a:r>
            <a:endParaRPr lang="ja-JP" altLang="en-US" sz="1400">
              <a:solidFill>
                <a:schemeClr val="tx1"/>
              </a:solidFill>
              <a:latin typeface="メイリオ"/>
              <a:ea typeface="メイリオ"/>
            </a:endParaRPr>
          </a:p>
        </p:txBody>
      </p:sp>
      <p:sp>
        <p:nvSpPr>
          <p:cNvPr id="1457" name="サブタイトル 735"/>
          <p:cNvSpPr/>
          <p:nvPr/>
        </p:nvSpPr>
        <p:spPr>
          <a:xfrm>
            <a:off x="127963" y="5877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３.計画の実効性の向上を促進</a:t>
            </a:r>
            <a:endParaRPr kumimoji="1" lang="ja-JP" altLang="en-US" sz="1800" dirty="0">
              <a:solidFill>
                <a:schemeClr val="bg1"/>
              </a:solidFill>
              <a:latin typeface="メイリオ"/>
              <a:ea typeface="メイリオ"/>
            </a:endParaRPr>
          </a:p>
        </p:txBody>
      </p:sp>
      <p:sp>
        <p:nvSpPr>
          <p:cNvPr id="1458" name="図形 736"/>
          <p:cNvSpPr/>
          <p:nvPr/>
        </p:nvSpPr>
        <p:spPr>
          <a:xfrm>
            <a:off x="201000" y="6165000"/>
            <a:ext cx="9682030" cy="803126"/>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　訓練に福祉専門職が参画する経費を補助（１件　３千円まで、補助率1/2）</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計画作成及び訓練において必要性が明らかになった資機材の整備を補助（１件　10万円まで、補助率1/2）</a:t>
            </a:r>
            <a:endParaRPr lang="ja-JP" altLang="en-US" sz="1400">
              <a:solidFill>
                <a:schemeClr val="tx1"/>
              </a:solidFill>
              <a:latin typeface="メイリオ"/>
              <a:ea typeface="メイリオ"/>
            </a:endParaRPr>
          </a:p>
        </p:txBody>
      </p:sp>
      <p:sp>
        <p:nvSpPr>
          <p:cNvPr id="1459"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460" name="図形 432"/>
          <p:cNvSpPr/>
          <p:nvPr/>
        </p:nvSpPr>
        <p:spPr>
          <a:xfrm>
            <a:off x="385447" y="1196995"/>
            <a:ext cx="9036324" cy="1968523"/>
          </a:xfrm>
          <a:prstGeom prst="bracketPair">
            <a:avLst>
              <a:gd name="adj" fmla="val 9910"/>
            </a:avLst>
          </a:prstGeom>
          <a:no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a:t>
            </a:r>
            <a:r>
              <a:rPr lang="ja-JP" altLang="en-US" sz="1800" b="1">
                <a:solidFill>
                  <a:srgbClr val="FF0000"/>
                </a:solidFill>
                <a:latin typeface="メイリオ"/>
                <a:ea typeface="メイリオ"/>
              </a:rPr>
              <a:t>計画作成にケアマネジャー等の福祉専門職が関わることで多角的に状況が改善</a:t>
            </a:r>
            <a:endParaRPr lang="ja-JP" altLang="en-US" sz="1400" b="1" u="sng">
              <a:solidFill>
                <a:srgbClr val="FF0000"/>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【ご本人、ご家族】　・</a:t>
            </a:r>
            <a:r>
              <a:rPr lang="ja-JP" altLang="en-US" sz="1400">
                <a:solidFill>
                  <a:schemeClr val="tx1"/>
                </a:solidFill>
                <a:latin typeface="メイリオ"/>
                <a:ea typeface="メイリオ"/>
              </a:rPr>
              <a:t>信頼できる人が関わることで</a:t>
            </a:r>
            <a:r>
              <a:rPr lang="ja-JP" altLang="en-US" sz="1400">
                <a:solidFill>
                  <a:schemeClr val="tx1"/>
                </a:solidFill>
                <a:latin typeface="メイリオ"/>
                <a:ea typeface="メイリオ"/>
              </a:rPr>
              <a:t>、安心して個別避難計画作成に取り組める</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客観的かつ正確な情報により、実効性の高い計画が作成できる</a:t>
            </a:r>
            <a:endParaRPr lang="ja-JP" altLang="en-US" sz="1400">
              <a:solidFill>
                <a:schemeClr val="tx1"/>
              </a:solidFill>
              <a:latin typeface="メイリオ"/>
              <a:ea typeface="メイリオ"/>
            </a:endParaRPr>
          </a:p>
          <a:p>
            <a:pPr algn="l">
              <a:lnSpc>
                <a:spcPct val="100000"/>
              </a:lnSpc>
              <a:spcBef>
                <a:spcPts val="800"/>
              </a:spcBef>
              <a:spcAft>
                <a:spcPts val="0"/>
              </a:spcAft>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【避難支援等関係者】・ご本人の心身の状態や具体的な支援方法を把握できる</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・福祉専門職が間に入ることで、ご本人と接しやすくなる</a:t>
            </a:r>
            <a:endParaRPr lang="ja-JP" altLang="en-US" sz="1400">
              <a:solidFill>
                <a:schemeClr val="tx1"/>
              </a:solidFill>
              <a:latin typeface="メイリオ"/>
              <a:ea typeface="メイリオ"/>
            </a:endParaRPr>
          </a:p>
          <a:p>
            <a:pPr algn="l">
              <a:lnSpc>
                <a:spcPct val="100000"/>
              </a:lnSpc>
              <a:spcBef>
                <a:spcPts val="800"/>
              </a:spcBef>
              <a:spcAft>
                <a:spcPts val="0"/>
              </a:spcAft>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【福祉専門職】　　　・発災時に地域の方の支援を得ることができる</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・被災後の速やかなサービス提供につなげられる</a:t>
            </a:r>
            <a:endParaRPr lang="ja-JP" altLang="en-US" sz="1400">
              <a:solidFill>
                <a:schemeClr val="tx1"/>
              </a:solidFill>
              <a:latin typeface="メイリオ"/>
              <a:ea typeface="メイリオ"/>
            </a:endParaRPr>
          </a:p>
        </p:txBody>
      </p:sp>
      <p:sp>
        <p:nvSpPr>
          <p:cNvPr id="1461" name="サブタイトル 435"/>
          <p:cNvSpPr/>
          <p:nvPr/>
        </p:nvSpPr>
        <p:spPr>
          <a:xfrm>
            <a:off x="129000" y="4790312"/>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２.ご本人や避難支援等関係者への啓発</a:t>
            </a:r>
            <a:endParaRPr kumimoji="1" lang="ja-JP" altLang="en-US" sz="1800" dirty="0">
              <a:solidFill>
                <a:schemeClr val="bg1"/>
              </a:solidFill>
              <a:latin typeface="メイリオ"/>
              <a:ea typeface="メイリオ"/>
            </a:endParaRPr>
          </a:p>
        </p:txBody>
      </p:sp>
      <p:sp>
        <p:nvSpPr>
          <p:cNvPr id="1462" name="図形 436"/>
          <p:cNvSpPr/>
          <p:nvPr/>
        </p:nvSpPr>
        <p:spPr>
          <a:xfrm>
            <a:off x="202038" y="5095950"/>
            <a:ext cx="9682030" cy="580790"/>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　個別避難計画作成の必要性を啓発する動画作成（令和５年度）</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民生委員・児童委員研修や地域の研修会で個別避難計画の取組と協力を依頼</a:t>
            </a:r>
            <a:endParaRPr lang="ja-JP" altLang="en-US" sz="1400">
              <a:solidFill>
                <a:schemeClr val="tx1"/>
              </a:solidFill>
              <a:latin typeface="メイリオ"/>
              <a:ea typeface="メイリオ"/>
            </a:endParaRPr>
          </a:p>
        </p:txBody>
      </p:sp>
      <p:sp>
        <p:nvSpPr>
          <p:cNvPr id="1463"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19</a:t>
            </a:fld>
            <a:endParaRPr kumimoji="1" lang="ja-JP" altLang="en-US">
              <a:latin typeface="メイリオ"/>
              <a:ea typeface="メイリオ"/>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469" name="図 119"/>
          <p:cNvPicPr>
            <a:picLocks noChangeAspect="1"/>
          </p:cNvPicPr>
          <p:nvPr/>
        </p:nvPicPr>
        <p:blipFill>
          <a:blip r:embed="rId1"/>
          <a:srcRect l="32407" t="31555" r="30237" b="38231"/>
          <a:stretch>
            <a:fillRect/>
          </a:stretch>
        </p:blipFill>
        <p:spPr>
          <a:xfrm>
            <a:off x="2074126" y="2367125"/>
            <a:ext cx="6934604" cy="2800775"/>
          </a:xfrm>
          <a:prstGeom prst="rect">
            <a:avLst/>
          </a:prstGeom>
        </p:spPr>
      </p:pic>
      <p:sp>
        <p:nvSpPr>
          <p:cNvPr id="1470" name="テキスト 201"/>
          <p:cNvSpPr txBox="1"/>
          <p:nvPr/>
        </p:nvSpPr>
        <p:spPr>
          <a:xfrm>
            <a:off x="125342" y="765000"/>
            <a:ext cx="9643944" cy="1476435"/>
          </a:xfrm>
          <a:prstGeom prst="rect">
            <a:avLst/>
          </a:prstGeom>
        </p:spPr>
        <p:txBody>
          <a:bodyPr wrap="square">
            <a:spAutoFit/>
          </a:bodyPr>
          <a:lstStyle/>
          <a:p>
            <a:pPr>
              <a:defRPr lang="ja-JP" altLang="en-US"/>
            </a:pPr>
            <a:r>
              <a:rPr lang="ja-JP" altLang="en-US" sz="3600">
                <a:solidFill>
                  <a:srgbClr val="FF0000"/>
                </a:solidFill>
                <a:latin typeface="メイリオ"/>
                <a:ea typeface="メイリオ"/>
              </a:rPr>
              <a:t>　～みんなで逃げる　みんなで助かる～</a:t>
            </a:r>
            <a:endParaRPr sz="1800">
              <a:latin typeface="メイリオ"/>
              <a:ea typeface="メイリオ"/>
            </a:endParaRPr>
          </a:p>
          <a:p>
            <a:pPr>
              <a:defRPr lang="ja-JP" altLang="en-US"/>
            </a:pPr>
            <a:endParaRPr lang="ja-JP" altLang="en-US" sz="1800">
              <a:latin typeface="メイリオ"/>
              <a:ea typeface="メイリオ"/>
            </a:endParaRPr>
          </a:p>
          <a:p>
            <a:pPr>
              <a:defRPr lang="ja-JP" altLang="en-US"/>
            </a:pPr>
            <a:r>
              <a:rPr lang="ja-JP" altLang="en-US" sz="1800">
                <a:latin typeface="メイリオ"/>
                <a:ea typeface="メイリオ"/>
              </a:rPr>
              <a:t>　日頃から、みんなで絆を深め、互いに気にかける地域だからこそ、隣近所で声をかけ合いながらみんなで逃げて、みんなで助かることができます。</a:t>
            </a:r>
            <a:endParaRPr>
              <a:latin typeface="メイリオ"/>
              <a:ea typeface="メイリオ"/>
            </a:endParaRPr>
          </a:p>
        </p:txBody>
      </p:sp>
      <p:sp>
        <p:nvSpPr>
          <p:cNvPr id="1471" name="テキスト 202"/>
          <p:cNvSpPr txBox="1"/>
          <p:nvPr/>
        </p:nvSpPr>
        <p:spPr>
          <a:xfrm>
            <a:off x="2236560" y="5160675"/>
            <a:ext cx="3304868" cy="1076325"/>
          </a:xfrm>
          <a:prstGeom prst="rect">
            <a:avLst/>
          </a:prstGeom>
        </p:spPr>
        <p:txBody>
          <a:bodyPr wrap="square">
            <a:spAutoFit/>
          </a:bodyPr>
          <a:lstStyle/>
          <a:p>
            <a:pPr>
              <a:defRPr lang="ja-JP" altLang="en-US"/>
            </a:pPr>
            <a:r>
              <a:rPr lang="ja-JP" altLang="en-US" sz="1600">
                <a:latin typeface="メイリオ"/>
                <a:ea typeface="メイリオ"/>
              </a:rPr>
              <a:t>・防災学習</a:t>
            </a:r>
            <a:endParaRPr sz="1600">
              <a:latin typeface="メイリオ"/>
              <a:ea typeface="メイリオ"/>
            </a:endParaRPr>
          </a:p>
          <a:p>
            <a:pPr>
              <a:defRPr lang="ja-JP" altLang="en-US"/>
            </a:pPr>
            <a:r>
              <a:rPr lang="ja-JP" altLang="en-US" sz="1600">
                <a:latin typeface="メイリオ"/>
                <a:ea typeface="メイリオ"/>
              </a:rPr>
              <a:t>・避難方法など</a:t>
            </a:r>
            <a:r>
              <a:rPr lang="ja-JP" altLang="en-US" sz="1600">
                <a:latin typeface="メイリオ"/>
                <a:ea typeface="メイリオ"/>
              </a:rPr>
              <a:t>地域での話し合い</a:t>
            </a:r>
            <a:endParaRPr sz="1600">
              <a:latin typeface="メイリオ"/>
              <a:ea typeface="メイリオ"/>
            </a:endParaRPr>
          </a:p>
          <a:p>
            <a:pPr>
              <a:defRPr lang="ja-JP" altLang="en-US"/>
            </a:pPr>
            <a:r>
              <a:rPr lang="ja-JP" altLang="en-US" sz="1600">
                <a:latin typeface="メイリオ"/>
                <a:ea typeface="メイリオ"/>
              </a:rPr>
              <a:t>・避難訓練や避難所運営訓練</a:t>
            </a:r>
            <a:endParaRPr sz="1600">
              <a:latin typeface="メイリオ"/>
              <a:ea typeface="メイリオ"/>
            </a:endParaRPr>
          </a:p>
          <a:p>
            <a:pPr>
              <a:defRPr lang="ja-JP" altLang="en-US"/>
            </a:pPr>
            <a:r>
              <a:rPr lang="ja-JP" altLang="en-US" sz="1600">
                <a:latin typeface="メイリオ"/>
                <a:ea typeface="メイリオ"/>
              </a:rPr>
              <a:t>・備蓄など</a:t>
            </a:r>
            <a:endParaRPr>
              <a:latin typeface="メイリオ"/>
              <a:ea typeface="メイリオ"/>
            </a:endParaRPr>
          </a:p>
        </p:txBody>
      </p:sp>
      <p:sp>
        <p:nvSpPr>
          <p:cNvPr id="1472" name="テキスト 203"/>
          <p:cNvSpPr txBox="1"/>
          <p:nvPr/>
        </p:nvSpPr>
        <p:spPr>
          <a:xfrm>
            <a:off x="5896040" y="5164212"/>
            <a:ext cx="3732878" cy="583883"/>
          </a:xfrm>
          <a:prstGeom prst="rect">
            <a:avLst/>
          </a:prstGeom>
        </p:spPr>
        <p:txBody>
          <a:bodyPr wrap="square">
            <a:spAutoFit/>
          </a:bodyPr>
          <a:lstStyle/>
          <a:p>
            <a:pPr>
              <a:defRPr lang="ja-JP" altLang="en-US"/>
            </a:pPr>
            <a:r>
              <a:rPr lang="ja-JP" altLang="en-US" sz="1600">
                <a:latin typeface="メイリオ"/>
                <a:ea typeface="メイリオ"/>
              </a:rPr>
              <a:t>・個別避難計画に基づき避難</a:t>
            </a:r>
            <a:endParaRPr sz="1600">
              <a:latin typeface="メイリオ"/>
              <a:ea typeface="メイリオ"/>
            </a:endParaRPr>
          </a:p>
          <a:p>
            <a:pPr>
              <a:defRPr lang="ja-JP" altLang="en-US"/>
            </a:pPr>
            <a:r>
              <a:rPr lang="ja-JP" altLang="en-US" sz="1600">
                <a:latin typeface="メイリオ"/>
                <a:ea typeface="メイリオ"/>
              </a:rPr>
              <a:t>・周りの人と助け合う</a:t>
            </a:r>
            <a:endParaRPr>
              <a:latin typeface="メイリオ"/>
              <a:ea typeface="メイリオ"/>
            </a:endParaRPr>
          </a:p>
        </p:txBody>
      </p:sp>
      <p:sp>
        <p:nvSpPr>
          <p:cNvPr id="1473" name="直線 379"/>
          <p:cNvSpPr/>
          <p:nvPr/>
        </p:nvSpPr>
        <p:spPr>
          <a:xfrm>
            <a:off x="129000" y="610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474" name="サブタイトル 380"/>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高知県が目指している姿</a:t>
            </a:r>
            <a:endParaRPr kumimoji="1" lang="ja-JP" altLang="en-US" sz="3200" dirty="0">
              <a:latin typeface="メイリオ"/>
              <a:ea typeface="メイリオ"/>
            </a:endParaRPr>
          </a:p>
        </p:txBody>
      </p:sp>
      <p:sp>
        <p:nvSpPr>
          <p:cNvPr id="1475" name="図形 438"/>
          <p:cNvSpPr/>
          <p:nvPr/>
        </p:nvSpPr>
        <p:spPr>
          <a:xfrm>
            <a:off x="345000" y="3069000"/>
            <a:ext cx="2015114" cy="576000"/>
          </a:xfrm>
          <a:prstGeom prst="wedgeRoundRectCallout">
            <a:avLst>
              <a:gd name="adj1" fmla="val 57099"/>
              <a:gd name="adj2" fmla="val -1016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1200">
                <a:latin typeface="メイリオ"/>
                <a:ea typeface="メイリオ"/>
              </a:rPr>
              <a:t>個別避難計画作成を地域の関係作りのきっかけに</a:t>
            </a:r>
            <a:endParaRPr lang="ja-JP" altLang="en-US">
              <a:latin typeface="メイリオ"/>
              <a:ea typeface="メイリオ"/>
            </a:endParaRPr>
          </a:p>
        </p:txBody>
      </p:sp>
      <p:sp>
        <p:nvSpPr>
          <p:cNvPr id="1476" name="スライド番号プレースホルダー 350"/>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20</a:t>
            </a:fld>
            <a:endParaRPr kumimoji="1" lang="ja-JP" altLang="en-US">
              <a:latin typeface="メイリオ"/>
              <a:ea typeface="メイリオ"/>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5" name="図形 383"/>
          <p:cNvSpPr/>
          <p:nvPr/>
        </p:nvSpPr>
        <p:spPr>
          <a:xfrm>
            <a:off x="5982737" y="2870016"/>
            <a:ext cx="3730560" cy="890729"/>
          </a:xfrm>
          <a:prstGeom prst="roundRect">
            <a:avLst/>
          </a:prstGeom>
          <a:solidFill>
            <a:schemeClr val="accent1">
              <a:lumMod val="40000"/>
              <a:lumOff val="60000"/>
            </a:schemeClr>
          </a:solid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chorCtr="0"/>
          <a:lstStyle/>
          <a:p>
            <a:pPr algn="ctr">
              <a:defRPr lang="ja-JP" altLang="en-US"/>
            </a:pPr>
            <a:endParaRPr lang="ja-JP" altLang="en-US" sz="1200"/>
          </a:p>
        </p:txBody>
      </p:sp>
      <p:sp>
        <p:nvSpPr>
          <p:cNvPr id="1136" name="テキスト 395"/>
          <p:cNvSpPr txBox="1"/>
          <p:nvPr/>
        </p:nvSpPr>
        <p:spPr>
          <a:xfrm>
            <a:off x="8665485" y="3099842"/>
            <a:ext cx="878101" cy="225888"/>
          </a:xfrm>
          <a:prstGeom prst="rect">
            <a:avLst/>
          </a:prstGeom>
          <a:solidFill>
            <a:schemeClr val="bg1"/>
          </a:solidFill>
          <a:ln w="6350">
            <a:solidFill>
              <a:schemeClr val="tx1"/>
            </a:solidFill>
          </a:ln>
        </p:spPr>
        <p:txBody>
          <a:bodyPr wrap="square" lIns="36000" tIns="36000" rIns="36000" bIns="36000" anchor="ctr" anchorCtr="0">
            <a:spAutoFit/>
          </a:bodyPr>
          <a:lstStyle/>
          <a:p>
            <a:pPr algn="ctr">
              <a:defRPr lang="ja-JP" altLang="en-US"/>
            </a:pPr>
            <a:r>
              <a:rPr lang="ja-JP" altLang="en-US" sz="1000">
                <a:latin typeface="メイリオ"/>
                <a:ea typeface="メイリオ"/>
              </a:rPr>
              <a:t>施設入所者</a:t>
            </a:r>
            <a:endParaRPr lang="ja-JP" altLang="en-US" sz="1200">
              <a:latin typeface="メイリオ"/>
              <a:ea typeface="メイリオ"/>
            </a:endParaRPr>
          </a:p>
        </p:txBody>
      </p:sp>
      <p:sp>
        <p:nvSpPr>
          <p:cNvPr id="1137" name="テキスト 396"/>
          <p:cNvSpPr txBox="1"/>
          <p:nvPr/>
        </p:nvSpPr>
        <p:spPr>
          <a:xfrm>
            <a:off x="8696544" y="3382229"/>
            <a:ext cx="643623" cy="225888"/>
          </a:xfrm>
          <a:prstGeom prst="rect">
            <a:avLst/>
          </a:prstGeom>
          <a:solidFill>
            <a:schemeClr val="bg1"/>
          </a:solidFill>
          <a:ln w="6350">
            <a:solidFill>
              <a:schemeClr val="tx1"/>
            </a:solidFill>
          </a:ln>
        </p:spPr>
        <p:txBody>
          <a:bodyPr wrap="square" lIns="36000" tIns="36000" rIns="36000" bIns="36000" anchor="ctr" anchorCtr="0">
            <a:spAutoFit/>
          </a:bodyPr>
          <a:lstStyle/>
          <a:p>
            <a:pPr algn="ctr">
              <a:defRPr lang="ja-JP" altLang="en-US"/>
            </a:pPr>
            <a:r>
              <a:rPr lang="ja-JP" altLang="en-US" sz="1000">
                <a:latin typeface="メイリオ"/>
                <a:ea typeface="メイリオ"/>
              </a:rPr>
              <a:t>入院患者</a:t>
            </a:r>
            <a:endParaRPr lang="ja-JP" altLang="en-US" sz="1200">
              <a:latin typeface="メイリオ"/>
              <a:ea typeface="メイリオ"/>
            </a:endParaRPr>
          </a:p>
        </p:txBody>
      </p:sp>
      <p:sp>
        <p:nvSpPr>
          <p:cNvPr id="1138" name="図形 409"/>
          <p:cNvSpPr/>
          <p:nvPr/>
        </p:nvSpPr>
        <p:spPr>
          <a:xfrm>
            <a:off x="6126792" y="3073501"/>
            <a:ext cx="2386796" cy="576000"/>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t" anchorCtr="1"/>
          <a:lstStyle/>
          <a:p>
            <a:pPr algn="ctr">
              <a:defRPr lang="ja-JP" altLang="en-US"/>
            </a:pPr>
            <a:r>
              <a:rPr lang="ja-JP" altLang="en-US" sz="1000">
                <a:solidFill>
                  <a:schemeClr val="tx1"/>
                </a:solidFill>
                <a:latin typeface="メイリオ"/>
                <a:ea typeface="メイリオ"/>
              </a:rPr>
              <a:t>自宅生活者</a:t>
            </a:r>
            <a:endParaRPr lang="ja-JP" altLang="en-US" sz="1600">
              <a:solidFill>
                <a:schemeClr val="tx1"/>
              </a:solidFill>
              <a:latin typeface="メイリオ"/>
              <a:ea typeface="メイリオ"/>
            </a:endParaRPr>
          </a:p>
        </p:txBody>
      </p:sp>
      <p:sp>
        <p:nvSpPr>
          <p:cNvPr id="1139" name="図形 411"/>
          <p:cNvSpPr/>
          <p:nvPr/>
        </p:nvSpPr>
        <p:spPr>
          <a:xfrm>
            <a:off x="5824271" y="1066896"/>
            <a:ext cx="3958931" cy="3272830"/>
          </a:xfrm>
          <a:prstGeom prst="roundRect">
            <a:avLst>
              <a:gd name="adj" fmla="val 5882"/>
            </a:avLst>
          </a:prstGeom>
          <a:no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endParaRPr lang="ja-JP" altLang="en-US" sz="1600">
              <a:solidFill>
                <a:schemeClr val="tx1"/>
              </a:solidFill>
            </a:endParaRPr>
          </a:p>
          <a:p>
            <a:pPr algn="l">
              <a:defRPr lang="ja-JP" altLang="en-US"/>
            </a:pPr>
          </a:p>
        </p:txBody>
      </p:sp>
      <p:sp>
        <p:nvSpPr>
          <p:cNvPr id="1140" name="図形 304"/>
          <p:cNvSpPr/>
          <p:nvPr/>
        </p:nvSpPr>
        <p:spPr>
          <a:xfrm>
            <a:off x="381638" y="1136877"/>
            <a:ext cx="4643362" cy="363082"/>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災害時に何らかの配慮が必要となる方</a:t>
            </a:r>
            <a:endParaRPr lang="ja-JP" altLang="en-US" sz="1400" b="0">
              <a:solidFill>
                <a:schemeClr val="tx1"/>
              </a:solidFill>
              <a:latin typeface="メイリオ"/>
              <a:ea typeface="メイリオ"/>
            </a:endParaRPr>
          </a:p>
        </p:txBody>
      </p:sp>
      <p:pic>
        <p:nvPicPr>
          <p:cNvPr id="1141" name="図 306"/>
          <p:cNvPicPr>
            <a:picLocks noChangeAspect="1"/>
          </p:cNvPicPr>
          <p:nvPr/>
        </p:nvPicPr>
        <p:blipFill>
          <a:blip r:embed="rId1"/>
          <a:stretch>
            <a:fillRect/>
          </a:stretch>
        </p:blipFill>
        <p:spPr>
          <a:xfrm>
            <a:off x="8074230" y="4495084"/>
            <a:ext cx="1309916" cy="1309916"/>
          </a:xfrm>
          <a:prstGeom prst="rect">
            <a:avLst/>
          </a:prstGeom>
        </p:spPr>
      </p:pic>
      <p:sp>
        <p:nvSpPr>
          <p:cNvPr id="1142" name="直線 307"/>
          <p:cNvSpPr/>
          <p:nvPr/>
        </p:nvSpPr>
        <p:spPr>
          <a:xfrm>
            <a:off x="139427" y="682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43"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用語の解説</a:t>
            </a:r>
            <a:endParaRPr kumimoji="1" lang="ja-JP" altLang="en-US" sz="3200" dirty="0">
              <a:latin typeface="メイリオ"/>
              <a:ea typeface="メイリオ"/>
            </a:endParaRPr>
          </a:p>
        </p:txBody>
      </p:sp>
      <p:sp>
        <p:nvSpPr>
          <p:cNvPr id="1144" name="サブタイトル 309"/>
          <p:cNvSpPr/>
          <p:nvPr/>
        </p:nvSpPr>
        <p:spPr>
          <a:xfrm>
            <a:off x="59560" y="837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１.災害時要配慮者</a:t>
            </a:r>
            <a:endParaRPr kumimoji="1" lang="ja-JP" altLang="en-US" sz="1800" dirty="0">
              <a:solidFill>
                <a:schemeClr val="bg1"/>
              </a:solidFill>
              <a:latin typeface="メイリオ"/>
              <a:ea typeface="メイリオ"/>
            </a:endParaRPr>
          </a:p>
        </p:txBody>
      </p:sp>
      <p:sp>
        <p:nvSpPr>
          <p:cNvPr id="1145" name="図形 310"/>
          <p:cNvSpPr/>
          <p:nvPr/>
        </p:nvSpPr>
        <p:spPr>
          <a:xfrm>
            <a:off x="201000" y="1918178"/>
            <a:ext cx="5259716" cy="53627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　災害時に一人では避難することが困難で、</a:t>
            </a:r>
            <a:r>
              <a:rPr lang="ja-JP" altLang="en-US" sz="1400" b="0">
                <a:solidFill>
                  <a:schemeClr val="tx1"/>
                </a:solidFill>
                <a:latin typeface="メイリオ"/>
                <a:ea typeface="メイリオ"/>
              </a:rPr>
              <a:t>避難の</a:t>
            </a:r>
            <a:r>
              <a:rPr lang="ja-JP" altLang="en-US" sz="1400" b="0">
                <a:solidFill>
                  <a:schemeClr val="tx1"/>
                </a:solidFill>
                <a:latin typeface="メイリオ"/>
                <a:ea typeface="メイリオ"/>
              </a:rPr>
              <a:t>ために</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特に</a:t>
            </a:r>
            <a:r>
              <a:rPr lang="ja-JP" altLang="en-US" sz="1400" b="0">
                <a:solidFill>
                  <a:schemeClr val="tx1"/>
                </a:solidFill>
                <a:latin typeface="メイリオ"/>
                <a:ea typeface="メイリオ"/>
              </a:rPr>
              <a:t>支援が必要となる次のような方</a:t>
            </a:r>
            <a:endParaRPr lang="ja-JP" altLang="en-US" sz="1400" b="0">
              <a:solidFill>
                <a:schemeClr val="tx1"/>
              </a:solidFill>
              <a:latin typeface="メイリオ"/>
              <a:ea typeface="メイリオ"/>
            </a:endParaRPr>
          </a:p>
        </p:txBody>
      </p:sp>
      <p:pic>
        <p:nvPicPr>
          <p:cNvPr id="1146" name="図 361"/>
          <p:cNvPicPr>
            <a:picLocks noChangeAspect="1"/>
          </p:cNvPicPr>
          <p:nvPr/>
        </p:nvPicPr>
        <p:blipFill>
          <a:blip r:embed="rId2"/>
          <a:stretch>
            <a:fillRect/>
          </a:stretch>
        </p:blipFill>
        <p:spPr>
          <a:xfrm>
            <a:off x="6593796" y="4622638"/>
            <a:ext cx="893245" cy="1194888"/>
          </a:xfrm>
          <a:prstGeom prst="rect">
            <a:avLst/>
          </a:prstGeom>
        </p:spPr>
      </p:pic>
      <p:sp>
        <p:nvSpPr>
          <p:cNvPr id="1147" name="サブタイトル 378"/>
          <p:cNvSpPr/>
          <p:nvPr/>
        </p:nvSpPr>
        <p:spPr>
          <a:xfrm>
            <a:off x="59560" y="1629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２.避難行動要支援者</a:t>
            </a:r>
            <a:endParaRPr kumimoji="1" lang="ja-JP" altLang="en-US" sz="1800" dirty="0">
              <a:solidFill>
                <a:schemeClr val="bg1"/>
              </a:solidFill>
              <a:latin typeface="メイリオ"/>
              <a:ea typeface="メイリオ"/>
            </a:endParaRPr>
          </a:p>
        </p:txBody>
      </p:sp>
      <p:sp>
        <p:nvSpPr>
          <p:cNvPr id="1148" name="図形 380"/>
          <p:cNvSpPr/>
          <p:nvPr/>
        </p:nvSpPr>
        <p:spPr>
          <a:xfrm>
            <a:off x="236462" y="3354691"/>
            <a:ext cx="5097244" cy="722309"/>
          </a:xfrm>
          <a:prstGeom prst="round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l">
              <a:defRPr lang="ja-JP" altLang="en-US"/>
            </a:pPr>
            <a:r>
              <a:rPr lang="ja-JP" altLang="en-US" sz="1400">
                <a:solidFill>
                  <a:schemeClr val="tx1"/>
                </a:solidFill>
                <a:latin typeface="メイリオ"/>
                <a:ea typeface="メイリオ"/>
              </a:rPr>
              <a:t>（例）</a:t>
            </a:r>
            <a:r>
              <a:rPr lang="ja-JP" altLang="en-US" sz="1400">
                <a:solidFill>
                  <a:schemeClr val="tx1"/>
                </a:solidFill>
                <a:latin typeface="メイリオ"/>
                <a:ea typeface="メイリオ"/>
              </a:rPr>
              <a:t>・要介護度３～５の高齢者　　　　</a:t>
            </a:r>
            <a:endParaRPr lang="ja-JP" altLang="en-US" sz="1400">
              <a:solidFill>
                <a:schemeClr val="tx1"/>
              </a:solidFill>
              <a:latin typeface="メイリオ"/>
              <a:ea typeface="メイリオ"/>
            </a:endParaRPr>
          </a:p>
          <a:p>
            <a:pPr algn="l">
              <a:defRPr lang="ja-JP" altLang="en-US"/>
            </a:pPr>
            <a:r>
              <a:rPr lang="ja-JP" altLang="en-US" sz="1400">
                <a:solidFill>
                  <a:schemeClr val="tx1"/>
                </a:solidFill>
                <a:latin typeface="メイリオ"/>
                <a:ea typeface="メイリオ"/>
              </a:rPr>
              <a:t>　　　・重度以上と判定された知的障害者　</a:t>
            </a:r>
            <a:endParaRPr lang="ja-JP" altLang="en-US" sz="1400">
              <a:latin typeface="メイリオ"/>
              <a:ea typeface="メイリオ"/>
            </a:endParaRPr>
          </a:p>
          <a:p>
            <a:pPr algn="l">
              <a:defRPr lang="ja-JP" altLang="en-US"/>
            </a:pPr>
            <a:r>
              <a:rPr lang="ja-JP" altLang="en-US" sz="1400">
                <a:solidFill>
                  <a:schemeClr val="tx1"/>
                </a:solidFill>
                <a:latin typeface="メイリオ"/>
                <a:ea typeface="メイリオ"/>
              </a:rPr>
              <a:t>　　　・身体障害者手帳２級以上を所持する身体障害者　等</a:t>
            </a:r>
            <a:endParaRPr sz="1400">
              <a:latin typeface="メイリオ"/>
              <a:ea typeface="メイリオ"/>
            </a:endParaRPr>
          </a:p>
        </p:txBody>
      </p:sp>
      <p:sp>
        <p:nvSpPr>
          <p:cNvPr id="1149" name="図形 382"/>
          <p:cNvSpPr/>
          <p:nvPr/>
        </p:nvSpPr>
        <p:spPr>
          <a:xfrm>
            <a:off x="5817000" y="1053000"/>
            <a:ext cx="4184297" cy="361281"/>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＜災害時要配慮者と避難行動要支援者の違い＞</a:t>
            </a:r>
            <a:endParaRPr lang="ja-JP" altLang="en-US" sz="1800" b="0">
              <a:solidFill>
                <a:schemeClr val="tx1"/>
              </a:solidFill>
              <a:latin typeface="メイリオ"/>
              <a:ea typeface="メイリオ"/>
            </a:endParaRPr>
          </a:p>
        </p:txBody>
      </p:sp>
      <p:sp>
        <p:nvSpPr>
          <p:cNvPr id="1150" name="テキスト 390"/>
          <p:cNvSpPr txBox="1"/>
          <p:nvPr/>
        </p:nvSpPr>
        <p:spPr>
          <a:xfrm>
            <a:off x="6041297" y="2687468"/>
            <a:ext cx="1247627" cy="241277"/>
          </a:xfrm>
          <a:prstGeom prst="rect">
            <a:avLst/>
          </a:prstGeom>
          <a:solidFill>
            <a:schemeClr val="bg1"/>
          </a:solidFill>
          <a:ln w="6350">
            <a:solidFill>
              <a:schemeClr val="tx1"/>
            </a:solidFill>
          </a:ln>
        </p:spPr>
        <p:txBody>
          <a:bodyPr wrap="square" lIns="36000" tIns="36000" rIns="36000" bIns="36000" anchor="ctr" anchorCtr="0">
            <a:spAutoFit/>
          </a:bodyPr>
          <a:lstStyle/>
          <a:p>
            <a:pPr algn="ctr">
              <a:defRPr lang="ja-JP" altLang="en-US"/>
            </a:pPr>
            <a:r>
              <a:rPr lang="ja-JP" altLang="en-US" sz="1100">
                <a:latin typeface="メイリオ"/>
                <a:ea typeface="メイリオ"/>
              </a:rPr>
              <a:t>災害時要配慮者</a:t>
            </a:r>
            <a:endParaRPr lang="ja-JP" altLang="en-US" sz="1200">
              <a:latin typeface="メイリオ"/>
              <a:ea typeface="メイリオ"/>
            </a:endParaRPr>
          </a:p>
        </p:txBody>
      </p:sp>
      <p:sp>
        <p:nvSpPr>
          <p:cNvPr id="1151" name="図形 391"/>
          <p:cNvSpPr/>
          <p:nvPr/>
        </p:nvSpPr>
        <p:spPr>
          <a:xfrm>
            <a:off x="6978269" y="1495584"/>
            <a:ext cx="2591028" cy="956490"/>
          </a:xfrm>
          <a:prstGeom prst="wedgeRoundRectCallout">
            <a:avLst>
              <a:gd name="adj1" fmla="val -40357"/>
              <a:gd name="adj2" fmla="val 83003"/>
              <a:gd name="adj3" fmla="val 16667"/>
            </a:avLst>
          </a:prstGeom>
          <a:solidFill>
            <a:schemeClr val="accent1">
              <a:lumMod val="40000"/>
              <a:lumOff val="60000"/>
            </a:schemeClr>
          </a:solidFill>
          <a:ln w="95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chorCtr="0"/>
          <a:lstStyle/>
          <a:p>
            <a:pPr algn="ctr">
              <a:defRPr lang="ja-JP" altLang="en-US"/>
            </a:pPr>
            <a:endParaRPr lang="ja-JP" altLang="en-US" sz="1200"/>
          </a:p>
        </p:txBody>
      </p:sp>
      <p:sp>
        <p:nvSpPr>
          <p:cNvPr id="1152" name="テキスト 393"/>
          <p:cNvSpPr txBox="1"/>
          <p:nvPr/>
        </p:nvSpPr>
        <p:spPr>
          <a:xfrm>
            <a:off x="6190733" y="3325083"/>
            <a:ext cx="1094354" cy="225888"/>
          </a:xfrm>
          <a:prstGeom prst="rect">
            <a:avLst/>
          </a:prstGeom>
          <a:solidFill>
            <a:srgbClr val="FF0000"/>
          </a:solidFill>
          <a:ln w="6350">
            <a:solidFill>
              <a:schemeClr val="tx1"/>
            </a:solidFill>
          </a:ln>
        </p:spPr>
        <p:txBody>
          <a:bodyPr wrap="square" lIns="36000" tIns="36000" rIns="36000" bIns="36000" anchor="ctr" anchorCtr="0">
            <a:spAutoFit/>
          </a:bodyPr>
          <a:lstStyle/>
          <a:p>
            <a:pPr algn="ctr">
              <a:defRPr lang="ja-JP" altLang="en-US"/>
            </a:pPr>
            <a:r>
              <a:rPr lang="ja-JP" altLang="en-US" sz="1000">
                <a:solidFill>
                  <a:schemeClr val="bg1"/>
                </a:solidFill>
                <a:latin typeface="メイリオ"/>
                <a:ea typeface="メイリオ"/>
              </a:rPr>
              <a:t>避難支援が必要</a:t>
            </a:r>
            <a:endParaRPr lang="ja-JP" altLang="en-US" sz="1200">
              <a:solidFill>
                <a:schemeClr val="bg1"/>
              </a:solidFill>
              <a:latin typeface="メイリオ"/>
              <a:ea typeface="メイリオ"/>
            </a:endParaRPr>
          </a:p>
        </p:txBody>
      </p:sp>
      <p:sp>
        <p:nvSpPr>
          <p:cNvPr id="1153" name="サブタイトル 397"/>
          <p:cNvSpPr/>
          <p:nvPr/>
        </p:nvSpPr>
        <p:spPr>
          <a:xfrm>
            <a:off x="57000" y="4257145"/>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３.避難支援等関係者</a:t>
            </a:r>
            <a:endParaRPr kumimoji="1" lang="ja-JP" altLang="en-US" sz="1800" dirty="0">
              <a:solidFill>
                <a:schemeClr val="bg1"/>
              </a:solidFill>
              <a:latin typeface="メイリオ"/>
              <a:ea typeface="メイリオ"/>
            </a:endParaRPr>
          </a:p>
        </p:txBody>
      </p:sp>
      <p:sp>
        <p:nvSpPr>
          <p:cNvPr id="1154" name="図形 398"/>
          <p:cNvSpPr/>
          <p:nvPr/>
        </p:nvSpPr>
        <p:spPr>
          <a:xfrm>
            <a:off x="201000" y="4504430"/>
            <a:ext cx="5441503" cy="72457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　消防機関、警察、民生委員、社会福祉協議会、自治会、</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自主防災組織、その他避難支援の実施に携わる関係者</a:t>
            </a:r>
            <a:endParaRPr lang="ja-JP" altLang="en-US" sz="1400" b="0">
              <a:solidFill>
                <a:schemeClr val="tx1"/>
              </a:solidFill>
              <a:latin typeface="メイリオ"/>
              <a:ea typeface="メイリオ"/>
            </a:endParaRPr>
          </a:p>
        </p:txBody>
      </p:sp>
      <p:sp>
        <p:nvSpPr>
          <p:cNvPr id="1155" name="サブタイトル 399"/>
          <p:cNvSpPr/>
          <p:nvPr/>
        </p:nvSpPr>
        <p:spPr>
          <a:xfrm>
            <a:off x="57000" y="5445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４.避難支援等実施者</a:t>
            </a:r>
            <a:endParaRPr kumimoji="1" lang="ja-JP" altLang="en-US" sz="1800" dirty="0">
              <a:solidFill>
                <a:schemeClr val="bg1"/>
              </a:solidFill>
              <a:latin typeface="メイリオ"/>
              <a:ea typeface="メイリオ"/>
            </a:endParaRPr>
          </a:p>
        </p:txBody>
      </p:sp>
      <p:sp>
        <p:nvSpPr>
          <p:cNvPr id="1156" name="図形 400"/>
          <p:cNvSpPr/>
          <p:nvPr/>
        </p:nvSpPr>
        <p:spPr>
          <a:xfrm>
            <a:off x="382422" y="5729111"/>
            <a:ext cx="7224199" cy="1083889"/>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00000"/>
              </a:lnSpc>
              <a:spcBef>
                <a:spcPts val="0"/>
              </a:spcBef>
              <a:spcAft>
                <a:spcPts val="500"/>
              </a:spcAft>
              <a:defRPr lang="ja-JP" altLang="en-US"/>
            </a:pPr>
            <a:r>
              <a:rPr lang="ja-JP" altLang="en-US" sz="1400" b="0">
                <a:solidFill>
                  <a:schemeClr val="tx1"/>
                </a:solidFill>
                <a:latin typeface="メイリオ"/>
                <a:ea typeface="メイリオ"/>
              </a:rPr>
              <a:t>実際に避難行動要支援者の避難等の支援を行う者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避難準備支援者：</a:t>
            </a:r>
            <a:r>
              <a:rPr lang="ja-JP" altLang="en-US" sz="1400" b="0">
                <a:solidFill>
                  <a:schemeClr val="tx1"/>
                </a:solidFill>
                <a:latin typeface="メイリオ"/>
                <a:ea typeface="メイリオ"/>
              </a:rPr>
              <a:t>平常時に家具転倒防止や非常持ち出し品の準備を支援する者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避難行動支援者：</a:t>
            </a:r>
            <a:r>
              <a:rPr lang="ja-JP" altLang="en-US" sz="1400" b="0">
                <a:solidFill>
                  <a:schemeClr val="tx1"/>
                </a:solidFill>
                <a:latin typeface="メイリオ"/>
                <a:ea typeface="メイリオ"/>
              </a:rPr>
              <a:t>発災時において実際に避難行動要支援者の避難支援を行う者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避難生活支援者：避難所等の避難生活の支援を行う者</a:t>
            </a:r>
            <a:endParaRPr lang="ja-JP" altLang="en-US" sz="1400" b="0">
              <a:solidFill>
                <a:schemeClr val="tx1"/>
              </a:solidFill>
              <a:latin typeface="メイリオ"/>
              <a:ea typeface="メイリオ"/>
            </a:endParaRPr>
          </a:p>
        </p:txBody>
      </p:sp>
      <p:sp>
        <p:nvSpPr>
          <p:cNvPr id="1157" name="テキスト 403"/>
          <p:cNvSpPr/>
          <p:nvPr/>
        </p:nvSpPr>
        <p:spPr>
          <a:xfrm>
            <a:off x="7113836" y="1603244"/>
            <a:ext cx="504000" cy="216000"/>
          </a:xfrm>
          <a:prstGeom prst="roundRect">
            <a:avLst/>
          </a:prstGeom>
          <a:solidFill>
            <a:schemeClr val="bg1"/>
          </a:solidFill>
          <a:ln w="6350">
            <a:solidFill>
              <a:schemeClr val="tx1"/>
            </a:solidFill>
          </a:ln>
        </p:spPr>
        <p:txBody>
          <a:bodyPr wrap="square" lIns="36000" tIns="0" rIns="36000" bIns="0" anchor="ctr" anchorCtr="0">
            <a:noAutofit/>
          </a:bodyPr>
          <a:lstStyle/>
          <a:p>
            <a:pPr algn="ctr">
              <a:defRPr lang="ja-JP" altLang="en-US"/>
            </a:pPr>
            <a:r>
              <a:rPr lang="ja-JP" altLang="en-US" sz="1000">
                <a:latin typeface="メイリオ"/>
                <a:ea typeface="メイリオ"/>
              </a:rPr>
              <a:t>高齢者</a:t>
            </a:r>
            <a:endParaRPr lang="ja-JP" altLang="en-US" sz="1200">
              <a:latin typeface="メイリオ"/>
              <a:ea typeface="メイリオ"/>
            </a:endParaRPr>
          </a:p>
        </p:txBody>
      </p:sp>
      <p:sp>
        <p:nvSpPr>
          <p:cNvPr id="1158" name="テキスト 404"/>
          <p:cNvSpPr/>
          <p:nvPr/>
        </p:nvSpPr>
        <p:spPr>
          <a:xfrm>
            <a:off x="7666815" y="1603244"/>
            <a:ext cx="504000" cy="216000"/>
          </a:xfrm>
          <a:prstGeom prst="roundRect">
            <a:avLst/>
          </a:prstGeom>
          <a:solidFill>
            <a:schemeClr val="bg1"/>
          </a:solidFill>
          <a:ln w="6350">
            <a:solidFill>
              <a:schemeClr val="tx1"/>
            </a:solidFill>
          </a:ln>
        </p:spPr>
        <p:txBody>
          <a:bodyPr wrap="square" lIns="36000" tIns="0" rIns="36000" bIns="0" anchor="ctr" anchorCtr="0">
            <a:noAutofit/>
          </a:bodyPr>
          <a:lstStyle/>
          <a:p>
            <a:pPr algn="ctr">
              <a:defRPr lang="ja-JP" altLang="en-US"/>
            </a:pPr>
            <a:r>
              <a:rPr lang="ja-JP" altLang="en-US" sz="1000">
                <a:latin typeface="メイリオ"/>
                <a:ea typeface="メイリオ"/>
              </a:rPr>
              <a:t>障害者</a:t>
            </a:r>
            <a:endParaRPr lang="ja-JP" altLang="en-US" sz="1200">
              <a:latin typeface="メイリオ"/>
              <a:ea typeface="メイリオ"/>
            </a:endParaRPr>
          </a:p>
        </p:txBody>
      </p:sp>
      <p:sp>
        <p:nvSpPr>
          <p:cNvPr id="1159" name="テキスト 405"/>
          <p:cNvSpPr/>
          <p:nvPr/>
        </p:nvSpPr>
        <p:spPr>
          <a:xfrm>
            <a:off x="7661783" y="1879007"/>
            <a:ext cx="612000" cy="211755"/>
          </a:xfrm>
          <a:prstGeom prst="roundRect">
            <a:avLst/>
          </a:prstGeom>
          <a:solidFill>
            <a:schemeClr val="bg1"/>
          </a:solidFill>
          <a:ln w="6350">
            <a:solidFill>
              <a:schemeClr val="tx1"/>
            </a:solidFill>
          </a:ln>
        </p:spPr>
        <p:txBody>
          <a:bodyPr wrap="square" lIns="36000" tIns="0" rIns="36000" bIns="0" anchor="ctr" anchorCtr="0">
            <a:noAutofit/>
          </a:bodyPr>
          <a:lstStyle/>
          <a:p>
            <a:pPr algn="ctr">
              <a:defRPr lang="ja-JP" altLang="en-US"/>
            </a:pPr>
            <a:r>
              <a:rPr lang="ja-JP" altLang="en-US" sz="1000">
                <a:latin typeface="メイリオ"/>
                <a:ea typeface="メイリオ"/>
              </a:rPr>
              <a:t>難病患者</a:t>
            </a:r>
            <a:endParaRPr lang="ja-JP" altLang="en-US" sz="1200">
              <a:latin typeface="メイリオ"/>
              <a:ea typeface="メイリオ"/>
            </a:endParaRPr>
          </a:p>
        </p:txBody>
      </p:sp>
      <p:sp>
        <p:nvSpPr>
          <p:cNvPr id="1160" name="テキスト 406"/>
          <p:cNvSpPr/>
          <p:nvPr/>
        </p:nvSpPr>
        <p:spPr>
          <a:xfrm>
            <a:off x="8222109" y="1603244"/>
            <a:ext cx="504000" cy="216000"/>
          </a:xfrm>
          <a:prstGeom prst="roundRect">
            <a:avLst/>
          </a:prstGeom>
          <a:solidFill>
            <a:schemeClr val="bg1"/>
          </a:solidFill>
          <a:ln w="6350">
            <a:solidFill>
              <a:schemeClr val="tx1"/>
            </a:solidFill>
          </a:ln>
        </p:spPr>
        <p:txBody>
          <a:bodyPr wrap="square" lIns="36000" tIns="0" rIns="36000" bIns="0" anchor="ctr" anchorCtr="0">
            <a:noAutofit/>
          </a:bodyPr>
          <a:lstStyle/>
          <a:p>
            <a:pPr algn="ctr">
              <a:defRPr lang="ja-JP" altLang="en-US"/>
            </a:pPr>
            <a:r>
              <a:rPr lang="ja-JP" altLang="en-US" sz="1000">
                <a:latin typeface="メイリオ"/>
                <a:ea typeface="メイリオ"/>
              </a:rPr>
              <a:t>妊産婦</a:t>
            </a:r>
            <a:endParaRPr lang="ja-JP" altLang="en-US" sz="1200">
              <a:latin typeface="メイリオ"/>
              <a:ea typeface="メイリオ"/>
            </a:endParaRPr>
          </a:p>
        </p:txBody>
      </p:sp>
      <p:sp>
        <p:nvSpPr>
          <p:cNvPr id="1161" name="テキスト 407"/>
          <p:cNvSpPr/>
          <p:nvPr/>
        </p:nvSpPr>
        <p:spPr>
          <a:xfrm>
            <a:off x="7106476" y="1871688"/>
            <a:ext cx="504000" cy="216000"/>
          </a:xfrm>
          <a:prstGeom prst="roundRect">
            <a:avLst/>
          </a:prstGeom>
          <a:solidFill>
            <a:schemeClr val="bg1"/>
          </a:solidFill>
          <a:ln w="6350">
            <a:solidFill>
              <a:schemeClr val="tx1"/>
            </a:solidFill>
          </a:ln>
        </p:spPr>
        <p:txBody>
          <a:bodyPr wrap="square" lIns="36000" tIns="0" rIns="36000" bIns="0" anchor="ctr" anchorCtr="0">
            <a:noAutofit/>
          </a:bodyPr>
          <a:lstStyle/>
          <a:p>
            <a:pPr algn="ctr">
              <a:defRPr lang="ja-JP" altLang="en-US"/>
            </a:pPr>
            <a:r>
              <a:rPr lang="ja-JP" altLang="en-US" sz="1000">
                <a:latin typeface="メイリオ"/>
                <a:ea typeface="メイリオ"/>
              </a:rPr>
              <a:t>乳幼児</a:t>
            </a:r>
            <a:endParaRPr lang="ja-JP" altLang="en-US" sz="1200">
              <a:latin typeface="メイリオ"/>
              <a:ea typeface="メイリオ"/>
            </a:endParaRPr>
          </a:p>
        </p:txBody>
      </p:sp>
      <p:sp>
        <p:nvSpPr>
          <p:cNvPr id="1162" name="テキスト 408"/>
          <p:cNvSpPr/>
          <p:nvPr/>
        </p:nvSpPr>
        <p:spPr>
          <a:xfrm>
            <a:off x="7096047" y="2152880"/>
            <a:ext cx="2438296" cy="216000"/>
          </a:xfrm>
          <a:prstGeom prst="roundRect">
            <a:avLst/>
          </a:prstGeom>
          <a:solidFill>
            <a:schemeClr val="bg1"/>
          </a:solidFill>
          <a:ln w="6350">
            <a:solidFill>
              <a:schemeClr val="tx1"/>
            </a:solidFill>
          </a:ln>
        </p:spPr>
        <p:txBody>
          <a:bodyPr wrap="square" lIns="36000" tIns="0" rIns="36000" bIns="0" anchor="ctr" anchorCtr="0">
            <a:noAutofit/>
          </a:bodyPr>
          <a:lstStyle/>
          <a:p>
            <a:pPr algn="l">
              <a:defRPr lang="ja-JP" altLang="en-US"/>
            </a:pPr>
            <a:r>
              <a:rPr lang="ja-JP" altLang="en-US" sz="1000">
                <a:latin typeface="メイリオ"/>
                <a:ea typeface="メイリオ"/>
              </a:rPr>
              <a:t>外国人</a:t>
            </a:r>
            <a:r>
              <a:rPr lang="ja-JP" altLang="en-US" sz="1000">
                <a:latin typeface="メイリオ"/>
                <a:ea typeface="メイリオ"/>
              </a:rPr>
              <a:t>（日本語の理解が</a:t>
            </a:r>
            <a:r>
              <a:rPr lang="ja-JP" altLang="en-US" sz="1000">
                <a:latin typeface="メイリオ"/>
                <a:ea typeface="メイリオ"/>
              </a:rPr>
              <a:t>十分でない者）</a:t>
            </a:r>
            <a:endParaRPr lang="ja-JP" altLang="en-US" sz="1000">
              <a:latin typeface="メイリオ"/>
              <a:ea typeface="メイリオ"/>
            </a:endParaRPr>
          </a:p>
        </p:txBody>
      </p:sp>
      <p:sp>
        <p:nvSpPr>
          <p:cNvPr id="1163" name="図形 410"/>
          <p:cNvSpPr/>
          <p:nvPr/>
        </p:nvSpPr>
        <p:spPr>
          <a:xfrm>
            <a:off x="331992" y="2429321"/>
            <a:ext cx="4690232" cy="864977"/>
          </a:xfrm>
          <a:prstGeom prst="bracketPair">
            <a:avLst/>
          </a:prstGeom>
          <a:no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l">
              <a:defRPr lang="ja-JP" altLang="en-US"/>
            </a:pPr>
            <a:r>
              <a:rPr lang="ja-JP" altLang="en-US" sz="1400" b="0">
                <a:solidFill>
                  <a:schemeClr val="tx1"/>
                </a:solidFill>
                <a:latin typeface="メイリオ"/>
                <a:ea typeface="メイリオ"/>
              </a:rPr>
              <a:t> ①災害関係情報の</a:t>
            </a:r>
            <a:r>
              <a:rPr lang="ja-JP" altLang="en-US" sz="1400" b="0">
                <a:solidFill>
                  <a:schemeClr val="tx1"/>
                </a:solidFill>
                <a:latin typeface="メイリオ"/>
                <a:ea typeface="メイリオ"/>
              </a:rPr>
              <a:t>取得ができない方</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②避難の必要性や</a:t>
            </a:r>
            <a:r>
              <a:rPr lang="ja-JP" altLang="en-US" sz="1400" b="0">
                <a:solidFill>
                  <a:schemeClr val="tx1"/>
                </a:solidFill>
                <a:latin typeface="メイリオ"/>
                <a:ea typeface="メイリオ"/>
              </a:rPr>
              <a:t>避難方法等の</a:t>
            </a:r>
            <a:r>
              <a:rPr lang="ja-JP" altLang="en-US" sz="1400" b="0">
                <a:solidFill>
                  <a:schemeClr val="tx1"/>
                </a:solidFill>
                <a:latin typeface="メイリオ"/>
                <a:ea typeface="メイリオ"/>
              </a:rPr>
              <a:t>判断ができない方</a:t>
            </a:r>
            <a:endParaRPr lang="ja-JP" altLang="en-US" sz="1400">
              <a:latin typeface="メイリオ"/>
              <a:ea typeface="メイリオ"/>
            </a:endParaRPr>
          </a:p>
          <a:p>
            <a:pPr algn="l">
              <a:defRPr lang="ja-JP" altLang="en-US"/>
            </a:pPr>
            <a:r>
              <a:rPr lang="ja-JP" altLang="en-US" sz="1400" b="0">
                <a:solidFill>
                  <a:schemeClr val="tx1"/>
                </a:solidFill>
                <a:latin typeface="メイリオ"/>
                <a:ea typeface="メイリオ"/>
              </a:rPr>
              <a:t> ③避難行動をとるう</a:t>
            </a:r>
            <a:r>
              <a:rPr lang="ja-JP" altLang="en-US" sz="1400" b="0">
                <a:solidFill>
                  <a:schemeClr val="tx1"/>
                </a:solidFill>
                <a:latin typeface="メイリオ"/>
                <a:ea typeface="メイリオ"/>
              </a:rPr>
              <a:t>えで必要な</a:t>
            </a:r>
            <a:r>
              <a:rPr lang="ja-JP" altLang="en-US" sz="1400" b="0">
                <a:solidFill>
                  <a:schemeClr val="tx1"/>
                </a:solidFill>
                <a:latin typeface="メイリオ"/>
                <a:ea typeface="メイリオ"/>
              </a:rPr>
              <a:t>身体能力がない方</a:t>
            </a:r>
            <a:endParaRPr sz="1400">
              <a:latin typeface="メイリオ"/>
              <a:ea typeface="メイリオ"/>
            </a:endParaRPr>
          </a:p>
        </p:txBody>
      </p:sp>
      <p:sp>
        <p:nvSpPr>
          <p:cNvPr id="1164" name="テキスト 394"/>
          <p:cNvSpPr txBox="1"/>
          <p:nvPr/>
        </p:nvSpPr>
        <p:spPr>
          <a:xfrm>
            <a:off x="7396351" y="3326244"/>
            <a:ext cx="1081408" cy="225888"/>
          </a:xfrm>
          <a:prstGeom prst="rect">
            <a:avLst/>
          </a:prstGeom>
          <a:solidFill>
            <a:schemeClr val="bg1"/>
          </a:solidFill>
          <a:ln w="6350">
            <a:solidFill>
              <a:schemeClr val="tx1"/>
            </a:solidFill>
          </a:ln>
        </p:spPr>
        <p:txBody>
          <a:bodyPr wrap="square" lIns="36000" tIns="36000" rIns="36000" bIns="36000" anchor="ctr" anchorCtr="0">
            <a:spAutoFit/>
          </a:bodyPr>
          <a:lstStyle/>
          <a:p>
            <a:pPr algn="ctr">
              <a:defRPr lang="ja-JP" altLang="en-US"/>
            </a:pPr>
            <a:r>
              <a:rPr lang="ja-JP" altLang="en-US" sz="1000">
                <a:latin typeface="メイリオ"/>
                <a:ea typeface="メイリオ"/>
              </a:rPr>
              <a:t>自力避難が可能</a:t>
            </a:r>
            <a:endParaRPr lang="ja-JP" altLang="en-US" sz="1200">
              <a:latin typeface="メイリオ"/>
              <a:ea typeface="メイリオ"/>
            </a:endParaRPr>
          </a:p>
        </p:txBody>
      </p:sp>
      <p:sp>
        <p:nvSpPr>
          <p:cNvPr id="1165" name="直線 401"/>
          <p:cNvSpPr/>
          <p:nvPr/>
        </p:nvSpPr>
        <p:spPr>
          <a:xfrm flipH="1" flipV="1">
            <a:off x="6925805" y="3558835"/>
            <a:ext cx="342714" cy="405630"/>
          </a:xfrm>
          <a:prstGeom prst="line">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sp>
      <p:sp>
        <p:nvSpPr>
          <p:cNvPr id="1166" name="テキスト 402"/>
          <p:cNvSpPr txBox="1"/>
          <p:nvPr/>
        </p:nvSpPr>
        <p:spPr>
          <a:xfrm>
            <a:off x="7193297" y="3843951"/>
            <a:ext cx="1754743" cy="306884"/>
          </a:xfrm>
          <a:prstGeom prst="rect">
            <a:avLst/>
          </a:prstGeom>
          <a:ln w="6350">
            <a:noFill/>
          </a:ln>
        </p:spPr>
        <p:txBody>
          <a:bodyPr wrap="square">
            <a:spAutoFit/>
          </a:bodyPr>
          <a:lstStyle/>
          <a:p>
            <a:pPr algn="ctr">
              <a:defRPr lang="ja-JP" altLang="en-US"/>
            </a:pPr>
            <a:r>
              <a:rPr lang="ja-JP" altLang="en-US" sz="1400" u="sng">
                <a:latin typeface="メイリオ"/>
                <a:ea typeface="メイリオ"/>
              </a:rPr>
              <a:t>避難行動要支援者</a:t>
            </a:r>
            <a:endParaRPr lang="ja-JP" altLang="en-US" sz="1200" u="sng">
              <a:latin typeface="メイリオ"/>
              <a:ea typeface="メイリオ"/>
            </a:endParaRPr>
          </a:p>
        </p:txBody>
      </p:sp>
      <p:sp>
        <p:nvSpPr>
          <p:cNvPr id="1167" name="図形 305"/>
          <p:cNvSpPr/>
          <p:nvPr/>
        </p:nvSpPr>
        <p:spPr>
          <a:xfrm>
            <a:off x="501533" y="6053389"/>
            <a:ext cx="6556694" cy="655219"/>
          </a:xfrm>
          <a:prstGeom prst="bracketPair">
            <a:avLst/>
          </a:prstGeom>
          <a:ln w="6350"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txBody>
          <a:bodyPr anchor="ctr"/>
          <a:p>
            <a:pPr algn="ctr">
              <a:defRPr lang="ja-JP" altLang="en-US"/>
            </a:pPr>
            <a:endParaRPr lang="ja-JP" altLang="en-US"/>
          </a:p>
        </p:txBody>
      </p:sp>
      <p:sp>
        <p:nvSpPr>
          <p:cNvPr id="1168" name="スライド番号プレースホルダー 332"/>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2</a:t>
            </a:fld>
            <a:endParaRPr kumimoji="1" lang="ja-JP" altLang="en-US">
              <a:latin typeface="メイリオ"/>
              <a:ea typeface="メイリオ"/>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74" name="図 125"/>
          <p:cNvPicPr>
            <a:picLocks noChangeAspect="1"/>
          </p:cNvPicPr>
          <p:nvPr/>
        </p:nvPicPr>
        <p:blipFill>
          <a:blip r:embed="rId1"/>
          <a:srcRect l="33076" t="52971" r="55797" b="27686"/>
          <a:stretch>
            <a:fillRect/>
          </a:stretch>
        </p:blipFill>
        <p:spPr>
          <a:xfrm>
            <a:off x="797179" y="1555442"/>
            <a:ext cx="1635821" cy="1421242"/>
          </a:xfrm>
          <a:prstGeom prst="rect">
            <a:avLst/>
          </a:prstGeom>
        </p:spPr>
      </p:pic>
      <p:sp>
        <p:nvSpPr>
          <p:cNvPr id="1175" name="テキスト 204"/>
          <p:cNvSpPr txBox="1"/>
          <p:nvPr/>
        </p:nvSpPr>
        <p:spPr>
          <a:xfrm>
            <a:off x="273000" y="797783"/>
            <a:ext cx="10184580" cy="399217"/>
          </a:xfrm>
          <a:prstGeom prst="rect">
            <a:avLst/>
          </a:prstGeom>
        </p:spPr>
        <p:txBody>
          <a:bodyPr wrap="square">
            <a:spAutoFit/>
          </a:bodyPr>
          <a:lstStyle/>
          <a:p>
            <a:pPr>
              <a:defRPr lang="ja-JP" altLang="en-US"/>
            </a:pPr>
            <a:r>
              <a:rPr lang="ja-JP" altLang="en-US" sz="2000" b="1" u="sng">
                <a:solidFill>
                  <a:srgbClr val="FF0000"/>
                </a:solidFill>
              </a:rPr>
              <a:t>東日本大震災では、災害時の避難支援の課題が</a:t>
            </a:r>
            <a:r>
              <a:rPr lang="ja-JP" altLang="en-US" sz="2000" b="1" u="sng">
                <a:solidFill>
                  <a:srgbClr val="FF0000"/>
                </a:solidFill>
              </a:rPr>
              <a:t>あらためて</a:t>
            </a:r>
            <a:r>
              <a:rPr lang="ja-JP" altLang="en-US" sz="2000" b="1" u="sng">
                <a:solidFill>
                  <a:srgbClr val="FF0000"/>
                </a:solidFill>
              </a:rPr>
              <a:t>浮き彫りになりました</a:t>
            </a:r>
            <a:r>
              <a:rPr lang="ja-JP" altLang="en-US" sz="2000">
                <a:solidFill>
                  <a:srgbClr val="FF0000"/>
                </a:solidFill>
              </a:rPr>
              <a:t>　　　</a:t>
            </a:r>
            <a:endParaRPr lang="ja-JP" altLang="en-US" sz="2000">
              <a:solidFill>
                <a:srgbClr val="FF0000"/>
              </a:solidFill>
            </a:endParaRPr>
          </a:p>
        </p:txBody>
      </p:sp>
      <p:sp>
        <p:nvSpPr>
          <p:cNvPr id="1176" name="テキスト 205"/>
          <p:cNvSpPr txBox="1"/>
          <p:nvPr/>
        </p:nvSpPr>
        <p:spPr>
          <a:xfrm>
            <a:off x="4385827" y="3463977"/>
            <a:ext cx="6111173" cy="253023"/>
          </a:xfrm>
          <a:prstGeom prst="rect">
            <a:avLst/>
          </a:prstGeom>
        </p:spPr>
        <p:txBody>
          <a:bodyPr wrap="square">
            <a:spAutoFit/>
          </a:bodyPr>
          <a:lstStyle/>
          <a:p>
            <a:pPr>
              <a:defRPr lang="ja-JP" altLang="en-US"/>
            </a:pPr>
            <a:r>
              <a:rPr lang="ja-JP" altLang="en-US" sz="1050">
                <a:latin typeface="メイリオ"/>
                <a:ea typeface="メイリオ"/>
              </a:rPr>
              <a:t>（出典「避難行動要支援者の避難行動支援に関する取組指針(平成25年８月)/内閣府」）</a:t>
            </a:r>
            <a:endParaRPr lang="ja-JP" altLang="en-US">
              <a:latin typeface="メイリオ"/>
              <a:ea typeface="メイリオ"/>
            </a:endParaRPr>
          </a:p>
        </p:txBody>
      </p:sp>
      <p:sp>
        <p:nvSpPr>
          <p:cNvPr id="1177" name="テキスト 206"/>
          <p:cNvSpPr txBox="1"/>
          <p:nvPr/>
        </p:nvSpPr>
        <p:spPr>
          <a:xfrm>
            <a:off x="480317" y="1339442"/>
            <a:ext cx="2752314" cy="460772"/>
          </a:xfrm>
          <a:prstGeom prst="rect">
            <a:avLst/>
          </a:prstGeom>
          <a:solidFill>
            <a:schemeClr val="bg1"/>
          </a:solidFill>
        </p:spPr>
        <p:txBody>
          <a:bodyPr wrap="square">
            <a:spAutoFit/>
          </a:bodyPr>
          <a:lstStyle/>
          <a:p>
            <a:pPr>
              <a:defRPr lang="ja-JP" altLang="en-US"/>
            </a:pPr>
            <a:r>
              <a:rPr lang="ja-JP" altLang="en-US" sz="1200">
                <a:latin typeface="メイリオ"/>
                <a:ea typeface="メイリオ"/>
              </a:rPr>
              <a:t>被災地全体の死者数のうち６５歳以上の高齢者の死亡率は約６割</a:t>
            </a:r>
            <a:endParaRPr lang="ja-JP" altLang="en-US" sz="1400">
              <a:latin typeface="メイリオ"/>
              <a:ea typeface="メイリオ"/>
            </a:endParaRPr>
          </a:p>
        </p:txBody>
      </p:sp>
      <p:sp>
        <p:nvSpPr>
          <p:cNvPr id="1178" name="テキスト 207"/>
          <p:cNvSpPr txBox="1"/>
          <p:nvPr/>
        </p:nvSpPr>
        <p:spPr>
          <a:xfrm>
            <a:off x="3606785" y="1267442"/>
            <a:ext cx="2960215" cy="460772"/>
          </a:xfrm>
          <a:prstGeom prst="rect">
            <a:avLst/>
          </a:prstGeom>
          <a:solidFill>
            <a:schemeClr val="bg1"/>
          </a:solidFill>
        </p:spPr>
        <p:txBody>
          <a:bodyPr wrap="square">
            <a:spAutoFit/>
          </a:bodyPr>
          <a:lstStyle/>
          <a:p>
            <a:pPr>
              <a:defRPr lang="ja-JP" altLang="en-US"/>
            </a:pPr>
            <a:r>
              <a:rPr lang="ja-JP" altLang="en-US" sz="1200">
                <a:latin typeface="メイリオ"/>
                <a:ea typeface="メイリオ"/>
              </a:rPr>
              <a:t>障害のある方の死亡率は被災住民全体の死亡率の約２倍</a:t>
            </a:r>
            <a:endParaRPr lang="ja-JP" altLang="en-US" sz="1400">
              <a:latin typeface="メイリオ"/>
              <a:ea typeface="メイリオ"/>
            </a:endParaRPr>
          </a:p>
        </p:txBody>
      </p:sp>
      <p:sp>
        <p:nvSpPr>
          <p:cNvPr id="1179" name="テキスト 208"/>
          <p:cNvSpPr txBox="1"/>
          <p:nvPr/>
        </p:nvSpPr>
        <p:spPr>
          <a:xfrm>
            <a:off x="7029279" y="1296214"/>
            <a:ext cx="2345721" cy="460772"/>
          </a:xfrm>
          <a:prstGeom prst="rect">
            <a:avLst/>
          </a:prstGeom>
          <a:solidFill>
            <a:schemeClr val="bg1"/>
          </a:solidFill>
        </p:spPr>
        <p:txBody>
          <a:bodyPr wrap="square">
            <a:spAutoFit/>
          </a:bodyPr>
          <a:lstStyle/>
          <a:p>
            <a:pPr>
              <a:defRPr lang="ja-JP" altLang="en-US"/>
            </a:pPr>
            <a:r>
              <a:rPr lang="ja-JP" altLang="en-US" sz="1200">
                <a:latin typeface="メイリオ"/>
                <a:ea typeface="メイリオ"/>
              </a:rPr>
              <a:t>消防職員や民生委員など多数の支援者が犠牲に</a:t>
            </a:r>
            <a:endParaRPr lang="ja-JP" altLang="en-US" sz="1400">
              <a:latin typeface="メイリオ"/>
              <a:ea typeface="メイリオ"/>
            </a:endParaRPr>
          </a:p>
        </p:txBody>
      </p:sp>
      <p:pic>
        <p:nvPicPr>
          <p:cNvPr id="1180" name="図 209"/>
          <p:cNvPicPr>
            <a:picLocks noChangeAspect="1"/>
          </p:cNvPicPr>
          <p:nvPr/>
        </p:nvPicPr>
        <p:blipFill>
          <a:blip r:embed="rId1"/>
          <a:srcRect l="43584" t="52971" r="42390" b="27686"/>
          <a:stretch>
            <a:fillRect/>
          </a:stretch>
        </p:blipFill>
        <p:spPr>
          <a:xfrm>
            <a:off x="4141815" y="1693021"/>
            <a:ext cx="1801185" cy="1240402"/>
          </a:xfrm>
          <a:prstGeom prst="rect">
            <a:avLst/>
          </a:prstGeom>
        </p:spPr>
      </p:pic>
      <p:pic>
        <p:nvPicPr>
          <p:cNvPr id="1181" name="図 210"/>
          <p:cNvPicPr>
            <a:picLocks noChangeAspect="1"/>
          </p:cNvPicPr>
          <p:nvPr/>
        </p:nvPicPr>
        <p:blipFill>
          <a:blip r:embed="rId1"/>
          <a:srcRect l="57262" t="52971" r="30525" b="27686"/>
          <a:stretch>
            <a:fillRect/>
          </a:stretch>
        </p:blipFill>
        <p:spPr>
          <a:xfrm>
            <a:off x="7502427" y="1691632"/>
            <a:ext cx="1560573" cy="1234273"/>
          </a:xfrm>
          <a:prstGeom prst="rect">
            <a:avLst/>
          </a:prstGeom>
        </p:spPr>
      </p:pic>
      <p:sp>
        <p:nvSpPr>
          <p:cNvPr id="1182" name="テキスト 75"/>
          <p:cNvSpPr txBox="1"/>
          <p:nvPr/>
        </p:nvSpPr>
        <p:spPr>
          <a:xfrm>
            <a:off x="947151" y="2968228"/>
            <a:ext cx="1563849" cy="460772"/>
          </a:xfrm>
          <a:prstGeom prst="rect">
            <a:avLst/>
          </a:prstGeom>
        </p:spPr>
        <p:txBody>
          <a:bodyPr wrap="square">
            <a:spAutoFit/>
          </a:bodyPr>
          <a:lstStyle/>
          <a:p>
            <a:pPr algn="ctr">
              <a:defRPr lang="ja-JP" altLang="en-US"/>
            </a:pPr>
            <a:r>
              <a:rPr lang="ja-JP" altLang="en-US" sz="1200">
                <a:latin typeface="メイリオ"/>
                <a:ea typeface="メイリオ"/>
              </a:rPr>
              <a:t>死者数に占める</a:t>
            </a:r>
            <a:endParaRPr>
              <a:latin typeface="メイリオ"/>
              <a:ea typeface="メイリオ"/>
            </a:endParaRPr>
          </a:p>
          <a:p>
            <a:pPr algn="ctr">
              <a:defRPr lang="ja-JP" altLang="en-US"/>
            </a:pPr>
            <a:r>
              <a:rPr lang="ja-JP" altLang="en-US" sz="1200">
                <a:latin typeface="メイリオ"/>
                <a:ea typeface="メイリオ"/>
              </a:rPr>
              <a:t>高齢者の割合</a:t>
            </a:r>
            <a:endParaRPr>
              <a:latin typeface="メイリオ"/>
              <a:ea typeface="メイリオ"/>
            </a:endParaRPr>
          </a:p>
        </p:txBody>
      </p:sp>
      <p:sp>
        <p:nvSpPr>
          <p:cNvPr id="1183" name="テキスト 76"/>
          <p:cNvSpPr txBox="1"/>
          <p:nvPr/>
        </p:nvSpPr>
        <p:spPr>
          <a:xfrm>
            <a:off x="3308409" y="2896228"/>
            <a:ext cx="3337041" cy="445383"/>
          </a:xfrm>
          <a:prstGeom prst="rect">
            <a:avLst/>
          </a:prstGeom>
        </p:spPr>
        <p:txBody>
          <a:bodyPr wrap="square">
            <a:spAutoFit/>
          </a:bodyPr>
          <a:lstStyle/>
          <a:p>
            <a:pPr>
              <a:defRPr lang="ja-JP" altLang="en-US"/>
            </a:pPr>
            <a:r>
              <a:rPr lang="ja-JP" altLang="en-US" sz="1200">
                <a:latin typeface="メイリオ"/>
                <a:ea typeface="メイリオ"/>
              </a:rPr>
              <a:t>　　被災者全体　　　　　　障害のある方</a:t>
            </a:r>
            <a:endParaRPr>
              <a:latin typeface="メイリオ"/>
              <a:ea typeface="メイリオ"/>
            </a:endParaRPr>
          </a:p>
          <a:p>
            <a:pPr algn="ctr">
              <a:defRPr lang="ja-JP" altLang="en-US"/>
            </a:pPr>
            <a:r>
              <a:rPr lang="ja-JP" altLang="en-US" sz="1100">
                <a:latin typeface="メイリオ"/>
                <a:ea typeface="メイリオ"/>
              </a:rPr>
              <a:t>被災３県の人口1,000人あたりの死者数</a:t>
            </a:r>
            <a:endParaRPr lang="ja-JP" altLang="en-US" sz="1200">
              <a:latin typeface="メイリオ"/>
              <a:ea typeface="メイリオ"/>
            </a:endParaRPr>
          </a:p>
        </p:txBody>
      </p:sp>
      <p:sp>
        <p:nvSpPr>
          <p:cNvPr id="1184" name="テキスト 77"/>
          <p:cNvSpPr txBox="1"/>
          <p:nvPr/>
        </p:nvSpPr>
        <p:spPr>
          <a:xfrm>
            <a:off x="7133700" y="2896228"/>
            <a:ext cx="2321943" cy="460772"/>
          </a:xfrm>
          <a:prstGeom prst="rect">
            <a:avLst/>
          </a:prstGeom>
        </p:spPr>
        <p:txBody>
          <a:bodyPr wrap="square">
            <a:spAutoFit/>
          </a:bodyPr>
          <a:lstStyle/>
          <a:p>
            <a:pPr>
              <a:defRPr lang="ja-JP" altLang="en-US"/>
            </a:pPr>
            <a:r>
              <a:rPr lang="ja-JP" altLang="en-US" sz="1200">
                <a:latin typeface="メイリオ"/>
                <a:ea typeface="メイリオ"/>
              </a:rPr>
              <a:t>消防関係者　　民生委員</a:t>
            </a:r>
            <a:endParaRPr>
              <a:latin typeface="メイリオ"/>
              <a:ea typeface="メイリオ"/>
            </a:endParaRPr>
          </a:p>
          <a:p>
            <a:pPr algn="ctr">
              <a:defRPr lang="ja-JP" altLang="en-US"/>
            </a:pPr>
            <a:r>
              <a:rPr lang="ja-JP" altLang="en-US" sz="1200">
                <a:latin typeface="メイリオ"/>
                <a:ea typeface="メイリオ"/>
              </a:rPr>
              <a:t>（死者・行方不明者）</a:t>
            </a:r>
            <a:endParaRPr>
              <a:latin typeface="メイリオ"/>
              <a:ea typeface="メイリオ"/>
            </a:endParaRPr>
          </a:p>
        </p:txBody>
      </p:sp>
      <p:sp>
        <p:nvSpPr>
          <p:cNvPr id="1185" name="テキスト 186"/>
          <p:cNvSpPr txBox="1"/>
          <p:nvPr/>
        </p:nvSpPr>
        <p:spPr>
          <a:xfrm>
            <a:off x="6743" y="4005000"/>
            <a:ext cx="9988755" cy="2584430"/>
          </a:xfrm>
          <a:prstGeom prst="rect">
            <a:avLst/>
          </a:prstGeom>
        </p:spPr>
        <p:txBody>
          <a:bodyPr wrap="square">
            <a:spAutoFit/>
          </a:bodyPr>
          <a:lstStyle/>
          <a:p>
            <a:pPr>
              <a:defRPr lang="ja-JP" altLang="en-US"/>
            </a:pPr>
            <a:r>
              <a:rPr lang="ja-JP" altLang="en-US" sz="1800" b="1">
                <a:latin typeface="メイリオ"/>
                <a:ea typeface="メイリオ"/>
              </a:rPr>
              <a:t>➣ </a:t>
            </a:r>
            <a:r>
              <a:rPr lang="ja-JP" altLang="en-US" sz="1800" b="1">
                <a:latin typeface="メイリオ"/>
                <a:ea typeface="メイリオ"/>
              </a:rPr>
              <a:t>実効性のある避難支援が行われるよう、災害対策基本法の一部が改正（2013.6）</a:t>
            </a:r>
            <a:endParaRPr sz="1800">
              <a:latin typeface="メイリオ"/>
              <a:ea typeface="メイリオ"/>
            </a:endParaRPr>
          </a:p>
          <a:p>
            <a:pPr>
              <a:defRPr lang="ja-JP" altLang="en-US"/>
            </a:pPr>
            <a:r>
              <a:rPr lang="ja-JP" altLang="en-US" sz="1800">
                <a:latin typeface="メイリオ"/>
                <a:ea typeface="メイリオ"/>
              </a:rPr>
              <a:t>　</a:t>
            </a:r>
            <a:r>
              <a:rPr lang="ja-JP" altLang="en-US" sz="1800" b="0">
                <a:latin typeface="メイリオ"/>
                <a:ea typeface="メイリオ"/>
              </a:rPr>
              <a:t>　</a:t>
            </a:r>
            <a:r>
              <a:rPr lang="ja-JP" altLang="en-US" sz="1800" b="0">
                <a:latin typeface="メイリオ"/>
                <a:ea typeface="メイリオ"/>
              </a:rPr>
              <a:t>①災害時にひとりでは避難することが困難な方（</a:t>
            </a:r>
            <a:r>
              <a:rPr lang="ja-JP" altLang="en-US" sz="1800" b="0">
                <a:solidFill>
                  <a:srgbClr val="FF0000"/>
                </a:solidFill>
                <a:latin typeface="メイリオ"/>
                <a:ea typeface="メイリオ"/>
              </a:rPr>
              <a:t>避難行動要支援者</a:t>
            </a:r>
            <a:r>
              <a:rPr lang="ja-JP" altLang="en-US" sz="1800" b="0">
                <a:latin typeface="メイリオ"/>
                <a:ea typeface="メイリオ"/>
              </a:rPr>
              <a:t>）の</a:t>
            </a:r>
            <a:r>
              <a:rPr lang="ja-JP" altLang="en-US" sz="1800" b="0">
                <a:latin typeface="メイリオ"/>
                <a:ea typeface="メイリオ"/>
              </a:rPr>
              <a:t>名簿作成が、</a:t>
            </a:r>
            <a:endParaRPr sz="1800">
              <a:latin typeface="メイリオ"/>
              <a:ea typeface="メイリオ"/>
            </a:endParaRPr>
          </a:p>
          <a:p>
            <a:pPr>
              <a:defRPr lang="ja-JP" altLang="en-US"/>
            </a:pPr>
            <a:r>
              <a:rPr lang="ja-JP" altLang="en-US" sz="1800" b="0">
                <a:latin typeface="メイリオ"/>
                <a:ea typeface="メイリオ"/>
              </a:rPr>
              <a:t>　</a:t>
            </a:r>
            <a:r>
              <a:rPr lang="ja-JP" altLang="en-US" sz="1800" b="0">
                <a:latin typeface="メイリオ"/>
                <a:ea typeface="メイリオ"/>
              </a:rPr>
              <a:t>　</a:t>
            </a:r>
            <a:r>
              <a:rPr lang="ja-JP" altLang="en-US" sz="1800" b="0">
                <a:latin typeface="メイリオ"/>
                <a:ea typeface="メイリオ"/>
              </a:rPr>
              <a:t>　</a:t>
            </a:r>
            <a:r>
              <a:rPr lang="ja-JP" altLang="en-US" sz="1800" b="0">
                <a:latin typeface="メイリオ"/>
                <a:ea typeface="メイリオ"/>
              </a:rPr>
              <a:t>市町村に義務づけられました。</a:t>
            </a:r>
            <a:endParaRPr lang="ja-JP" altLang="en-US" sz="1800" b="0">
              <a:latin typeface="メイリオ"/>
              <a:ea typeface="メイリオ"/>
            </a:endParaRPr>
          </a:p>
          <a:p>
            <a:pPr>
              <a:defRPr lang="ja-JP" altLang="en-US"/>
            </a:pPr>
            <a:r>
              <a:rPr lang="ja-JP" altLang="en-US" sz="1800" b="0">
                <a:latin typeface="メイリオ"/>
                <a:ea typeface="メイリオ"/>
              </a:rPr>
              <a:t>　</a:t>
            </a:r>
            <a:r>
              <a:rPr lang="ja-JP" altLang="en-US" sz="1800" b="0">
                <a:latin typeface="メイリオ"/>
                <a:ea typeface="メイリオ"/>
              </a:rPr>
              <a:t>　②避難行動要支援者ご本人から</a:t>
            </a:r>
            <a:r>
              <a:rPr lang="ja-JP" altLang="en-US" sz="1800" b="0">
                <a:solidFill>
                  <a:srgbClr val="FF0000"/>
                </a:solidFill>
                <a:latin typeface="メイリオ"/>
                <a:ea typeface="メイリオ"/>
              </a:rPr>
              <a:t>同意を得られた名簿</a:t>
            </a:r>
            <a:r>
              <a:rPr lang="ja-JP" altLang="en-US" sz="1800" b="0">
                <a:latin typeface="メイリオ"/>
                <a:ea typeface="メイリオ"/>
              </a:rPr>
              <a:t>は、平常時から災害に備えて　</a:t>
            </a:r>
            <a:endParaRPr sz="1800">
              <a:latin typeface="メイリオ"/>
              <a:ea typeface="メイリオ"/>
            </a:endParaRPr>
          </a:p>
          <a:p>
            <a:pPr>
              <a:defRPr lang="ja-JP" altLang="en-US"/>
            </a:pPr>
            <a:r>
              <a:rPr lang="ja-JP" altLang="en-US" sz="1800" b="0">
                <a:latin typeface="メイリオ"/>
                <a:ea typeface="メイリオ"/>
              </a:rPr>
              <a:t>　　　</a:t>
            </a:r>
            <a:r>
              <a:rPr lang="ja-JP" altLang="en-US" sz="1800" b="0" u="sng">
                <a:solidFill>
                  <a:srgbClr val="FF0000"/>
                </a:solidFill>
                <a:latin typeface="メイリオ"/>
                <a:ea typeface="メイリオ"/>
              </a:rPr>
              <a:t>地域の避難支援の関係者に提供</a:t>
            </a:r>
            <a:r>
              <a:rPr lang="ja-JP" altLang="en-US" sz="1800" b="0">
                <a:latin typeface="メイリオ"/>
                <a:ea typeface="メイリオ"/>
              </a:rPr>
              <a:t>されることになりました。</a:t>
            </a:r>
            <a:endParaRPr sz="1800">
              <a:latin typeface="メイリオ"/>
              <a:ea typeface="メイリオ"/>
            </a:endParaRPr>
          </a:p>
          <a:p>
            <a:pPr>
              <a:defRPr lang="ja-JP" altLang="en-US"/>
            </a:pPr>
            <a:r>
              <a:rPr lang="ja-JP" altLang="en-US" sz="1800" b="0">
                <a:latin typeface="メイリオ"/>
                <a:ea typeface="メイリオ"/>
              </a:rPr>
              <a:t>　</a:t>
            </a:r>
            <a:endParaRPr lang="ja-JP" altLang="en-US" sz="1800" b="0">
              <a:latin typeface="メイリオ"/>
              <a:ea typeface="メイリオ"/>
            </a:endParaRPr>
          </a:p>
          <a:p>
            <a:pPr>
              <a:defRPr lang="ja-JP" altLang="en-US"/>
            </a:pPr>
            <a:r>
              <a:rPr lang="ja-JP" altLang="en-US" sz="1800" b="1">
                <a:latin typeface="メイリオ"/>
                <a:ea typeface="メイリオ"/>
              </a:rPr>
              <a:t>➣ </a:t>
            </a:r>
            <a:r>
              <a:rPr lang="ja-JP" altLang="en-US" sz="1800" b="1">
                <a:latin typeface="メイリオ"/>
                <a:ea typeface="メイリオ"/>
              </a:rPr>
              <a:t>取組を加速化するため、災害対策基本法の一部が改正（2021.5）</a:t>
            </a:r>
            <a:endParaRPr lang="ja-JP" altLang="en-US" sz="1800" b="1">
              <a:latin typeface="メイリオ"/>
              <a:ea typeface="メイリオ"/>
            </a:endParaRPr>
          </a:p>
          <a:p>
            <a:pPr>
              <a:defRPr lang="ja-JP" altLang="en-US"/>
            </a:pPr>
            <a:r>
              <a:rPr lang="ja-JP" altLang="en-US" sz="1800">
                <a:latin typeface="メイリオ"/>
                <a:ea typeface="メイリオ"/>
              </a:rPr>
              <a:t>　　・</a:t>
            </a:r>
            <a:r>
              <a:rPr lang="ja-JP" altLang="en-US" sz="1800">
                <a:latin typeface="メイリオ"/>
                <a:ea typeface="メイリオ"/>
              </a:rPr>
              <a:t>同意を得られた方の個別避難計画作成が</a:t>
            </a:r>
            <a:r>
              <a:rPr lang="ja-JP" altLang="en-US" sz="1800" u="sng">
                <a:solidFill>
                  <a:srgbClr val="FF0000"/>
                </a:solidFill>
                <a:latin typeface="メイリオ"/>
                <a:ea typeface="メイリオ"/>
              </a:rPr>
              <a:t>市町村に努力義務化</a:t>
            </a:r>
            <a:r>
              <a:rPr lang="ja-JP" altLang="en-US" sz="1800">
                <a:latin typeface="メイリオ"/>
                <a:ea typeface="メイリオ"/>
              </a:rPr>
              <a:t>されました。</a:t>
            </a:r>
            <a:endParaRPr lang="ja-JP" altLang="en-US" sz="1800">
              <a:latin typeface="メイリオ"/>
              <a:ea typeface="メイリオ"/>
            </a:endParaRPr>
          </a:p>
          <a:p>
            <a:pPr>
              <a:defRPr lang="ja-JP" altLang="en-US"/>
            </a:pPr>
            <a:r>
              <a:rPr lang="ja-JP" altLang="en-US" sz="1800">
                <a:latin typeface="メイリオ"/>
                <a:ea typeface="メイリオ"/>
              </a:rPr>
              <a:t>　　・優先度が高い方は、概ね５年（R３～R7）での計画作成が求められています</a:t>
            </a:r>
            <a:r>
              <a:rPr lang="ja-JP" altLang="en-US" sz="1800">
                <a:latin typeface="メイリオ"/>
                <a:ea typeface="メイリオ"/>
              </a:rPr>
              <a:t>。</a:t>
            </a:r>
            <a:endParaRPr lang="ja-JP" altLang="en-US" sz="1800">
              <a:latin typeface="メイリオ"/>
              <a:ea typeface="メイリオ"/>
            </a:endParaRPr>
          </a:p>
        </p:txBody>
      </p:sp>
      <p:sp>
        <p:nvSpPr>
          <p:cNvPr id="1186" name="直線 427"/>
          <p:cNvSpPr/>
          <p:nvPr/>
        </p:nvSpPr>
        <p:spPr>
          <a:xfrm>
            <a:off x="139427" y="610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87" name="サブタイトル 428"/>
          <p:cNvSpPr/>
          <p:nvPr/>
        </p:nvSpPr>
        <p:spPr>
          <a:xfrm>
            <a:off x="3813" y="110468"/>
            <a:ext cx="8767168"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避難行動要支援者対策の背景</a:t>
            </a:r>
            <a:endParaRPr kumimoji="1" lang="ja-JP" altLang="en-US" sz="2400" dirty="0">
              <a:latin typeface="メイリオ"/>
              <a:ea typeface="メイリオ"/>
            </a:endParaRPr>
          </a:p>
        </p:txBody>
      </p:sp>
      <p:sp>
        <p:nvSpPr>
          <p:cNvPr id="1188" name="スライド番号プレースホルダー 333"/>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3</a:t>
            </a:fld>
            <a:endParaRPr kumimoji="1" lang="ja-JP" altLang="en-US">
              <a:latin typeface="メイリオ"/>
              <a:ea typeface="メイリオ"/>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3" name="四角形 156"/>
          <p:cNvSpPr>
            <a:spLocks noGrp="1"/>
          </p:cNvSpPr>
          <p:nvPr>
            <p:ph idx="1"/>
          </p:nvPr>
        </p:nvSpPr>
        <p:spPr>
          <a:xfrm>
            <a:off x="0" y="846767"/>
            <a:ext cx="9367281" cy="422393"/>
          </a:xfrm>
          <a:prstGeom prst="rect">
            <a:avLst/>
          </a:prstGeom>
        </p:spPr>
        <p:txBody>
          <a:bodyPr>
            <a:noAutofit/>
          </a:bodyPr>
          <a:p>
            <a:pPr marL="0" indent="0">
              <a:buNone/>
            </a:pPr>
            <a:r>
              <a:rPr kumimoji="1" lang="ja-JP" altLang="en-US" sz="2000" u="none">
                <a:latin typeface="メイリオ"/>
                <a:ea typeface="メイリオ"/>
              </a:rPr>
              <a:t>　　避難情報の変更（令和３年５月20日）</a:t>
            </a:r>
            <a:endParaRPr kumimoji="1" lang="ja-JP" altLang="en-US" sz="2000" u="none">
              <a:latin typeface="メイリオ"/>
              <a:ea typeface="メイリオ"/>
            </a:endParaRPr>
          </a:p>
          <a:p>
            <a:pPr marL="0" indent="0">
              <a:buNone/>
            </a:pPr>
            <a:endParaRPr kumimoji="1" lang="ja-JP" altLang="en-US" sz="2000" u="none">
              <a:latin typeface="メイリオ"/>
              <a:ea typeface="メイリオ"/>
            </a:endParaRPr>
          </a:p>
          <a:p>
            <a:pPr marL="0" indent="0">
              <a:buNone/>
            </a:pPr>
            <a:endParaRPr kumimoji="1" lang="ja-JP" altLang="en-US" sz="2000" u="none">
              <a:latin typeface="メイリオ"/>
              <a:ea typeface="メイリオ"/>
            </a:endParaRPr>
          </a:p>
          <a:p>
            <a:pPr marL="0" indent="0">
              <a:buNone/>
            </a:pPr>
            <a:endParaRPr kumimoji="1" lang="ja-JP" altLang="en-US" sz="2000" u="none">
              <a:latin typeface="メイリオ"/>
              <a:ea typeface="メイリオ"/>
            </a:endParaRPr>
          </a:p>
          <a:p>
            <a:pPr marL="0" indent="0">
              <a:buNone/>
            </a:pPr>
            <a:endParaRPr kumimoji="1" lang="ja-JP" altLang="en-US" sz="2000" u="none">
              <a:latin typeface="メイリオ"/>
              <a:ea typeface="メイリオ"/>
            </a:endParaRPr>
          </a:p>
        </p:txBody>
      </p:sp>
      <p:pic>
        <p:nvPicPr>
          <p:cNvPr id="1194" name="図 163"/>
          <p:cNvPicPr>
            <a:picLocks noChangeAspect="1"/>
          </p:cNvPicPr>
          <p:nvPr/>
        </p:nvPicPr>
        <p:blipFill>
          <a:blip r:embed="rId1"/>
          <a:srcRect r="1732" b="19133"/>
          <a:stretch>
            <a:fillRect/>
          </a:stretch>
        </p:blipFill>
        <p:spPr>
          <a:xfrm>
            <a:off x="749026" y="1268833"/>
            <a:ext cx="7690508" cy="4104880"/>
          </a:xfrm>
          <a:prstGeom prst="rect">
            <a:avLst/>
          </a:prstGeom>
        </p:spPr>
      </p:pic>
      <p:sp>
        <p:nvSpPr>
          <p:cNvPr id="1195" name="直線 394"/>
          <p:cNvSpPr/>
          <p:nvPr/>
        </p:nvSpPr>
        <p:spPr>
          <a:xfrm>
            <a:off x="139427" y="610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96" name="サブタイトル 395"/>
          <p:cNvSpPr/>
          <p:nvPr/>
        </p:nvSpPr>
        <p:spPr>
          <a:xfrm>
            <a:off x="3813" y="110468"/>
            <a:ext cx="8767168"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避難行動要支援者対策の背景</a:t>
            </a:r>
            <a:endParaRPr kumimoji="1" lang="ja-JP" altLang="en-US" sz="2400" dirty="0">
              <a:latin typeface="メイリオ"/>
              <a:ea typeface="メイリオ"/>
            </a:endParaRPr>
          </a:p>
        </p:txBody>
      </p:sp>
      <p:sp>
        <p:nvSpPr>
          <p:cNvPr id="1197" name="テキスト 396"/>
          <p:cNvSpPr txBox="1"/>
          <p:nvPr/>
        </p:nvSpPr>
        <p:spPr>
          <a:xfrm>
            <a:off x="7241030" y="5373000"/>
            <a:ext cx="2664970" cy="276106"/>
          </a:xfrm>
          <a:prstGeom prst="rect">
            <a:avLst/>
          </a:prstGeom>
        </p:spPr>
        <p:txBody>
          <a:bodyPr wrap="square">
            <a:spAutoFit/>
          </a:bodyPr>
          <a:lstStyle/>
          <a:p>
            <a:pPr>
              <a:defRPr lang="ja-JP" altLang="en-US"/>
            </a:pPr>
            <a:r>
              <a:rPr lang="ja-JP" altLang="en-US" sz="1200">
                <a:latin typeface="メイリオ"/>
                <a:ea typeface="メイリオ"/>
              </a:rPr>
              <a:t>　出典：内閣府ホームページ</a:t>
            </a:r>
            <a:endParaRPr>
              <a:latin typeface="メイリオ"/>
              <a:ea typeface="メイリオ"/>
            </a:endParaRPr>
          </a:p>
        </p:txBody>
      </p:sp>
      <p:sp>
        <p:nvSpPr>
          <p:cNvPr id="1198" name="四角形 397"/>
          <p:cNvSpPr/>
          <p:nvPr/>
        </p:nvSpPr>
        <p:spPr>
          <a:xfrm>
            <a:off x="92213" y="5891885"/>
            <a:ext cx="9110680" cy="780719"/>
          </a:xfrm>
          <a:prstGeom prst="rect">
            <a:avLst/>
          </a:prstGeom>
          <a:ln>
            <a:solidFill>
              <a:schemeClr val="tx1"/>
            </a:solidFill>
          </a:ln>
        </p:spPr>
        <p:txBody>
          <a:bodyPr>
            <a:noAutofit/>
          </a:bodyPr>
          <a:lst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a:lstStyle>
          <a:p>
            <a:pPr marL="0" indent="0">
              <a:buNone/>
            </a:pPr>
            <a:r>
              <a:rPr kumimoji="1" lang="ja-JP" altLang="en-US" sz="2000" u="none">
                <a:latin typeface="メイリオ"/>
                <a:ea typeface="メイリオ"/>
              </a:rPr>
              <a:t>　避難のタイミングや方法は、居住地の状況や身体の状態等が大きく影響</a:t>
            </a:r>
            <a:endParaRPr lang="ja-JP" altLang="en-US" u="none"/>
          </a:p>
          <a:p>
            <a:pPr marL="0" indent="0">
              <a:buNone/>
            </a:pPr>
            <a:r>
              <a:rPr kumimoji="1" lang="ja-JP" altLang="en-US" sz="2000" u="none">
                <a:latin typeface="メイリオ"/>
                <a:ea typeface="メイリオ"/>
              </a:rPr>
              <a:t>　　⇒迅速な避難のため、</a:t>
            </a:r>
            <a:r>
              <a:rPr kumimoji="1" lang="ja-JP" altLang="en-US" sz="2000" u="none">
                <a:solidFill>
                  <a:srgbClr val="FF0000"/>
                </a:solidFill>
                <a:latin typeface="メイリオ"/>
                <a:ea typeface="メイリオ"/>
              </a:rPr>
              <a:t>一人ひとりに合わせた個別避難計画が必要</a:t>
            </a:r>
            <a:endParaRPr kumimoji="1" lang="ja-JP" altLang="en-US" sz="2000" u="none">
              <a:solidFill>
                <a:srgbClr val="FF0000"/>
              </a:solidFill>
              <a:latin typeface="メイリオ"/>
              <a:ea typeface="メイリオ"/>
            </a:endParaRPr>
          </a:p>
        </p:txBody>
      </p:sp>
      <p:sp>
        <p:nvSpPr>
          <p:cNvPr id="1199" name="スライド番号プレースホルダー 335"/>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4</a:t>
            </a:fld>
            <a:endParaRPr kumimoji="1" lang="ja-JP" altLang="en-US">
              <a:latin typeface="メイリオ"/>
              <a:ea typeface="メイリオ"/>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05" name="直線 307"/>
          <p:cNvSpPr/>
          <p:nvPr/>
        </p:nvSpPr>
        <p:spPr>
          <a:xfrm>
            <a:off x="129000" y="549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06"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個別避難計画作成の流れ</a:t>
            </a:r>
            <a:endParaRPr kumimoji="1" lang="ja-JP" altLang="en-US" sz="3200" dirty="0">
              <a:latin typeface="メイリオ"/>
              <a:ea typeface="メイリオ"/>
            </a:endParaRPr>
          </a:p>
        </p:txBody>
      </p:sp>
      <p:sp>
        <p:nvSpPr>
          <p:cNvPr id="1207" name="図形 466"/>
          <p:cNvSpPr/>
          <p:nvPr/>
        </p:nvSpPr>
        <p:spPr>
          <a:xfrm>
            <a:off x="2542503" y="837000"/>
            <a:ext cx="4810567" cy="506790"/>
          </a:xfrm>
          <a:prstGeom prst="roundRect">
            <a:avLst/>
          </a:prstGeom>
          <a:solidFill>
            <a:schemeClr val="accent1">
              <a:lumMod val="40000"/>
              <a:lumOff val="6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避難行動要支援者名簿の作成</a:t>
            </a:r>
            <a:endParaRPr lang="ja-JP" altLang="en-US" sz="1600">
              <a:solidFill>
                <a:schemeClr val="tx1"/>
              </a:solidFill>
              <a:latin typeface="メイリオ"/>
              <a:ea typeface="メイリオ"/>
            </a:endParaRPr>
          </a:p>
        </p:txBody>
      </p:sp>
      <p:sp>
        <p:nvSpPr>
          <p:cNvPr id="1208" name="図形 385"/>
          <p:cNvSpPr/>
          <p:nvPr/>
        </p:nvSpPr>
        <p:spPr>
          <a:xfrm>
            <a:off x="2550182" y="2200764"/>
            <a:ext cx="4810567" cy="506790"/>
          </a:xfrm>
          <a:prstGeom prst="roundRect">
            <a:avLst/>
          </a:prstGeom>
          <a:solidFill>
            <a:schemeClr val="bg1"/>
          </a:solidFill>
          <a:ln w="25400" cap="flat" cmpd="sng" algn="ctr">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名簿提供同意取得</a:t>
            </a:r>
            <a:endParaRPr lang="ja-JP" altLang="en-US" sz="1600">
              <a:solidFill>
                <a:schemeClr val="tx1"/>
              </a:solidFill>
              <a:latin typeface="メイリオ"/>
              <a:ea typeface="メイリオ"/>
            </a:endParaRPr>
          </a:p>
        </p:txBody>
      </p:sp>
      <p:sp>
        <p:nvSpPr>
          <p:cNvPr id="1209" name="図形 386"/>
          <p:cNvSpPr/>
          <p:nvPr/>
        </p:nvSpPr>
        <p:spPr>
          <a:xfrm>
            <a:off x="4178847" y="2796207"/>
            <a:ext cx="1537879" cy="568495"/>
          </a:xfrm>
          <a:prstGeom prst="downArrow">
            <a:avLst/>
          </a:prstGeom>
          <a:solidFill>
            <a:schemeClr val="bg1"/>
          </a:solidFill>
          <a:ln w="19050" cap="flat" cmpd="sng" algn="ctr">
            <a:solidFill>
              <a:schemeClr val="accent1">
                <a:shade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0" name="図形 387"/>
          <p:cNvSpPr/>
          <p:nvPr/>
        </p:nvSpPr>
        <p:spPr>
          <a:xfrm>
            <a:off x="2566417" y="3468748"/>
            <a:ext cx="4810567" cy="506790"/>
          </a:xfrm>
          <a:prstGeom prst="roundRect">
            <a:avLst/>
          </a:prstGeom>
          <a:solidFill>
            <a:schemeClr val="bg1"/>
          </a:solidFill>
          <a:ln w="25400" cap="flat" cmpd="sng" algn="ctr">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避難支援等関係者に名簿提供</a:t>
            </a:r>
            <a:endParaRPr lang="ja-JP" altLang="en-US" sz="1600">
              <a:solidFill>
                <a:schemeClr val="tx1"/>
              </a:solidFill>
              <a:latin typeface="メイリオ"/>
              <a:ea typeface="メイリオ"/>
            </a:endParaRPr>
          </a:p>
        </p:txBody>
      </p:sp>
      <p:sp>
        <p:nvSpPr>
          <p:cNvPr id="1211" name="図形 388"/>
          <p:cNvSpPr/>
          <p:nvPr/>
        </p:nvSpPr>
        <p:spPr>
          <a:xfrm>
            <a:off x="4178847" y="4094323"/>
            <a:ext cx="1537879" cy="568495"/>
          </a:xfrm>
          <a:prstGeom prst="downArrow">
            <a:avLst/>
          </a:prstGeom>
          <a:solidFill>
            <a:schemeClr val="bg1"/>
          </a:solidFill>
          <a:ln w="19050" cap="flat" cmpd="sng" algn="ctr">
            <a:solidFill>
              <a:schemeClr val="accent1">
                <a:shade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2" name="図形 389"/>
          <p:cNvSpPr/>
          <p:nvPr/>
        </p:nvSpPr>
        <p:spPr>
          <a:xfrm>
            <a:off x="2577000" y="4793361"/>
            <a:ext cx="4810567" cy="506790"/>
          </a:xfrm>
          <a:prstGeom prst="roundRect">
            <a:avLst/>
          </a:prstGeom>
          <a:solidFill>
            <a:schemeClr val="bg1"/>
          </a:solidFill>
          <a:ln w="25400" cap="flat" cmpd="sng" algn="ctr">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個別避難計画作成</a:t>
            </a:r>
            <a:endParaRPr lang="ja-JP" altLang="en-US" sz="1600">
              <a:solidFill>
                <a:schemeClr val="tx1"/>
              </a:solidFill>
              <a:latin typeface="メイリオ"/>
              <a:ea typeface="メイリオ"/>
            </a:endParaRPr>
          </a:p>
        </p:txBody>
      </p:sp>
      <p:sp>
        <p:nvSpPr>
          <p:cNvPr id="1213" name="図形 390"/>
          <p:cNvSpPr/>
          <p:nvPr/>
        </p:nvSpPr>
        <p:spPr>
          <a:xfrm>
            <a:off x="4178847" y="5441073"/>
            <a:ext cx="1537879" cy="568495"/>
          </a:xfrm>
          <a:prstGeom prst="downArrow">
            <a:avLst/>
          </a:prstGeom>
          <a:solidFill>
            <a:schemeClr val="bg1"/>
          </a:solidFill>
          <a:ln w="19050" cap="flat" cmpd="sng" algn="ctr">
            <a:solidFill>
              <a:schemeClr val="accent1">
                <a:shade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4" name="図形 391"/>
          <p:cNvSpPr/>
          <p:nvPr/>
        </p:nvSpPr>
        <p:spPr>
          <a:xfrm>
            <a:off x="2577000" y="6139317"/>
            <a:ext cx="4810567" cy="506790"/>
          </a:xfrm>
          <a:prstGeom prst="roundRect">
            <a:avLst/>
          </a:prstGeom>
          <a:solidFill>
            <a:schemeClr val="bg1"/>
          </a:solidFill>
          <a:ln w="25400" cap="flat" cmpd="sng" algn="ctr">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訓練実施</a:t>
            </a:r>
            <a:endParaRPr lang="ja-JP" altLang="en-US" sz="1600">
              <a:solidFill>
                <a:schemeClr val="tx1"/>
              </a:solidFill>
              <a:latin typeface="メイリオ"/>
              <a:ea typeface="メイリオ"/>
            </a:endParaRPr>
          </a:p>
        </p:txBody>
      </p:sp>
      <p:sp>
        <p:nvSpPr>
          <p:cNvPr id="1215" name="図形 413"/>
          <p:cNvSpPr/>
          <p:nvPr/>
        </p:nvSpPr>
        <p:spPr>
          <a:xfrm>
            <a:off x="4178847" y="1481157"/>
            <a:ext cx="1537879" cy="568495"/>
          </a:xfrm>
          <a:prstGeom prst="downArrow">
            <a:avLst/>
          </a:prstGeom>
          <a:solidFill>
            <a:schemeClr val="bg1"/>
          </a:solidFill>
          <a:ln w="19050" cap="flat" cmpd="sng" algn="ctr">
            <a:solidFill>
              <a:schemeClr val="accent1">
                <a:shade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6" name="スライド番号プレースホルダー 336"/>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5</a:t>
            </a:fld>
            <a:endParaRPr kumimoji="1" lang="ja-JP" altLang="en-US">
              <a:latin typeface="メイリオ"/>
              <a:ea typeface="メイリオ"/>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22" name="図形 304"/>
          <p:cNvSpPr/>
          <p:nvPr/>
        </p:nvSpPr>
        <p:spPr>
          <a:xfrm>
            <a:off x="345000" y="1085972"/>
            <a:ext cx="9393822" cy="50145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　避難行動要支援者について避難の支援、安否の確認その他の避難行動要支援者の生命又は身体を災害から保護するために必要な措置を実施するための名簿で、市町村が作成しなければならない</a:t>
            </a:r>
            <a:endParaRPr lang="ja-JP" altLang="en-US" sz="1400" b="0">
              <a:solidFill>
                <a:schemeClr val="tx1"/>
              </a:solidFill>
              <a:latin typeface="メイリオ"/>
              <a:ea typeface="メイリオ"/>
            </a:endParaRPr>
          </a:p>
        </p:txBody>
      </p:sp>
      <p:sp>
        <p:nvSpPr>
          <p:cNvPr id="1223" name="直線 307"/>
          <p:cNvSpPr/>
          <p:nvPr/>
        </p:nvSpPr>
        <p:spPr>
          <a:xfrm>
            <a:off x="129000" y="549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24"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避難行動要支援者名簿</a:t>
            </a:r>
            <a:endParaRPr kumimoji="1" lang="ja-JP" altLang="en-US" sz="3200" dirty="0">
              <a:latin typeface="メイリオ"/>
              <a:ea typeface="メイリオ"/>
            </a:endParaRPr>
          </a:p>
        </p:txBody>
      </p:sp>
      <p:sp>
        <p:nvSpPr>
          <p:cNvPr id="1225" name="サブタイトル 309"/>
          <p:cNvSpPr/>
          <p:nvPr/>
        </p:nvSpPr>
        <p:spPr>
          <a:xfrm>
            <a:off x="59560" y="75656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１.概要</a:t>
            </a:r>
            <a:endParaRPr kumimoji="1" lang="ja-JP" altLang="en-US" sz="1800" dirty="0">
              <a:solidFill>
                <a:schemeClr val="bg1"/>
              </a:solidFill>
              <a:latin typeface="メイリオ"/>
              <a:ea typeface="メイリオ"/>
            </a:endParaRPr>
          </a:p>
        </p:txBody>
      </p:sp>
      <p:sp>
        <p:nvSpPr>
          <p:cNvPr id="1226" name="図形 310"/>
          <p:cNvSpPr/>
          <p:nvPr/>
        </p:nvSpPr>
        <p:spPr>
          <a:xfrm>
            <a:off x="349151" y="2147987"/>
            <a:ext cx="5180434" cy="351301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algn="l">
              <a:defRPr lang="ja-JP" altLang="en-US"/>
            </a:pPr>
            <a:r>
              <a:rPr lang="ja-JP" altLang="en-US" sz="1400" b="0">
                <a:solidFill>
                  <a:schemeClr val="tx1"/>
                </a:solidFill>
                <a:latin typeface="メイリオ"/>
                <a:ea typeface="メイリオ"/>
              </a:rPr>
              <a:t>■名簿登載対象者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各市町村ごとに地域防災</a:t>
            </a:r>
            <a:r>
              <a:rPr lang="ja-JP" altLang="en-US" sz="1400" b="0">
                <a:solidFill>
                  <a:schemeClr val="tx1"/>
                </a:solidFill>
                <a:latin typeface="メイリオ"/>
                <a:ea typeface="メイリオ"/>
              </a:rPr>
              <a:t>計画で定める</a:t>
            </a: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■名簿に記載される内容</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・氏名　　　　</a:t>
            </a: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・生年月日　</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・性別　　　　</a:t>
            </a: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住所</a:t>
            </a:r>
            <a:r>
              <a:rPr lang="ja-JP" altLang="en-US" sz="1400" b="0">
                <a:solidFill>
                  <a:schemeClr val="tx1"/>
                </a:solidFill>
                <a:latin typeface="メイリオ"/>
                <a:ea typeface="メイリオ"/>
              </a:rPr>
              <a:t>または</a:t>
            </a:r>
            <a:r>
              <a:rPr lang="ja-JP" altLang="en-US" sz="1400" b="0">
                <a:solidFill>
                  <a:schemeClr val="tx1"/>
                </a:solidFill>
                <a:latin typeface="メイリオ"/>
                <a:ea typeface="メイリオ"/>
              </a:rPr>
              <a:t>居所　</a:t>
            </a:r>
            <a:r>
              <a:rPr lang="ja-JP" altLang="en-US" sz="1400" b="0">
                <a:solidFill>
                  <a:schemeClr val="tx1"/>
                </a:solidFill>
                <a:latin typeface="メイリオ"/>
                <a:ea typeface="メイリオ"/>
              </a:rPr>
              <a:t>　</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・電話番号</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・避難支援を必要とする理由　　　等</a:t>
            </a:r>
            <a:endParaRPr lang="ja-JP" altLang="en-US" sz="1400" b="0">
              <a:solidFill>
                <a:schemeClr val="tx1"/>
              </a:solidFill>
              <a:latin typeface="メイリオ"/>
              <a:ea typeface="メイリオ"/>
            </a:endParaRPr>
          </a:p>
        </p:txBody>
      </p:sp>
      <p:sp>
        <p:nvSpPr>
          <p:cNvPr id="1227" name="サブタイトル 378"/>
          <p:cNvSpPr/>
          <p:nvPr/>
        </p:nvSpPr>
        <p:spPr>
          <a:xfrm>
            <a:off x="59560" y="183871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２.内容</a:t>
            </a:r>
            <a:endParaRPr kumimoji="1" lang="ja-JP" altLang="en-US" sz="1800" dirty="0">
              <a:solidFill>
                <a:schemeClr val="bg1"/>
              </a:solidFill>
              <a:latin typeface="メイリオ"/>
              <a:ea typeface="メイリオ"/>
            </a:endParaRPr>
          </a:p>
        </p:txBody>
      </p:sp>
      <p:sp>
        <p:nvSpPr>
          <p:cNvPr id="1228" name="図形 477"/>
          <p:cNvSpPr/>
          <p:nvPr/>
        </p:nvSpPr>
        <p:spPr>
          <a:xfrm>
            <a:off x="5374573" y="2139970"/>
            <a:ext cx="4392000" cy="1055545"/>
          </a:xfrm>
          <a:prstGeom prst="wedgeRoundRectCallout">
            <a:avLst>
              <a:gd name="adj1" fmla="val -85701"/>
              <a:gd name="adj2" fmla="val -23178"/>
              <a:gd name="adj3" fmla="val 16667"/>
            </a:avLst>
          </a:prstGeom>
          <a:no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l">
              <a:defRPr lang="ja-JP" altLang="en-US"/>
            </a:pPr>
            <a:r>
              <a:rPr lang="ja-JP" altLang="en-US" sz="1400" b="0">
                <a:solidFill>
                  <a:schemeClr val="tx1"/>
                </a:solidFill>
                <a:latin typeface="メイリオ"/>
                <a:ea typeface="メイリオ"/>
              </a:rPr>
              <a:t>【着目する点】　 </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①災害関係情報の</a:t>
            </a:r>
            <a:r>
              <a:rPr lang="ja-JP" altLang="en-US" sz="1400" b="0">
                <a:solidFill>
                  <a:schemeClr val="tx1"/>
                </a:solidFill>
                <a:latin typeface="メイリオ"/>
                <a:ea typeface="メイリオ"/>
              </a:rPr>
              <a:t>取得ができない方</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②避難の必要性や</a:t>
            </a:r>
            <a:r>
              <a:rPr lang="ja-JP" altLang="en-US" sz="1400" b="0">
                <a:solidFill>
                  <a:schemeClr val="tx1"/>
                </a:solidFill>
                <a:latin typeface="メイリオ"/>
                <a:ea typeface="メイリオ"/>
              </a:rPr>
              <a:t>避難方法等の</a:t>
            </a:r>
            <a:r>
              <a:rPr lang="ja-JP" altLang="en-US" sz="1400" b="0">
                <a:solidFill>
                  <a:schemeClr val="tx1"/>
                </a:solidFill>
                <a:latin typeface="メイリオ"/>
                <a:ea typeface="メイリオ"/>
              </a:rPr>
              <a:t>判断ができない方</a:t>
            </a:r>
            <a:endParaRPr lang="ja-JP" altLang="en-US" sz="1400">
              <a:latin typeface="メイリオ"/>
              <a:ea typeface="メイリオ"/>
            </a:endParaRPr>
          </a:p>
          <a:p>
            <a:pPr algn="l">
              <a:defRPr lang="ja-JP" altLang="en-US"/>
            </a:pPr>
            <a:r>
              <a:rPr lang="ja-JP" altLang="en-US" sz="1400" b="0">
                <a:solidFill>
                  <a:schemeClr val="tx1"/>
                </a:solidFill>
                <a:latin typeface="メイリオ"/>
                <a:ea typeface="メイリオ"/>
              </a:rPr>
              <a:t> 　③避難行動をとるう</a:t>
            </a:r>
            <a:r>
              <a:rPr lang="ja-JP" altLang="en-US" sz="1400" b="0">
                <a:solidFill>
                  <a:schemeClr val="tx1"/>
                </a:solidFill>
                <a:latin typeface="メイリオ"/>
                <a:ea typeface="メイリオ"/>
              </a:rPr>
              <a:t>えで必要な</a:t>
            </a:r>
            <a:r>
              <a:rPr lang="ja-JP" altLang="en-US" sz="1400" b="0">
                <a:solidFill>
                  <a:schemeClr val="tx1"/>
                </a:solidFill>
                <a:latin typeface="メイリオ"/>
                <a:ea typeface="メイリオ"/>
              </a:rPr>
              <a:t>身体能力がない方</a:t>
            </a:r>
            <a:endParaRPr sz="1400">
              <a:latin typeface="メイリオ"/>
              <a:ea typeface="メイリオ"/>
            </a:endParaRPr>
          </a:p>
        </p:txBody>
      </p:sp>
      <p:sp>
        <p:nvSpPr>
          <p:cNvPr id="1229" name="サブタイトル 440"/>
          <p:cNvSpPr/>
          <p:nvPr/>
        </p:nvSpPr>
        <p:spPr>
          <a:xfrm>
            <a:off x="72979" y="574613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３.計画作成の優先度の判断</a:t>
            </a:r>
            <a:endParaRPr kumimoji="1" lang="ja-JP" altLang="en-US" sz="1800" dirty="0">
              <a:solidFill>
                <a:schemeClr val="bg1"/>
              </a:solidFill>
              <a:latin typeface="メイリオ"/>
              <a:ea typeface="メイリオ"/>
            </a:endParaRPr>
          </a:p>
        </p:txBody>
      </p:sp>
      <p:sp>
        <p:nvSpPr>
          <p:cNvPr id="1230" name="図形 441"/>
          <p:cNvSpPr/>
          <p:nvPr/>
        </p:nvSpPr>
        <p:spPr>
          <a:xfrm>
            <a:off x="345000" y="6095547"/>
            <a:ext cx="9393822" cy="501453"/>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・名簿登載者のうち、居住地のハザードや心身の状況などから市町村が個別避難計画作成の優先度を判断</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優先度</a:t>
            </a:r>
            <a:r>
              <a:rPr lang="ja-JP" altLang="en-US" sz="1400" b="0">
                <a:solidFill>
                  <a:schemeClr val="tx1"/>
                </a:solidFill>
                <a:latin typeface="メイリオ"/>
                <a:ea typeface="メイリオ"/>
              </a:rPr>
              <a:t>が</a:t>
            </a:r>
            <a:r>
              <a:rPr lang="ja-JP" altLang="en-US" sz="1400" b="0">
                <a:solidFill>
                  <a:schemeClr val="tx1"/>
                </a:solidFill>
                <a:latin typeface="メイリオ"/>
                <a:ea typeface="メイリオ"/>
              </a:rPr>
              <a:t>高いと</a:t>
            </a:r>
            <a:r>
              <a:rPr lang="ja-JP" altLang="en-US" sz="1400" b="0">
                <a:solidFill>
                  <a:schemeClr val="tx1"/>
                </a:solidFill>
                <a:latin typeface="メイリオ"/>
                <a:ea typeface="メイリオ"/>
              </a:rPr>
              <a:t>判断した</a:t>
            </a:r>
            <a:r>
              <a:rPr lang="ja-JP" altLang="en-US" sz="1400" b="0">
                <a:solidFill>
                  <a:schemeClr val="tx1"/>
                </a:solidFill>
                <a:latin typeface="メイリオ"/>
                <a:ea typeface="メイリオ"/>
              </a:rPr>
              <a:t>方は、令和７年度までに個別避難計画を作成</a:t>
            </a:r>
            <a:endParaRPr lang="ja-JP" altLang="en-US" sz="1400" b="0">
              <a:solidFill>
                <a:schemeClr val="tx1"/>
              </a:solidFill>
              <a:latin typeface="メイリオ"/>
              <a:ea typeface="メイリオ"/>
            </a:endParaRPr>
          </a:p>
        </p:txBody>
      </p:sp>
      <p:sp>
        <p:nvSpPr>
          <p:cNvPr id="1231" name="図形 464"/>
          <p:cNvSpPr/>
          <p:nvPr/>
        </p:nvSpPr>
        <p:spPr>
          <a:xfrm>
            <a:off x="488468" y="2667439"/>
            <a:ext cx="4555940" cy="1565331"/>
          </a:xfrm>
          <a:prstGeom prst="bracketPair">
            <a:avLst>
              <a:gd name="adj" fmla="val 10582"/>
            </a:avLst>
          </a:prstGeom>
          <a:noFill/>
          <a:ln w="15875"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l">
              <a:defRPr lang="ja-JP" altLang="en-US"/>
            </a:pPr>
            <a:r>
              <a:rPr lang="ja-JP" altLang="en-US" sz="1400" b="0">
                <a:solidFill>
                  <a:schemeClr val="tx1"/>
                </a:solidFill>
                <a:latin typeface="メイリオ"/>
                <a:ea typeface="メイリオ"/>
              </a:rPr>
              <a:t>【例】</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ア）介護保険の要介護３以上の者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イ）身体障害者手帳１・２級を所持する者</a:t>
            </a:r>
            <a:endParaRPr lang="ja-JP" altLang="en-US" sz="1400">
              <a:latin typeface="メイリオ"/>
              <a:ea typeface="メイリオ"/>
            </a:endParaRPr>
          </a:p>
          <a:p>
            <a:pPr algn="l">
              <a:defRPr lang="ja-JP" altLang="en-US"/>
            </a:pPr>
            <a:r>
              <a:rPr lang="ja-JP" altLang="en-US" sz="1400" b="0">
                <a:solidFill>
                  <a:schemeClr val="tx1"/>
                </a:solidFill>
                <a:latin typeface="メイリオ"/>
                <a:ea typeface="メイリオ"/>
              </a:rPr>
              <a:t>　ウ）重度以上と判定された知的障害者</a:t>
            </a:r>
            <a:endParaRPr lang="ja-JP" altLang="en-US" sz="1400">
              <a:latin typeface="メイリオ"/>
              <a:ea typeface="メイリオ"/>
            </a:endParaRPr>
          </a:p>
          <a:p>
            <a:pPr algn="l">
              <a:defRPr lang="ja-JP" altLang="en-US"/>
            </a:pPr>
            <a:r>
              <a:rPr lang="ja-JP" altLang="en-US" sz="1400" b="0">
                <a:solidFill>
                  <a:schemeClr val="tx1"/>
                </a:solidFill>
                <a:latin typeface="メイリオ"/>
                <a:ea typeface="メイリオ"/>
              </a:rPr>
              <a:t>　エ</a:t>
            </a:r>
            <a:r>
              <a:rPr lang="ja-JP" altLang="en-US" sz="1400" b="0">
                <a:solidFill>
                  <a:schemeClr val="tx1"/>
                </a:solidFill>
                <a:latin typeface="メイリオ"/>
                <a:ea typeface="メイリオ"/>
              </a:rPr>
              <a:t>）精神障害者保健福祉手帳１・２級を</a:t>
            </a:r>
            <a:r>
              <a:rPr lang="ja-JP" altLang="en-US" sz="1400" b="0">
                <a:solidFill>
                  <a:schemeClr val="tx1"/>
                </a:solidFill>
                <a:latin typeface="メイリオ"/>
                <a:ea typeface="メイリオ"/>
              </a:rPr>
              <a:t>所持する者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オ</a:t>
            </a:r>
            <a:r>
              <a:rPr lang="ja-JP" altLang="en-US" sz="1400" b="0">
                <a:solidFill>
                  <a:schemeClr val="tx1"/>
                </a:solidFill>
                <a:latin typeface="メイリオ"/>
                <a:ea typeface="メイリオ"/>
              </a:rPr>
              <a:t>）生活支援を受けている</a:t>
            </a:r>
            <a:r>
              <a:rPr lang="ja-JP" altLang="en-US" sz="1400" b="0">
                <a:solidFill>
                  <a:schemeClr val="tx1"/>
                </a:solidFill>
                <a:latin typeface="メイリオ"/>
                <a:ea typeface="メイリオ"/>
              </a:rPr>
              <a:t>難病患者</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カ</a:t>
            </a:r>
            <a:r>
              <a:rPr lang="ja-JP" altLang="en-US" sz="1400" b="0">
                <a:solidFill>
                  <a:schemeClr val="tx1"/>
                </a:solidFill>
                <a:latin typeface="メイリオ"/>
                <a:ea typeface="メイリオ"/>
              </a:rPr>
              <a:t>）その他市町村長が認めた者</a:t>
            </a:r>
            <a:endParaRPr sz="1400">
              <a:latin typeface="メイリオ"/>
              <a:ea typeface="メイリオ"/>
            </a:endParaRPr>
          </a:p>
        </p:txBody>
      </p:sp>
      <p:sp>
        <p:nvSpPr>
          <p:cNvPr id="1232" name="スライド番号プレースホルダー 337"/>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6</a:t>
            </a:fld>
            <a:endParaRPr kumimoji="1" lang="ja-JP" altLang="en-US">
              <a:latin typeface="メイリオ"/>
              <a:ea typeface="メイリオ"/>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38" name="直線 307"/>
          <p:cNvSpPr/>
          <p:nvPr/>
        </p:nvSpPr>
        <p:spPr>
          <a:xfrm>
            <a:off x="129000" y="549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39"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個別避難計画作成の流れ</a:t>
            </a:r>
            <a:endParaRPr kumimoji="1" lang="ja-JP" altLang="en-US" sz="3200" dirty="0">
              <a:latin typeface="メイリオ"/>
              <a:ea typeface="メイリオ"/>
            </a:endParaRPr>
          </a:p>
        </p:txBody>
      </p:sp>
      <p:sp>
        <p:nvSpPr>
          <p:cNvPr id="1240" name="図形 466"/>
          <p:cNvSpPr/>
          <p:nvPr/>
        </p:nvSpPr>
        <p:spPr>
          <a:xfrm>
            <a:off x="2542503" y="912843"/>
            <a:ext cx="4810567" cy="506790"/>
          </a:xfrm>
          <a:prstGeom prst="roundRect">
            <a:avLst/>
          </a:prstGeom>
          <a:solidFill>
            <a:schemeClr val="bg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避難行動要支援者名簿の作成</a:t>
            </a:r>
            <a:endParaRPr lang="ja-JP" altLang="en-US" sz="1600">
              <a:solidFill>
                <a:schemeClr val="tx1"/>
              </a:solidFill>
              <a:latin typeface="メイリオ"/>
              <a:ea typeface="メイリオ"/>
            </a:endParaRPr>
          </a:p>
        </p:txBody>
      </p:sp>
      <p:sp>
        <p:nvSpPr>
          <p:cNvPr id="1241" name="図形 385"/>
          <p:cNvSpPr/>
          <p:nvPr/>
        </p:nvSpPr>
        <p:spPr>
          <a:xfrm>
            <a:off x="2550182" y="2143190"/>
            <a:ext cx="4810567" cy="506790"/>
          </a:xfrm>
          <a:prstGeom prst="roundRect">
            <a:avLst/>
          </a:prstGeom>
          <a:solidFill>
            <a:schemeClr val="accent1">
              <a:lumMod val="40000"/>
              <a:lumOff val="6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名簿提供同意取得</a:t>
            </a:r>
            <a:endParaRPr lang="ja-JP" altLang="en-US" sz="1600">
              <a:solidFill>
                <a:schemeClr val="tx1"/>
              </a:solidFill>
              <a:latin typeface="メイリオ"/>
              <a:ea typeface="メイリオ"/>
            </a:endParaRPr>
          </a:p>
        </p:txBody>
      </p:sp>
      <p:sp>
        <p:nvSpPr>
          <p:cNvPr id="1242" name="図形 386"/>
          <p:cNvSpPr/>
          <p:nvPr/>
        </p:nvSpPr>
        <p:spPr>
          <a:xfrm>
            <a:off x="4178847" y="2788505"/>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3" name="図形 387"/>
          <p:cNvSpPr/>
          <p:nvPr/>
        </p:nvSpPr>
        <p:spPr>
          <a:xfrm>
            <a:off x="2566417" y="3450463"/>
            <a:ext cx="4810567" cy="506790"/>
          </a:xfrm>
          <a:prstGeom prst="roundRect">
            <a:avLst/>
          </a:prstGeom>
          <a:solidFill>
            <a:schemeClr val="accent1">
              <a:lumMod val="40000"/>
              <a:lumOff val="60000"/>
            </a:scheme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避難支援等関係者に名簿提供</a:t>
            </a:r>
            <a:endParaRPr lang="ja-JP" altLang="en-US" sz="1600">
              <a:solidFill>
                <a:schemeClr val="tx1"/>
              </a:solidFill>
              <a:latin typeface="メイリオ"/>
              <a:ea typeface="メイリオ"/>
            </a:endParaRPr>
          </a:p>
        </p:txBody>
      </p:sp>
      <p:sp>
        <p:nvSpPr>
          <p:cNvPr id="1244" name="図形 388"/>
          <p:cNvSpPr/>
          <p:nvPr/>
        </p:nvSpPr>
        <p:spPr>
          <a:xfrm>
            <a:off x="4178847" y="4084505"/>
            <a:ext cx="1537879" cy="568495"/>
          </a:xfrm>
          <a:prstGeom prst="downArrow">
            <a:avLst/>
          </a:prstGeom>
          <a:solidFill>
            <a:schemeClr val="bg1"/>
          </a:solidFill>
          <a:ln w="19050" cap="flat" cmpd="sng" algn="ctr">
            <a:solidFill>
              <a:schemeClr val="accent1">
                <a:shade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5" name="図形 389"/>
          <p:cNvSpPr/>
          <p:nvPr/>
        </p:nvSpPr>
        <p:spPr>
          <a:xfrm>
            <a:off x="2577000" y="4797204"/>
            <a:ext cx="4810567" cy="506790"/>
          </a:xfrm>
          <a:prstGeom prst="roundRect">
            <a:avLst/>
          </a:prstGeom>
          <a:solidFill>
            <a:schemeClr val="bg1"/>
          </a:solidFill>
          <a:ln w="25400" cap="flat" cmpd="sng" algn="ctr">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個別避難計画作成</a:t>
            </a:r>
            <a:endParaRPr lang="ja-JP" altLang="en-US" sz="1600">
              <a:solidFill>
                <a:schemeClr val="tx1"/>
              </a:solidFill>
              <a:latin typeface="メイリオ"/>
              <a:ea typeface="メイリオ"/>
            </a:endParaRPr>
          </a:p>
        </p:txBody>
      </p:sp>
      <p:sp>
        <p:nvSpPr>
          <p:cNvPr id="1246" name="図形 390"/>
          <p:cNvSpPr/>
          <p:nvPr/>
        </p:nvSpPr>
        <p:spPr>
          <a:xfrm>
            <a:off x="4178847" y="5444916"/>
            <a:ext cx="1537879" cy="568495"/>
          </a:xfrm>
          <a:prstGeom prst="downArrow">
            <a:avLst/>
          </a:prstGeom>
          <a:solidFill>
            <a:schemeClr val="bg1"/>
          </a:solidFill>
          <a:ln w="19050" cap="flat" cmpd="sng" algn="ctr">
            <a:solidFill>
              <a:schemeClr val="accent1">
                <a:shade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7" name="図形 391"/>
          <p:cNvSpPr/>
          <p:nvPr/>
        </p:nvSpPr>
        <p:spPr>
          <a:xfrm>
            <a:off x="2577000" y="6090210"/>
            <a:ext cx="4810567" cy="506790"/>
          </a:xfrm>
          <a:prstGeom prst="roundRect">
            <a:avLst/>
          </a:prstGeom>
          <a:solidFill>
            <a:schemeClr val="bg1"/>
          </a:solidFill>
          <a:ln w="25400" cap="flat" cmpd="sng" algn="ctr">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2400">
                <a:solidFill>
                  <a:schemeClr val="tx1"/>
                </a:solidFill>
                <a:latin typeface="メイリオ"/>
                <a:ea typeface="メイリオ"/>
              </a:rPr>
              <a:t>訓練実施</a:t>
            </a:r>
            <a:endParaRPr lang="ja-JP" altLang="en-US" sz="1600">
              <a:solidFill>
                <a:schemeClr val="tx1"/>
              </a:solidFill>
              <a:latin typeface="メイリオ"/>
              <a:ea typeface="メイリオ"/>
            </a:endParaRPr>
          </a:p>
        </p:txBody>
      </p:sp>
      <p:sp>
        <p:nvSpPr>
          <p:cNvPr id="1248" name="図形 457"/>
          <p:cNvSpPr/>
          <p:nvPr/>
        </p:nvSpPr>
        <p:spPr>
          <a:xfrm>
            <a:off x="4207121" y="1485000"/>
            <a:ext cx="1537879" cy="568495"/>
          </a:xfrm>
          <a:prstGeom prst="downArrow">
            <a:avLst/>
          </a:prstGeom>
          <a:solidFill>
            <a:schemeClr val="accent1"/>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9" name="スライド番号プレースホルダー 338"/>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7</a:t>
            </a:fld>
            <a:endParaRPr kumimoji="1" lang="ja-JP" altLang="en-US">
              <a:latin typeface="メイリオ"/>
              <a:ea typeface="メイリオ"/>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55" name="直線 307"/>
          <p:cNvSpPr/>
          <p:nvPr/>
        </p:nvSpPr>
        <p:spPr>
          <a:xfrm>
            <a:off x="129000" y="549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56" name="サブタイトル 308"/>
          <p:cNvSpPr/>
          <p:nvPr/>
        </p:nvSpPr>
        <p:spPr>
          <a:xfrm>
            <a:off x="4308" y="110468"/>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避難行動要支援者名簿の提供</a:t>
            </a:r>
            <a:endParaRPr kumimoji="1" lang="ja-JP" altLang="en-US" sz="3200" dirty="0">
              <a:latin typeface="メイリオ"/>
              <a:ea typeface="メイリオ"/>
            </a:endParaRPr>
          </a:p>
        </p:txBody>
      </p:sp>
      <p:sp>
        <p:nvSpPr>
          <p:cNvPr id="1257" name="サブタイトル 465"/>
          <p:cNvSpPr/>
          <p:nvPr/>
        </p:nvSpPr>
        <p:spPr>
          <a:xfrm>
            <a:off x="88439" y="4149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３.名簿情報の提供先（避難支援等関係者）</a:t>
            </a:r>
            <a:endParaRPr kumimoji="1" lang="ja-JP" altLang="en-US" sz="1800" dirty="0">
              <a:solidFill>
                <a:schemeClr val="bg1"/>
              </a:solidFill>
              <a:latin typeface="メイリオ"/>
              <a:ea typeface="メイリオ"/>
            </a:endParaRPr>
          </a:p>
        </p:txBody>
      </p:sp>
      <p:sp>
        <p:nvSpPr>
          <p:cNvPr id="1258" name="図形 466"/>
          <p:cNvSpPr/>
          <p:nvPr/>
        </p:nvSpPr>
        <p:spPr>
          <a:xfrm>
            <a:off x="930847" y="3365440"/>
            <a:ext cx="1199370" cy="455803"/>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1600">
                <a:solidFill>
                  <a:schemeClr val="tx1"/>
                </a:solidFill>
                <a:latin typeface="メイリオ"/>
                <a:ea typeface="メイリオ"/>
              </a:rPr>
              <a:t>市町村</a:t>
            </a:r>
            <a:endParaRPr lang="ja-JP" altLang="en-US" sz="1600">
              <a:solidFill>
                <a:schemeClr val="tx1"/>
              </a:solidFill>
              <a:latin typeface="メイリオ"/>
              <a:ea typeface="メイリオ"/>
            </a:endParaRPr>
          </a:p>
        </p:txBody>
      </p:sp>
      <p:sp>
        <p:nvSpPr>
          <p:cNvPr id="1259" name="テキスト 469"/>
          <p:cNvSpPr txBox="1"/>
          <p:nvPr/>
        </p:nvSpPr>
        <p:spPr>
          <a:xfrm>
            <a:off x="-147767" y="3480855"/>
            <a:ext cx="1336535" cy="276106"/>
          </a:xfrm>
          <a:prstGeom prst="rect">
            <a:avLst/>
          </a:prstGeom>
          <a:ln w="6350">
            <a:noFill/>
          </a:ln>
        </p:spPr>
        <p:txBody>
          <a:bodyPr wrap="square">
            <a:spAutoFit/>
          </a:bodyPr>
          <a:lstStyle/>
          <a:p>
            <a:pPr algn="ctr">
              <a:defRPr lang="ja-JP" altLang="en-US"/>
            </a:pPr>
            <a:r>
              <a:rPr lang="ja-JP" altLang="en-US" sz="1200" u="none">
                <a:latin typeface="メイリオ"/>
                <a:ea typeface="メイリオ"/>
              </a:rPr>
              <a:t>①</a:t>
            </a:r>
            <a:r>
              <a:rPr lang="ja-JP" altLang="en-US" sz="1200" u="none">
                <a:latin typeface="メイリオ"/>
                <a:ea typeface="メイリオ"/>
              </a:rPr>
              <a:t>名簿作成</a:t>
            </a:r>
            <a:endParaRPr lang="ja-JP" altLang="en-US" sz="1200" u="none">
              <a:latin typeface="メイリオ"/>
              <a:ea typeface="メイリオ"/>
            </a:endParaRPr>
          </a:p>
        </p:txBody>
      </p:sp>
      <p:sp>
        <p:nvSpPr>
          <p:cNvPr id="1260" name="図形 470"/>
          <p:cNvSpPr/>
          <p:nvPr/>
        </p:nvSpPr>
        <p:spPr>
          <a:xfrm>
            <a:off x="1408606" y="2112012"/>
            <a:ext cx="2334151" cy="382909"/>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1600">
                <a:solidFill>
                  <a:schemeClr val="tx1"/>
                </a:solidFill>
                <a:latin typeface="メイリオ"/>
                <a:ea typeface="メイリオ"/>
              </a:rPr>
              <a:t>避難行動要支援者</a:t>
            </a:r>
            <a:endParaRPr lang="ja-JP" altLang="en-US" sz="1600">
              <a:solidFill>
                <a:schemeClr val="tx1"/>
              </a:solidFill>
              <a:latin typeface="メイリオ"/>
              <a:ea typeface="メイリオ"/>
            </a:endParaRPr>
          </a:p>
        </p:txBody>
      </p:sp>
      <p:sp>
        <p:nvSpPr>
          <p:cNvPr id="1261" name="図形 471"/>
          <p:cNvSpPr/>
          <p:nvPr/>
        </p:nvSpPr>
        <p:spPr>
          <a:xfrm rot="16200000">
            <a:off x="1139568" y="2841292"/>
            <a:ext cx="874444" cy="173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62" name="図形 473"/>
          <p:cNvSpPr/>
          <p:nvPr/>
        </p:nvSpPr>
        <p:spPr>
          <a:xfrm>
            <a:off x="5207424" y="2069440"/>
            <a:ext cx="4713576" cy="1945709"/>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①市町村が福祉サービス利用情報等から名簿を作成</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②平時から避難支援等関係者へ名簿情報を提供すること</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についての同意書を避難行動要支援者に送付</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③避難行動要支援者が同意書を提出</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④地域の避難支援等関係者に名簿情報を提供</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⑤平時の見守りや</a:t>
            </a:r>
            <a:r>
              <a:rPr lang="ja-JP" altLang="en-US" sz="1400" b="0" u="sng">
                <a:solidFill>
                  <a:schemeClr val="tx1"/>
                </a:solidFill>
                <a:latin typeface="メイリオ"/>
                <a:ea typeface="メイリオ"/>
              </a:rPr>
              <a:t>個別避難計画</a:t>
            </a:r>
            <a:r>
              <a:rPr lang="ja-JP" altLang="en-US" sz="1400" b="0" u="sng">
                <a:solidFill>
                  <a:schemeClr val="tx1"/>
                </a:solidFill>
                <a:latin typeface="メイリオ"/>
                <a:ea typeface="メイリオ"/>
              </a:rPr>
              <a:t>の</a:t>
            </a:r>
            <a:r>
              <a:rPr lang="ja-JP" altLang="en-US" sz="1400" b="0" u="sng">
                <a:solidFill>
                  <a:schemeClr val="tx1"/>
                </a:solidFill>
                <a:latin typeface="メイリオ"/>
                <a:ea typeface="メイリオ"/>
              </a:rPr>
              <a:t>作成</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災害時の</a:t>
            </a:r>
            <a:endParaRPr lang="ja-JP" altLang="en-US" sz="1400" b="0">
              <a:solidFill>
                <a:schemeClr val="tx1"/>
              </a:solidFill>
              <a:latin typeface="メイリオ"/>
              <a:ea typeface="メイリオ"/>
            </a:endParaRPr>
          </a:p>
          <a:p>
            <a:pPr algn="l">
              <a:lnSpc>
                <a:spcPct val="100000"/>
              </a:lnSpc>
              <a:spcBef>
                <a:spcPts val="100"/>
              </a:spcBef>
              <a:spcAft>
                <a:spcPts val="0"/>
              </a:spcAft>
              <a:defRPr lang="ja-JP" altLang="en-US"/>
            </a:pP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安否確認</a:t>
            </a:r>
            <a:r>
              <a:rPr lang="ja-JP" altLang="en-US" sz="1400" b="0">
                <a:solidFill>
                  <a:schemeClr val="tx1"/>
                </a:solidFill>
                <a:latin typeface="メイリオ"/>
                <a:ea typeface="メイリオ"/>
              </a:rPr>
              <a:t>に</a:t>
            </a:r>
            <a:r>
              <a:rPr lang="ja-JP" altLang="en-US" sz="1400" b="0">
                <a:solidFill>
                  <a:schemeClr val="tx1"/>
                </a:solidFill>
                <a:latin typeface="メイリオ"/>
                <a:ea typeface="メイリオ"/>
              </a:rPr>
              <a:t>活用</a:t>
            </a:r>
            <a:endParaRPr lang="ja-JP" altLang="en-US" sz="1400" b="0">
              <a:solidFill>
                <a:schemeClr val="tx1"/>
              </a:solidFill>
              <a:latin typeface="メイリオ"/>
              <a:ea typeface="メイリオ"/>
            </a:endParaRPr>
          </a:p>
        </p:txBody>
      </p:sp>
      <p:sp>
        <p:nvSpPr>
          <p:cNvPr id="1263" name="テキスト 478"/>
          <p:cNvSpPr txBox="1"/>
          <p:nvPr/>
        </p:nvSpPr>
        <p:spPr>
          <a:xfrm>
            <a:off x="428233" y="2801334"/>
            <a:ext cx="1336535" cy="276106"/>
          </a:xfrm>
          <a:prstGeom prst="rect">
            <a:avLst/>
          </a:prstGeom>
          <a:ln w="6350">
            <a:noFill/>
          </a:ln>
        </p:spPr>
        <p:txBody>
          <a:bodyPr wrap="square">
            <a:spAutoFit/>
          </a:bodyPr>
          <a:lstStyle/>
          <a:p>
            <a:pPr algn="ctr">
              <a:defRPr lang="ja-JP" altLang="en-US"/>
            </a:pPr>
            <a:r>
              <a:rPr lang="ja-JP" altLang="en-US" sz="1200" u="none">
                <a:latin typeface="メイリオ"/>
                <a:ea typeface="メイリオ"/>
              </a:rPr>
              <a:t>②同意照会</a:t>
            </a:r>
            <a:endParaRPr lang="ja-JP" altLang="en-US" sz="1200" u="none">
              <a:latin typeface="メイリオ"/>
              <a:ea typeface="メイリオ"/>
            </a:endParaRPr>
          </a:p>
        </p:txBody>
      </p:sp>
      <p:sp>
        <p:nvSpPr>
          <p:cNvPr id="1264" name="テキスト 479"/>
          <p:cNvSpPr txBox="1"/>
          <p:nvPr/>
        </p:nvSpPr>
        <p:spPr>
          <a:xfrm>
            <a:off x="1716558" y="2766271"/>
            <a:ext cx="1012350" cy="460772"/>
          </a:xfrm>
          <a:prstGeom prst="rect">
            <a:avLst/>
          </a:prstGeom>
          <a:ln w="6350">
            <a:noFill/>
          </a:ln>
        </p:spPr>
        <p:txBody>
          <a:bodyPr wrap="square">
            <a:spAutoFit/>
          </a:bodyPr>
          <a:lstStyle/>
          <a:p>
            <a:pPr algn="ctr">
              <a:defRPr lang="ja-JP" altLang="en-US"/>
            </a:pPr>
            <a:r>
              <a:rPr lang="ja-JP" altLang="en-US" sz="1200" u="none">
                <a:latin typeface="メイリオ"/>
                <a:ea typeface="メイリオ"/>
              </a:rPr>
              <a:t>③同意書</a:t>
            </a:r>
            <a:endParaRPr lang="ja-JP" altLang="en-US" sz="1200" u="none">
              <a:latin typeface="メイリオ"/>
              <a:ea typeface="メイリオ"/>
            </a:endParaRPr>
          </a:p>
          <a:p>
            <a:pPr algn="ctr">
              <a:defRPr lang="ja-JP" altLang="en-US"/>
            </a:pPr>
            <a:r>
              <a:rPr lang="ja-JP" altLang="en-US" sz="1200" u="none">
                <a:latin typeface="メイリオ"/>
                <a:ea typeface="メイリオ"/>
              </a:rPr>
              <a:t>提出</a:t>
            </a:r>
            <a:endParaRPr lang="ja-JP" altLang="en-US" sz="1200" u="none">
              <a:latin typeface="メイリオ"/>
              <a:ea typeface="メイリオ"/>
            </a:endParaRPr>
          </a:p>
        </p:txBody>
      </p:sp>
      <p:sp>
        <p:nvSpPr>
          <p:cNvPr id="1265" name="図形 480"/>
          <p:cNvSpPr/>
          <p:nvPr/>
        </p:nvSpPr>
        <p:spPr>
          <a:xfrm rot="5400000">
            <a:off x="1366741" y="2842178"/>
            <a:ext cx="867093" cy="187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66" name="図形 481"/>
          <p:cNvSpPr/>
          <p:nvPr/>
        </p:nvSpPr>
        <p:spPr>
          <a:xfrm>
            <a:off x="3214031" y="3374304"/>
            <a:ext cx="1744989" cy="455803"/>
          </a:xfrm>
          <a:prstGeom prst="roundRect">
            <a:avLst/>
          </a:prstGeom>
          <a:solidFill>
            <a:schemeClr val="bg1"/>
          </a:solid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anchor="ctr" anchorCtr="0"/>
          <a:lstStyle/>
          <a:p>
            <a:pPr algn="ctr">
              <a:defRPr lang="ja-JP" altLang="en-US"/>
            </a:pPr>
            <a:r>
              <a:rPr lang="ja-JP" altLang="en-US" sz="1600">
                <a:solidFill>
                  <a:schemeClr val="tx1"/>
                </a:solidFill>
                <a:latin typeface="メイリオ"/>
                <a:ea typeface="メイリオ"/>
              </a:rPr>
              <a:t>避難支援等関係者</a:t>
            </a:r>
            <a:endParaRPr lang="ja-JP" altLang="en-US" sz="1600">
              <a:solidFill>
                <a:schemeClr val="tx1"/>
              </a:solidFill>
              <a:latin typeface="メイリオ"/>
              <a:ea typeface="メイリオ"/>
            </a:endParaRPr>
          </a:p>
        </p:txBody>
      </p:sp>
      <p:sp>
        <p:nvSpPr>
          <p:cNvPr id="1267" name="図形 482"/>
          <p:cNvSpPr/>
          <p:nvPr/>
        </p:nvSpPr>
        <p:spPr>
          <a:xfrm>
            <a:off x="2177997" y="3437440"/>
            <a:ext cx="1000100" cy="175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68" name="テキスト 483"/>
          <p:cNvSpPr txBox="1"/>
          <p:nvPr/>
        </p:nvSpPr>
        <p:spPr>
          <a:xfrm>
            <a:off x="2126085" y="3587043"/>
            <a:ext cx="1012350" cy="276106"/>
          </a:xfrm>
          <a:prstGeom prst="rect">
            <a:avLst/>
          </a:prstGeom>
          <a:ln w="6350">
            <a:noFill/>
          </a:ln>
        </p:spPr>
        <p:txBody>
          <a:bodyPr wrap="square">
            <a:spAutoFit/>
          </a:bodyPr>
          <a:lstStyle/>
          <a:p>
            <a:pPr algn="ctr">
              <a:defRPr lang="ja-JP" altLang="en-US"/>
            </a:pPr>
            <a:r>
              <a:rPr lang="ja-JP" altLang="en-US" sz="1200" u="none">
                <a:latin typeface="メイリオ"/>
                <a:ea typeface="メイリオ"/>
              </a:rPr>
              <a:t>④名簿提供</a:t>
            </a:r>
            <a:endParaRPr lang="ja-JP" altLang="en-US" sz="1200" u="none">
              <a:latin typeface="メイリオ"/>
              <a:ea typeface="メイリオ"/>
            </a:endParaRPr>
          </a:p>
        </p:txBody>
      </p:sp>
      <p:sp>
        <p:nvSpPr>
          <p:cNvPr id="1269" name="図形 484"/>
          <p:cNvSpPr/>
          <p:nvPr/>
        </p:nvSpPr>
        <p:spPr>
          <a:xfrm rot="5400000">
            <a:off x="3075619" y="2851769"/>
            <a:ext cx="869788" cy="1758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70" name="テキスト 485"/>
          <p:cNvSpPr txBox="1"/>
          <p:nvPr/>
        </p:nvSpPr>
        <p:spPr>
          <a:xfrm>
            <a:off x="3524233" y="2645440"/>
            <a:ext cx="994227" cy="460772"/>
          </a:xfrm>
          <a:prstGeom prst="rect">
            <a:avLst/>
          </a:prstGeom>
          <a:ln w="6350">
            <a:noFill/>
          </a:ln>
        </p:spPr>
        <p:txBody>
          <a:bodyPr wrap="square">
            <a:spAutoFit/>
          </a:bodyPr>
          <a:lstStyle/>
          <a:p>
            <a:pPr algn="ctr">
              <a:defRPr lang="ja-JP" altLang="en-US"/>
            </a:pPr>
            <a:r>
              <a:rPr lang="ja-JP" altLang="en-US" sz="1200" u="none">
                <a:latin typeface="メイリオ"/>
                <a:ea typeface="メイリオ"/>
              </a:rPr>
              <a:t>⑤見守りや計画作成</a:t>
            </a:r>
            <a:endParaRPr lang="ja-JP" altLang="en-US" sz="1200" u="none">
              <a:latin typeface="メイリオ"/>
              <a:ea typeface="メイリオ"/>
            </a:endParaRPr>
          </a:p>
        </p:txBody>
      </p:sp>
      <p:sp>
        <p:nvSpPr>
          <p:cNvPr id="1271" name="サブタイトル 459"/>
          <p:cNvSpPr/>
          <p:nvPr/>
        </p:nvSpPr>
        <p:spPr>
          <a:xfrm>
            <a:off x="70793" y="1701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２.同意取得、名簿提供の流れ</a:t>
            </a:r>
            <a:endParaRPr kumimoji="1" lang="ja-JP" altLang="en-US" sz="1800" dirty="0">
              <a:solidFill>
                <a:schemeClr val="bg1"/>
              </a:solidFill>
              <a:latin typeface="メイリオ"/>
              <a:ea typeface="メイリオ"/>
            </a:endParaRPr>
          </a:p>
        </p:txBody>
      </p:sp>
      <p:sp>
        <p:nvSpPr>
          <p:cNvPr id="1272" name="サブタイトル 461"/>
          <p:cNvSpPr/>
          <p:nvPr/>
        </p:nvSpPr>
        <p:spPr>
          <a:xfrm>
            <a:off x="65787" y="5420244"/>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４.その他の同意</a:t>
            </a:r>
            <a:endParaRPr kumimoji="1" lang="ja-JP" altLang="en-US" sz="1800" dirty="0">
              <a:solidFill>
                <a:schemeClr val="bg1"/>
              </a:solidFill>
              <a:latin typeface="メイリオ"/>
              <a:ea typeface="メイリオ"/>
            </a:endParaRPr>
          </a:p>
        </p:txBody>
      </p:sp>
      <p:sp>
        <p:nvSpPr>
          <p:cNvPr id="1273" name="図形 463"/>
          <p:cNvSpPr/>
          <p:nvPr/>
        </p:nvSpPr>
        <p:spPr>
          <a:xfrm>
            <a:off x="143251" y="5707590"/>
            <a:ext cx="9622078" cy="1030779"/>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algn="l">
              <a:defRPr lang="ja-JP" altLang="en-US"/>
            </a:pPr>
            <a:r>
              <a:rPr lang="ja-JP" altLang="en-US" sz="1400" b="0">
                <a:solidFill>
                  <a:schemeClr val="tx1"/>
                </a:solidFill>
                <a:latin typeface="メイリオ"/>
                <a:ea typeface="メイリオ"/>
              </a:rPr>
              <a:t>　個別避難計画作成の取組では、</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①名簿情報を避難支援等関係者に提供することの同意</a:t>
            </a:r>
            <a:r>
              <a:rPr lang="ja-JP" altLang="en-US" sz="1400" b="0">
                <a:solidFill>
                  <a:schemeClr val="tx1"/>
                </a:solidFill>
                <a:latin typeface="メイリオ"/>
                <a:ea typeface="メイリオ"/>
              </a:rPr>
              <a:t>」に加え、</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rgbClr val="FF0000"/>
                </a:solidFill>
                <a:latin typeface="メイリオ"/>
                <a:ea typeface="メイリオ"/>
              </a:rPr>
              <a:t>②個別避難計画を作成することの同意</a:t>
            </a:r>
            <a:r>
              <a:rPr lang="ja-JP" altLang="en-US" sz="1400" b="0">
                <a:solidFill>
                  <a:schemeClr val="tx1"/>
                </a:solidFill>
                <a:latin typeface="メイリオ"/>
                <a:ea typeface="メイリオ"/>
              </a:rPr>
              <a:t>」及び</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　「</a:t>
            </a:r>
            <a:r>
              <a:rPr lang="ja-JP" altLang="en-US" sz="1400" b="0">
                <a:solidFill>
                  <a:srgbClr val="FF0000"/>
                </a:solidFill>
                <a:latin typeface="メイリオ"/>
                <a:ea typeface="メイリオ"/>
              </a:rPr>
              <a:t>③</a:t>
            </a:r>
            <a:r>
              <a:rPr lang="ja-JP" altLang="en-US" sz="1400" b="0">
                <a:solidFill>
                  <a:srgbClr val="FF0000"/>
                </a:solidFill>
                <a:latin typeface="メイリオ"/>
                <a:ea typeface="メイリオ"/>
              </a:rPr>
              <a:t>作成した個別避難計画を避難支援等関係者に提供することの同意</a:t>
            </a:r>
            <a:r>
              <a:rPr lang="ja-JP" altLang="en-US" sz="1400" b="0">
                <a:solidFill>
                  <a:schemeClr val="tx1"/>
                </a:solidFill>
                <a:latin typeface="メイリオ"/>
                <a:ea typeface="メイリオ"/>
              </a:rPr>
              <a:t>」が必要</a:t>
            </a:r>
            <a:endParaRPr lang="ja-JP" altLang="en-US" sz="1400" b="0">
              <a:solidFill>
                <a:schemeClr val="tx1"/>
              </a:solidFill>
              <a:latin typeface="メイリオ"/>
              <a:ea typeface="メイリオ"/>
            </a:endParaRPr>
          </a:p>
          <a:p>
            <a:pPr algn="l">
              <a:defRPr lang="ja-JP" altLang="en-US"/>
            </a:pPr>
            <a:r>
              <a:rPr lang="ja-JP" altLang="en-US" sz="800" b="0">
                <a:solidFill>
                  <a:schemeClr val="tx1"/>
                </a:solidFill>
                <a:latin typeface="メイリオ"/>
                <a:ea typeface="メイリオ"/>
              </a:rPr>
              <a:t>　</a:t>
            </a:r>
            <a:r>
              <a:rPr lang="ja-JP" altLang="en-US" sz="800" b="0">
                <a:solidFill>
                  <a:schemeClr val="tx1"/>
                </a:solidFill>
                <a:latin typeface="メイリオ"/>
                <a:ea typeface="メイリオ"/>
              </a:rPr>
              <a:t>　</a:t>
            </a:r>
            <a:endParaRPr lang="ja-JP" altLang="en-US" sz="800" b="0">
              <a:solidFill>
                <a:schemeClr val="tx1"/>
              </a:solidFill>
              <a:latin typeface="メイリオ"/>
              <a:ea typeface="メイリオ"/>
            </a:endParaRPr>
          </a:p>
          <a:p>
            <a:pPr algn="l">
              <a:defRPr lang="ja-JP" altLang="en-US"/>
            </a:pPr>
            <a:r>
              <a:rPr lang="ja-JP" altLang="en-US" sz="800" b="0">
                <a:solidFill>
                  <a:schemeClr val="tx1"/>
                </a:solidFill>
                <a:latin typeface="メイリオ"/>
                <a:ea typeface="メイリオ"/>
              </a:rPr>
              <a:t>　　</a:t>
            </a:r>
            <a:r>
              <a:rPr lang="ja-JP" altLang="en-US" sz="1100" b="0">
                <a:solidFill>
                  <a:schemeClr val="tx1"/>
                </a:solidFill>
                <a:latin typeface="メイリオ"/>
                <a:ea typeface="メイリオ"/>
              </a:rPr>
              <a:t>※県では迅速な計画作成のため、</a:t>
            </a:r>
            <a:r>
              <a:rPr lang="ja-JP" altLang="en-US" sz="1100" b="0">
                <a:solidFill>
                  <a:schemeClr val="tx1"/>
                </a:solidFill>
                <a:latin typeface="メイリオ"/>
                <a:ea typeface="メイリオ"/>
              </a:rPr>
              <a:t>最初（①）の同意照会時に②、③も併せて同意取得することを推奨</a:t>
            </a:r>
            <a:endParaRPr lang="ja-JP" altLang="en-US" sz="1400" b="0">
              <a:solidFill>
                <a:schemeClr val="tx1"/>
              </a:solidFill>
              <a:latin typeface="メイリオ"/>
              <a:ea typeface="メイリオ"/>
            </a:endParaRPr>
          </a:p>
        </p:txBody>
      </p:sp>
      <p:sp>
        <p:nvSpPr>
          <p:cNvPr id="1274" name="図形 466"/>
          <p:cNvSpPr/>
          <p:nvPr/>
        </p:nvSpPr>
        <p:spPr>
          <a:xfrm>
            <a:off x="200992" y="4421014"/>
            <a:ext cx="4816816" cy="92786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b="0">
                <a:solidFill>
                  <a:schemeClr val="tx1"/>
                </a:solidFill>
                <a:latin typeface="メイリオ"/>
                <a:ea typeface="メイリオ"/>
              </a:rPr>
              <a:t>・自治会　　・自主防災組織</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・民生委員　・社会福祉協議会</a:t>
            </a:r>
            <a:endParaRPr lang="ja-JP" altLang="en-US" sz="1400" b="0">
              <a:solidFill>
                <a:schemeClr val="tx1"/>
              </a:solidFill>
              <a:latin typeface="メイリオ"/>
              <a:ea typeface="メイリオ"/>
            </a:endParaRPr>
          </a:p>
          <a:p>
            <a:pPr algn="l">
              <a:defRPr lang="ja-JP" altLang="en-US"/>
            </a:pP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消防署</a:t>
            </a:r>
            <a:r>
              <a:rPr lang="ja-JP" altLang="en-US" sz="1400" b="0">
                <a:solidFill>
                  <a:schemeClr val="tx1"/>
                </a:solidFill>
                <a:latin typeface="メイリオ"/>
                <a:ea typeface="メイリオ"/>
              </a:rPr>
              <a:t>、</a:t>
            </a:r>
            <a:r>
              <a:rPr lang="ja-JP" altLang="en-US" sz="1400" b="0">
                <a:solidFill>
                  <a:schemeClr val="tx1"/>
                </a:solidFill>
                <a:latin typeface="メイリオ"/>
                <a:ea typeface="メイリオ"/>
              </a:rPr>
              <a:t>消防団</a:t>
            </a: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　</a:t>
            </a:r>
            <a:r>
              <a:rPr lang="ja-JP" altLang="en-US" sz="1400" b="0">
                <a:solidFill>
                  <a:schemeClr val="tx1"/>
                </a:solidFill>
                <a:latin typeface="メイリオ"/>
                <a:ea typeface="メイリオ"/>
              </a:rPr>
              <a:t>・警察　　等</a:t>
            </a:r>
            <a:endParaRPr lang="ja-JP" altLang="en-US" sz="1400" b="0">
              <a:solidFill>
                <a:schemeClr val="tx1"/>
              </a:solidFill>
              <a:latin typeface="メイリオ"/>
              <a:ea typeface="メイリオ"/>
            </a:endParaRPr>
          </a:p>
        </p:txBody>
      </p:sp>
      <p:sp>
        <p:nvSpPr>
          <p:cNvPr id="1275" name="サブタイトル 467"/>
          <p:cNvSpPr/>
          <p:nvPr/>
        </p:nvSpPr>
        <p:spPr>
          <a:xfrm>
            <a:off x="88438" y="75656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１.概要</a:t>
            </a:r>
            <a:endParaRPr kumimoji="1" lang="ja-JP" altLang="en-US" sz="1800" dirty="0">
              <a:solidFill>
                <a:schemeClr val="bg1"/>
              </a:solidFill>
              <a:latin typeface="メイリオ"/>
              <a:ea typeface="メイリオ"/>
            </a:endParaRPr>
          </a:p>
        </p:txBody>
      </p:sp>
      <p:sp>
        <p:nvSpPr>
          <p:cNvPr id="1276" name="図形 468"/>
          <p:cNvSpPr/>
          <p:nvPr/>
        </p:nvSpPr>
        <p:spPr>
          <a:xfrm>
            <a:off x="200992" y="1049073"/>
            <a:ext cx="9712200" cy="507221"/>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0"/>
          <a:p>
            <a:pPr algn="l">
              <a:defRPr lang="ja-JP" altLang="en-US"/>
            </a:pPr>
            <a:r>
              <a:rPr lang="ja-JP" altLang="en-US" sz="1400" b="0">
                <a:solidFill>
                  <a:schemeClr val="tx1"/>
                </a:solidFill>
                <a:latin typeface="メイリオ"/>
                <a:ea typeface="メイリオ"/>
              </a:rPr>
              <a:t>　個別避難計画作成等のため、避難支援等関係者に避難行動要支援者名簿の情報を提供するには、避難行動要支援者の同意が必要となるため、郵送、市町村職員による訪問、社会福祉協議会等への委託により、市町村が同意を取得する</a:t>
            </a:r>
            <a:endParaRPr lang="ja-JP" altLang="en-US" sz="1400" b="0">
              <a:solidFill>
                <a:schemeClr val="tx1"/>
              </a:solidFill>
              <a:latin typeface="メイリオ"/>
              <a:ea typeface="メイリオ"/>
            </a:endParaRPr>
          </a:p>
        </p:txBody>
      </p:sp>
      <p:sp>
        <p:nvSpPr>
          <p:cNvPr id="1277" name="スライド番号プレースホルダー 33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8</a:t>
            </a:fld>
            <a:endParaRPr kumimoji="1" lang="ja-JP" altLang="en-US">
              <a:latin typeface="メイリオ"/>
              <a:ea typeface="メイリオ"/>
            </a:endParaRPr>
          </a:p>
        </p:txBody>
      </p:sp>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5</TotalTime>
  <Words>2670</Words>
  <Application>JUST Focus</Application>
  <Paragraphs>270</Paragraph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標準</vt:lpstr>
      <vt:lpstr>避難行動要支援者対策 ～みんなで逃げる　みんなで助かる～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4.1.7</AppVersion>
  <PresentationFormat>ユーザー設定</PresentationFormat>
  <Slides>21</Slides>
  <Notes>21</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災害時要配慮者の避難支援について【基礎知識編】</dc:title>
  <dc:creator>前原尚太</dc:creator>
  <cp:lastModifiedBy>448969</cp:lastModifiedBy>
  <cp:lastPrinted>2020-02-07T11:30:31Z</cp:lastPrinted>
  <dcterms:created xsi:type="dcterms:W3CDTF">2019-11-27T02:08:39Z</dcterms:created>
  <dcterms:modified xsi:type="dcterms:W3CDTF">2023-03-30T09:51:50Z</dcterms:modified>
  <cp:revision>118</cp:revision>
</cp:coreProperties>
</file>

<file path=docProps/custom.xml><?xml version="1.0" encoding="utf-8"?>
<Properties xmlns:vt="http://schemas.openxmlformats.org/officeDocument/2006/docPropsVTypes" xmlns="http://schemas.openxmlformats.org/officeDocument/2006/custom-properties"/>
</file>