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</p:sldIdLst>
  <p:sldSz cx="12801600" cy="9601200" type="A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20"/>
    <p:restoredTop sz="94660"/>
  </p:normalViewPr>
  <p:slideViewPr>
    <p:cSldViewPr>
      <p:cViewPr varScale="0">
        <p:scale>
          <a:sx n="70" d="100"/>
          <a:sy n="70" d="100"/>
        </p:scale>
        <p:origin x="-162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40080" y="2313924"/>
            <a:ext cx="11521440" cy="188180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640080" y="4330148"/>
            <a:ext cx="11521440" cy="32259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2431539"/>
            <a:ext cx="11521440" cy="593105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79781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79781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0080" y="2431539"/>
            <a:ext cx="11521440" cy="599387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640080" y="4128525"/>
            <a:ext cx="11521440" cy="1478564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1658649"/>
            <a:ext cx="11521440" cy="2469876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431541"/>
            <a:ext cx="5559098" cy="59310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52017" y="2431541"/>
            <a:ext cx="5609503" cy="59310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9"/>
            <a:ext cx="5559098" cy="8956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559098" cy="531777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02422" y="2149159"/>
            <a:ext cx="5559098" cy="89566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02422" y="3044825"/>
            <a:ext cx="5559098" cy="531777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640081" y="382269"/>
            <a:ext cx="4211638" cy="162687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90254" y="382273"/>
            <a:ext cx="6618413" cy="78992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3" y="2381131"/>
            <a:ext cx="4211637" cy="59814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509203" y="6564796"/>
            <a:ext cx="7680960" cy="79343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297700"/>
            <a:ext cx="7680960" cy="6130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421693"/>
            <a:ext cx="7680960" cy="9409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27681" y="8732237"/>
            <a:ext cx="574623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586115"/>
            <a:ext cx="11521440" cy="1391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431539"/>
            <a:ext cx="11521440" cy="5993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732237"/>
            <a:ext cx="263557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75542" y="8732237"/>
            <a:ext cx="2685978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テキスト 13"/>
          <p:cNvSpPr txBox="1"/>
          <p:nvPr/>
        </p:nvSpPr>
        <p:spPr>
          <a:xfrm>
            <a:off x="3159337" y="33242"/>
            <a:ext cx="6562400" cy="440628"/>
          </a:xfrm>
          <a:prstGeom prst="rect">
            <a:avLst/>
          </a:prstGeom>
          <a:solidFill>
            <a:srgbClr val="6FD8FF"/>
          </a:solidFill>
        </p:spPr>
        <p:txBody>
          <a:bodyPr wrap="square">
            <a:noAutofit/>
          </a:bodyPr>
          <a:p>
            <a:pPr algn="ctr">
              <a:defRPr lang="ja-JP" altLang="en-US"/>
            </a:pPr>
            <a:r>
              <a:rPr lang="ja-JP" altLang="en-US" sz="2400" b="1">
                <a:latin typeface="ＭＳ ゴシック"/>
                <a:ea typeface="ＭＳ ゴシック"/>
              </a:rPr>
              <a:t>　　簡易版ＢＣＰ（南海トラフ地震版）</a:t>
            </a:r>
            <a:endParaRPr lang="ja-JP" altLang="en-US" b="1">
              <a:latin typeface="ＭＳ ゴシック"/>
              <a:ea typeface="ＭＳ ゴシック"/>
            </a:endParaRPr>
          </a:p>
        </p:txBody>
      </p:sp>
      <p:graphicFrame>
        <p:nvGraphicFramePr>
          <p:cNvPr id="1108" name="四角形 12"/>
          <p:cNvGraphicFramePr>
            <a:graphicFrameLocks noGrp="1"/>
          </p:cNvGraphicFramePr>
          <p:nvPr/>
        </p:nvGraphicFramePr>
        <p:xfrm>
          <a:off x="280801" y="624600"/>
          <a:ext cx="12311997" cy="306240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1405381"/>
                <a:gridCol w="10906616"/>
              </a:tblGrid>
              <a:tr h="280274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ＭＳ ゴシック"/>
                          <a:ea typeface="ＭＳ ゴシック"/>
                        </a:rPr>
                        <a:t>事業継続方針</a:t>
                      </a:r>
                      <a:endParaRPr kumimoji="1" lang="ja-JP" altLang="en-US" sz="1400" b="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09" name="図形 14"/>
          <p:cNvSpPr>
            <a:spLocks noChangeAspect="1"/>
          </p:cNvSpPr>
          <p:nvPr/>
        </p:nvSpPr>
        <p:spPr>
          <a:xfrm>
            <a:off x="3700518" y="26710"/>
            <a:ext cx="475200" cy="475200"/>
          </a:xfrm>
          <a:prstGeom prst="star10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36000" anchor="ctr"/>
          <a:p>
            <a:pPr algn="ctr">
              <a:defRPr lang="ja-JP" altLang="en-US"/>
            </a:pPr>
            <a:r>
              <a:rPr lang="ja-JP" altLang="en-US" sz="2400" b="0">
                <a:latin typeface="ＭＳ ゴシック"/>
                <a:ea typeface="ＭＳ ゴシック"/>
              </a:rPr>
              <a:t>超</a:t>
            </a:r>
            <a:endParaRPr lang="ja-JP" altLang="en-US" b="0">
              <a:latin typeface="ＭＳ ゴシック"/>
              <a:ea typeface="ＭＳ ゴシック"/>
            </a:endParaRPr>
          </a:p>
        </p:txBody>
      </p:sp>
      <p:graphicFrame>
        <p:nvGraphicFramePr>
          <p:cNvPr id="1110" name="四角形 15"/>
          <p:cNvGraphicFramePr>
            <a:graphicFrameLocks noGrp="1"/>
          </p:cNvGraphicFramePr>
          <p:nvPr/>
        </p:nvGraphicFramePr>
        <p:xfrm>
          <a:off x="280801" y="1014297"/>
          <a:ext cx="12311997" cy="741024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1418253"/>
                <a:gridCol w="10893744"/>
              </a:tblGrid>
              <a:tr h="741024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地震津波の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想定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1" name="四角形 16"/>
          <p:cNvGraphicFramePr>
            <a:graphicFrameLocks noGrp="1"/>
          </p:cNvGraphicFramePr>
          <p:nvPr/>
        </p:nvGraphicFramePr>
        <p:xfrm>
          <a:off x="280801" y="1830714"/>
          <a:ext cx="12311997" cy="605229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1431124"/>
                <a:gridCol w="10880873"/>
              </a:tblGrid>
              <a:tr h="605229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建物・設備に対する影響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pPr marL="216000" indent="-216000"/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2" name="四角形 18"/>
          <p:cNvGraphicFramePr>
            <a:graphicFrameLocks noGrp="1"/>
          </p:cNvGraphicFramePr>
          <p:nvPr/>
        </p:nvGraphicFramePr>
        <p:xfrm>
          <a:off x="280801" y="3054238"/>
          <a:ext cx="12311996" cy="2511083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1431124"/>
                <a:gridCol w="1274291"/>
                <a:gridCol w="9606581"/>
              </a:tblGrid>
              <a:tr h="605229">
                <a:tc row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従業員等の安全確保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生産設備の緊急停止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229">
                <a:tc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D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/>
                      </a:r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揺れから身を守る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6339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避難方法・場所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pPr marL="216000" indent="-216000"/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286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安否確認方法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3" name="四角形 40"/>
          <p:cNvGraphicFramePr>
            <a:graphicFrameLocks noGrp="1"/>
          </p:cNvGraphicFramePr>
          <p:nvPr/>
        </p:nvGraphicFramePr>
        <p:xfrm>
          <a:off x="280801" y="6368752"/>
          <a:ext cx="12320516" cy="734176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2712770"/>
                <a:gridCol w="9607746"/>
              </a:tblGrid>
              <a:tr h="73417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就業時間外の参集メンバー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14" name="直線 49"/>
          <p:cNvSpPr/>
          <p:nvPr/>
        </p:nvSpPr>
        <p:spPr>
          <a:xfrm>
            <a:off x="190818" y="7259346"/>
            <a:ext cx="12491720" cy="0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graphicFrame>
        <p:nvGraphicFramePr>
          <p:cNvPr id="1115" name="四角形 50"/>
          <p:cNvGraphicFramePr>
            <a:graphicFrameLocks noGrp="1"/>
          </p:cNvGraphicFramePr>
          <p:nvPr/>
        </p:nvGraphicFramePr>
        <p:xfrm>
          <a:off x="280801" y="7377934"/>
          <a:ext cx="12320515" cy="1597925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1431124"/>
                <a:gridCol w="1287162"/>
                <a:gridCol w="9602229"/>
              </a:tblGrid>
              <a:tr h="605229">
                <a:tc rowSpan="3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事前対策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社内の安全対策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□棚・機械器具・テレビなど、震災時に倒れたり動きそうなものを金具で固定する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□書類や工具などの置き場所を決めて、震災時に飛ばないように収納する。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5229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D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非常持ち出し袋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□飲料水　　　□食べ物　　□トイレ袋　　□マスクなど感染症対策品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□ヘルメット　□懐中電灯　□携帯ラジオ　□予備の電池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67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D7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備蓄品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□飲料水　　　□食べ物　　□トイレ袋　　□マスクなど感染症対策品</a:t>
                      </a:r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　</a:t>
                      </a:r>
                      <a:endParaRPr kumimoji="1" lang="ja-JP" altLang="en-US" sz="16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6" name="四角形 56"/>
          <p:cNvGraphicFramePr>
            <a:graphicFrameLocks noGrp="1"/>
          </p:cNvGraphicFramePr>
          <p:nvPr/>
        </p:nvGraphicFramePr>
        <p:xfrm>
          <a:off x="280801" y="9047977"/>
          <a:ext cx="12320516" cy="480422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2726377"/>
                <a:gridCol w="9594139"/>
              </a:tblGrid>
              <a:tr h="480422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訓練の時期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17" name="テキスト 39"/>
          <p:cNvSpPr txBox="1"/>
          <p:nvPr/>
        </p:nvSpPr>
        <p:spPr>
          <a:xfrm>
            <a:off x="9909641" y="55436"/>
            <a:ext cx="2791982" cy="3962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 anchorCtr="0">
            <a:noAutofit/>
          </a:bodyPr>
          <a:p>
            <a:pPr algn="ctr">
              <a:defRPr lang="ja-JP" altLang="en-US"/>
            </a:pPr>
            <a:r>
              <a:rPr lang="ja-JP" altLang="en-US" sz="1600">
                <a:latin typeface="ＭＳ ゴシック"/>
                <a:ea typeface="ＭＳ ゴシック"/>
              </a:rPr>
              <a:t>作成日：    年  月  日</a:t>
            </a:r>
            <a:endParaRPr lang="ja-JP" altLang="en-US">
              <a:latin typeface="ＭＳ ゴシック"/>
              <a:ea typeface="ＭＳ ゴシック"/>
            </a:endParaRPr>
          </a:p>
        </p:txBody>
      </p:sp>
      <p:graphicFrame>
        <p:nvGraphicFramePr>
          <p:cNvPr id="1118" name="四角形 30"/>
          <p:cNvGraphicFramePr>
            <a:graphicFrameLocks noGrp="1"/>
          </p:cNvGraphicFramePr>
          <p:nvPr/>
        </p:nvGraphicFramePr>
        <p:xfrm>
          <a:off x="280801" y="2655470"/>
          <a:ext cx="12311997" cy="306240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2712770"/>
                <a:gridCol w="9599227"/>
              </a:tblGrid>
              <a:tr h="197732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当社のＢＣＰ発動条件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pPr marL="216000" indent="-216000"/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9" name="四角形 31"/>
          <p:cNvGraphicFramePr>
            <a:graphicFrameLocks noGrp="1"/>
          </p:cNvGraphicFramePr>
          <p:nvPr/>
        </p:nvGraphicFramePr>
        <p:xfrm>
          <a:off x="280801" y="5670995"/>
          <a:ext cx="12320516" cy="605229"/>
        </p:xfrm>
        <a:graphic>
          <a:graphicData uri="http://schemas.openxmlformats.org/drawingml/2006/table">
            <a:tbl>
              <a:tblPr firstRow="0" bandRow="0">
                <a:tableStyleId>{5C22544A-7EE6-4342-B048-85BDC9FD1C3A}</a:tableStyleId>
              </a:tblPr>
              <a:tblGrid>
                <a:gridCol w="2712770"/>
                <a:gridCol w="9607746"/>
              </a:tblGrid>
              <a:tr h="605229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被害状況の把握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/>
                          <a:ea typeface="ＭＳ ゴシック"/>
                        </a:rPr>
                        <a:t>被害情報の共有</a:t>
                      </a:r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8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ＭＳ ゴシック"/>
                        <a:ea typeface="ＭＳ ゴシック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20" name="直線 32"/>
          <p:cNvSpPr/>
          <p:nvPr/>
        </p:nvSpPr>
        <p:spPr>
          <a:xfrm>
            <a:off x="190818" y="2553996"/>
            <a:ext cx="12491720" cy="0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437992</dc:creator>
  <cp:lastModifiedBy>437992</cp:lastModifiedBy>
  <dcterms:created xsi:type="dcterms:W3CDTF">2025-02-02T08:03:42Z</dcterms:created>
  <dcterms:modified xsi:type="dcterms:W3CDTF">2025-02-19T01:55:35Z</dcterms:modified>
  <cp:revision>11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