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aveSubsetFonts="1">
  <p:sldMasterIdLst>
    <p:sldMasterId id="2147483648" r:id="rId2"/>
  </p:sldMasterIdLst>
  <p:notesMasterIdLst>
    <p:notesMasterId r:id="rId3"/>
  </p:notesMasterIdLst>
  <p:sldIdLst>
    <p:sldId id="256" r:id="rId4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980"/>
    <p:restoredTop sz="94660"/>
  </p:normalViewPr>
  <p:slideViewPr>
    <p:cSldViewPr>
      <p:cViewPr>
        <p:scale>
          <a:sx n="100" d="100"/>
          <a:sy n="100" d="100"/>
        </p:scale>
        <p:origin x="-1866" y="261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989" y="0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5040D22C-91C4-484E-8F75-5F2CA4721BD3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1102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143305" y="685221"/>
            <a:ext cx="25713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1103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959" y="4343110"/>
            <a:ext cx="5486084" cy="4115670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4772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989" y="8684772"/>
            <a:ext cx="2971431" cy="457779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492544EE-9117-42CA-A795-9A2A260689DE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0523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4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47611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56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34666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1018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5052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325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765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94256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74579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6CB35-1931-4AD7-B89C-B3B33DFD8189}" type="datetimeFigureOut">
              <a:rPr kumimoji="1" lang="ja-JP" altLang="en-US" smtClean="0"/>
              <a:pPr/>
              <a:t>2016/11/15</a:t>
            </a:fld>
            <a:endParaRPr kumimoji="1" lang="ja-JP" altLang="en-US" dirty="0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4572F-6E8E-404E-BEFC-9244EB05E80C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68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正方形/長方形 17"/>
          <p:cNvSpPr>
            <a:spLocks noChangeArrowheads="1"/>
          </p:cNvSpPr>
          <p:nvPr/>
        </p:nvSpPr>
        <p:spPr>
          <a:xfrm>
            <a:off x="86879" y="684000"/>
            <a:ext cx="6858693" cy="1137880"/>
          </a:xfrm>
          <a:prstGeom prst="rect">
            <a:avLst/>
          </a:prstGeom>
          <a:ln w="25400" cap="flat" cmpd="sng" algn="ctr">
            <a:noFill/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ja-JP" altLang="en-US" sz="2800" b="1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高知県</a:t>
            </a:r>
            <a:r>
              <a:rPr lang="ja-JP" altLang="en-US" sz="28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で３９例目</a:t>
            </a:r>
            <a:r>
              <a:rPr lang="ja-JP" altLang="en-US" sz="28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となる</a:t>
            </a:r>
            <a:r>
              <a:rPr lang="ja-JP" altLang="en-US" sz="28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野生いのししの</a:t>
            </a:r>
            <a:r>
              <a:rPr lang="ja-JP" altLang="en-US" sz="28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豚熱感染が</a:t>
            </a:r>
            <a:r>
              <a:rPr lang="ja-JP" altLang="en-US" sz="28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確認されました！</a:t>
            </a:r>
            <a:r>
              <a:rPr lang="ja-JP" altLang="en-US" sz="40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　</a:t>
            </a:r>
            <a:r>
              <a:rPr lang="ja-JP" altLang="en-US" sz="4000" u="sng" dirty="0">
                <a:solidFill>
                  <a:srgbClr val="FF0000"/>
                </a:solidFill>
                <a:latin typeface="HG創英角ﾎﾟｯﾌﾟ体" pitchFamily="49" charset="-128"/>
                <a:ea typeface="HG創英角ﾎﾟｯﾌﾟ体" pitchFamily="49" charset="-128"/>
                <a:cs typeface="HG丸ｺﾞｼｯｸM-PRO" pitchFamily="50" charset="-128"/>
              </a:rPr>
              <a:t>　　　　　　</a:t>
            </a:r>
            <a:endParaRPr lang="ja-JP" altLang="en-US" sz="2800" u="sng" dirty="0">
              <a:solidFill>
                <a:srgbClr val="FF0000"/>
              </a:solidFill>
              <a:latin typeface="HG創英角ﾎﾟｯﾌﾟ体" pitchFamily="49" charset="-128"/>
              <a:ea typeface="HG創英角ﾎﾟｯﾌﾟ体" pitchFamily="49" charset="-128"/>
              <a:cs typeface="HG丸ｺﾞｼｯｸM-PRO" pitchFamily="50" charset="-128"/>
            </a:endParaRPr>
          </a:p>
        </p:txBody>
      </p:sp>
      <p:sp>
        <p:nvSpPr>
          <p:cNvPr id="1108" name="正方形/長方形 9"/>
          <p:cNvSpPr/>
          <p:nvPr/>
        </p:nvSpPr>
        <p:spPr>
          <a:xfrm>
            <a:off x="4869000" y="163051"/>
            <a:ext cx="1737939" cy="3209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100" b="1" dirty="0">
                <a:solidFill>
                  <a:schemeClr val="tx1"/>
                </a:solidFill>
              </a:rPr>
              <a:t>衛生情報豚　２０２４</a:t>
            </a:r>
            <a:r>
              <a:rPr lang="ja-JP" altLang="en-US" sz="1100" b="1" dirty="0" smtClean="0">
                <a:solidFill>
                  <a:schemeClr val="tx1"/>
                </a:solidFill>
              </a:rPr>
              <a:t>－１</a:t>
            </a:r>
            <a:endParaRPr lang="ja-JP" altLang="en-US" sz="1100" b="1" dirty="0">
              <a:solidFill>
                <a:schemeClr val="tx1"/>
              </a:solidFill>
            </a:endParaRPr>
          </a:p>
        </p:txBody>
      </p:sp>
      <p:sp>
        <p:nvSpPr>
          <p:cNvPr id="1109" name="テキスト 16"/>
          <p:cNvSpPr txBox="1"/>
          <p:nvPr/>
        </p:nvSpPr>
        <p:spPr>
          <a:xfrm>
            <a:off x="95282" y="3372564"/>
            <a:ext cx="6667285" cy="119943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/>
              <a:t>経緯</a:t>
            </a:r>
            <a:endParaRPr lang="ja-JP" altLang="en-US" u="sng">
              <a:solidFill>
                <a:schemeClr val="tx1"/>
              </a:solidFill>
              <a:latin typeface="ＭＳ Ｐゴシック"/>
              <a:ea typeface="ＭＳ Ｐゴシック"/>
            </a:endParaRPr>
          </a:p>
          <a:p>
            <a:pPr algn="l"/>
            <a:r>
              <a:rPr lang="ja-JP" altLang="en-US"/>
              <a:t>　</a:t>
            </a:r>
            <a:r>
              <a:rPr lang="ja-JP" altLang="en-US"/>
              <a:t>高知市針木北</a:t>
            </a:r>
            <a:r>
              <a:rPr lang="ja-JP" altLang="en-US"/>
              <a:t>で発見された死亡</a:t>
            </a:r>
            <a:r>
              <a:rPr lang="ja-JP" altLang="en-US"/>
              <a:t>野生いのししについて</a:t>
            </a:r>
            <a:r>
              <a:rPr lang="ja-JP" altLang="en-US"/>
              <a:t>、４</a:t>
            </a:r>
            <a:r>
              <a:rPr kumimoji="1" lang="ja-JP" altLang="en-US" dirty="0"/>
              <a:t>月４日</a:t>
            </a:r>
            <a:r>
              <a:rPr lang="ja-JP" altLang="en-US"/>
              <a:t>に</a:t>
            </a:r>
            <a:r>
              <a:rPr lang="ja-JP" altLang="en-US"/>
              <a:t>中央家畜保健衛生所病性鑑定室（土佐市）で遺伝子検</a:t>
            </a:r>
            <a:r>
              <a:rPr lang="ja-JP" altLang="en-US"/>
              <a:t>査を実施し、その結果、</a:t>
            </a:r>
            <a:r>
              <a:rPr lang="ja-JP" altLang="en-US"/>
              <a:t>豚熱感</a:t>
            </a:r>
            <a:r>
              <a:rPr lang="ja-JP" altLang="en-US"/>
              <a:t>染が確認されました。</a:t>
            </a:r>
            <a:endParaRPr lang="ja-JP" altLang="en-US"/>
          </a:p>
        </p:txBody>
      </p:sp>
      <p:sp>
        <p:nvSpPr>
          <p:cNvPr id="1110" name="四角形 12"/>
          <p:cNvSpPr/>
          <p:nvPr/>
        </p:nvSpPr>
        <p:spPr>
          <a:xfrm>
            <a:off x="86879" y="4572000"/>
            <a:ext cx="6628283" cy="26964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2000" u="sng">
                <a:latin typeface="メイリオ"/>
                <a:ea typeface="メイリオ"/>
              </a:rPr>
              <a:t>飼養衛生管理基準の遵守徹底をお願いします！</a:t>
            </a:r>
            <a:endParaRPr lang="ja-JP" altLang="en-US" sz="2000" u="sng">
              <a:latin typeface="メイリオ"/>
              <a:ea typeface="メイリオ"/>
            </a:endParaRPr>
          </a:p>
          <a:p>
            <a:pPr algn="l">
              <a:defRPr lang="ja-JP" altLang="en-US"/>
            </a:pPr>
            <a:endParaRPr lang="ja-JP" altLang="en-US" sz="900" u="sng"/>
          </a:p>
          <a:p>
            <a:pPr algn="l">
              <a:defRPr lang="ja-JP" altLang="en-US"/>
            </a:pPr>
            <a:r>
              <a:rPr lang="ja-JP" altLang="en-US" sz="1800" u="sng"/>
              <a:t>●</a:t>
            </a:r>
            <a:r>
              <a:rPr lang="ja-JP" altLang="en-US" sz="1800" u="sng">
                <a:latin typeface="HG丸ｺﾞｼｯｸM-PRO"/>
                <a:ea typeface="HG丸ｺﾞｼｯｸM-PRO"/>
              </a:rPr>
              <a:t>豚舎へのウイルス持ち込み防止</a:t>
            </a:r>
            <a:endParaRPr lang="ja-JP" altLang="en-US" sz="1800" u="sng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>
                <a:latin typeface="HG丸ｺﾞｼｯｸM-PRO"/>
                <a:ea typeface="HG丸ｺﾞｼｯｸM-PRO"/>
              </a:rPr>
              <a:t>　</a:t>
            </a:r>
            <a:r>
              <a:rPr lang="ja-JP" altLang="en-US" sz="18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各豚舎</a:t>
            </a:r>
            <a:r>
              <a:rPr lang="ja-JP" altLang="en-US" sz="1600">
                <a:latin typeface="HG丸ｺﾞｼｯｸM-PRO"/>
                <a:ea typeface="HG丸ｺﾞｼｯｸM-PRO"/>
              </a:rPr>
              <a:t>専用の</a:t>
            </a:r>
            <a:r>
              <a:rPr lang="ja-JP" altLang="en-US" sz="1600">
                <a:latin typeface="HG丸ｺﾞｼｯｸM-PRO"/>
                <a:ea typeface="HG丸ｺﾞｼｯｸM-PRO"/>
              </a:rPr>
              <a:t>作業着</a:t>
            </a:r>
            <a:r>
              <a:rPr lang="ja-JP" altLang="en-US" sz="1600">
                <a:latin typeface="HG丸ｺﾞｼｯｸM-PRO"/>
                <a:ea typeface="HG丸ｺﾞｼｯｸM-PRO"/>
              </a:rPr>
              <a:t>・長靴の着用、タイヤ・タイヤハウスの消毒</a:t>
            </a:r>
            <a:endParaRPr lang="ja-JP" altLang="en-US" sz="1400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endParaRPr lang="ja-JP" altLang="en-US" sz="900" u="sng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 u="sng">
                <a:latin typeface="HG丸ｺﾞｼｯｸM-PRO"/>
                <a:ea typeface="HG丸ｺﾞｼｯｸM-PRO"/>
              </a:rPr>
              <a:t>●農場・豚舎内への野生動物等の侵入防止</a:t>
            </a:r>
            <a:endParaRPr lang="ja-JP" altLang="en-US" sz="1800" u="sng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 u="none">
                <a:latin typeface="HG丸ｺﾞｼｯｸM-PRO"/>
                <a:ea typeface="HG丸ｺﾞｼｯｸM-PRO"/>
              </a:rPr>
              <a:t>　　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防護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柵の破損箇所の点検、柵周辺の草刈りの実施</a:t>
            </a:r>
            <a:endParaRPr lang="ja-JP" altLang="en-US" sz="1800" u="sng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endParaRPr lang="ja-JP" altLang="en-US" sz="900" u="sng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 u="sng">
                <a:latin typeface="HG丸ｺﾞｼｯｸM-PRO"/>
                <a:ea typeface="HG丸ｺﾞｼｯｸM-PRO"/>
              </a:rPr>
              <a:t>●毎日の健康観察、</a:t>
            </a:r>
            <a:r>
              <a:rPr lang="ja-JP" altLang="en-US" sz="1800" u="sng">
                <a:latin typeface="HG丸ｺﾞｼｯｸM-PRO"/>
                <a:ea typeface="HG丸ｺﾞｼｯｸM-PRO"/>
              </a:rPr>
              <a:t>早期</a:t>
            </a:r>
            <a:r>
              <a:rPr lang="ja-JP" altLang="en-US" sz="1800" u="sng">
                <a:latin typeface="HG丸ｺﾞｼｯｸM-PRO"/>
                <a:ea typeface="HG丸ｺﾞｼｯｸM-PRO"/>
              </a:rPr>
              <a:t>通報</a:t>
            </a:r>
            <a:r>
              <a:rPr lang="ja-JP" altLang="en-US" sz="1800" u="sng">
                <a:latin typeface="HG丸ｺﾞｼｯｸM-PRO"/>
                <a:ea typeface="HG丸ｺﾞｼｯｸM-PRO"/>
              </a:rPr>
              <a:t>の</a:t>
            </a:r>
            <a:r>
              <a:rPr lang="ja-JP" altLang="en-US" sz="1800" u="sng">
                <a:latin typeface="HG丸ｺﾞｼｯｸM-PRO"/>
                <a:ea typeface="HG丸ｺﾞｼｯｸM-PRO"/>
              </a:rPr>
              <a:t>徹底</a:t>
            </a:r>
            <a:endParaRPr lang="ja-JP" altLang="en-US" sz="1400" u="none">
              <a:latin typeface="HG丸ｺﾞｼｯｸM-PRO"/>
              <a:ea typeface="HG丸ｺﾞｼｯｸM-PRO"/>
            </a:endParaRPr>
          </a:p>
          <a:p>
            <a:pPr algn="l">
              <a:defRPr lang="ja-JP" altLang="en-US"/>
            </a:pPr>
            <a:r>
              <a:rPr lang="ja-JP" altLang="en-US" sz="1800" u="none">
                <a:latin typeface="HG丸ｺﾞｼｯｸM-PRO"/>
                <a:ea typeface="HG丸ｺﾞｼｯｸM-PRO"/>
              </a:rPr>
              <a:t>　</a:t>
            </a:r>
            <a:r>
              <a:rPr lang="ja-JP" altLang="en-US" sz="1800" u="none">
                <a:latin typeface="HG丸ｺﾞｼｯｸM-PRO"/>
                <a:ea typeface="HG丸ｺﾞｼｯｸM-PRO"/>
              </a:rPr>
              <a:t>　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異状がみられた場合は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速やかに下記まで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通報</a:t>
            </a:r>
            <a:r>
              <a:rPr lang="ja-JP" altLang="en-US" sz="1600" u="none">
                <a:latin typeface="HG丸ｺﾞｼｯｸM-PRO"/>
                <a:ea typeface="HG丸ｺﾞｼｯｸM-PRO"/>
              </a:rPr>
              <a:t>してください！！</a:t>
            </a:r>
            <a:endParaRPr lang="ja-JP" altLang="en-US" sz="1400" u="none">
              <a:latin typeface="HG丸ｺﾞｼｯｸM-PRO"/>
              <a:ea typeface="HG丸ｺﾞｼｯｸM-PRO"/>
            </a:endParaRPr>
          </a:p>
        </p:txBody>
      </p:sp>
      <p:sp>
        <p:nvSpPr>
          <p:cNvPr id="1111" name="テキスト 9"/>
          <p:cNvSpPr txBox="1"/>
          <p:nvPr/>
        </p:nvSpPr>
        <p:spPr>
          <a:xfrm>
            <a:off x="477036" y="7380000"/>
            <a:ext cx="6130364" cy="1568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問い合わせ先：高知県西部家畜保健衛生所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電話：0880-24-0050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   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夜間・休日：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080-1999-8324</a:t>
            </a:r>
            <a:r>
              <a:rPr lang="ja-JP" altLang="en-US" sz="1600">
                <a:latin typeface="HG丸ｺﾞｼｯｸM-PRO"/>
                <a:ea typeface="HG丸ｺﾞｼｯｸM-PRO"/>
              </a:rPr>
              <a:t>（旧</a:t>
            </a:r>
            <a:r>
              <a:rPr lang="ja-JP" altLang="en-US" sz="1600">
                <a:latin typeface="HG丸ｺﾞｼｯｸM-PRO"/>
                <a:ea typeface="HG丸ｺﾞｼｯｸM-PRO"/>
              </a:rPr>
              <a:t>高南支所</a:t>
            </a:r>
            <a:r>
              <a:rPr lang="ja-JP" altLang="en-US" sz="1600">
                <a:latin typeface="HG丸ｺﾞｼｯｸM-PRO"/>
                <a:ea typeface="HG丸ｺﾞｼｯｸM-PRO"/>
              </a:rPr>
              <a:t>の</a:t>
            </a:r>
            <a:r>
              <a:rPr lang="ja-JP" altLang="en-US" sz="1600">
                <a:latin typeface="HG丸ｺﾞｼｯｸM-PRO"/>
                <a:ea typeface="HG丸ｺﾞｼｯｸM-PRO"/>
              </a:rPr>
              <a:t>携帯番号</a:t>
            </a:r>
            <a:r>
              <a:rPr lang="ja-JP" altLang="en-US" sz="1600">
                <a:latin typeface="HG丸ｺﾞｼｯｸM-PRO"/>
                <a:ea typeface="HG丸ｺﾞｼｯｸM-PRO"/>
              </a:rPr>
              <a:t>）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r>
              <a:rPr lang="ja-JP" altLang="en-US" sz="1600">
                <a:latin typeface="HG丸ｺﾞｼｯｸM-PRO"/>
                <a:ea typeface="HG丸ｺﾞｼｯｸM-PRO"/>
              </a:rPr>
              <a:t>080-1999-5783</a:t>
            </a:r>
            <a:r>
              <a:rPr lang="ja-JP" altLang="en-US" sz="1600">
                <a:latin typeface="HG丸ｺﾞｼｯｸM-PRO"/>
                <a:ea typeface="HG丸ｺﾞｼｯｸM-PRO"/>
              </a:rPr>
              <a:t>（旧</a:t>
            </a:r>
            <a:r>
              <a:rPr lang="ja-JP" altLang="en-US" sz="1600">
                <a:latin typeface="HG丸ｺﾞｼｯｸM-PRO"/>
                <a:ea typeface="HG丸ｺﾞｼｯｸM-PRO"/>
              </a:rPr>
              <a:t>梼原</a:t>
            </a:r>
            <a:r>
              <a:rPr lang="ja-JP" altLang="en-US" sz="1600">
                <a:latin typeface="HG丸ｺﾞｼｯｸM-PRO"/>
                <a:ea typeface="HG丸ｺﾞｼｯｸM-PRO"/>
              </a:rPr>
              <a:t>支所</a:t>
            </a:r>
            <a:r>
              <a:rPr lang="ja-JP" altLang="en-US" sz="1600">
                <a:latin typeface="HG丸ｺﾞｼｯｸM-PRO"/>
                <a:ea typeface="HG丸ｺﾞｼｯｸM-PRO"/>
              </a:rPr>
              <a:t>の</a:t>
            </a:r>
            <a:r>
              <a:rPr lang="ja-JP" altLang="en-US" sz="1600">
                <a:latin typeface="HG丸ｺﾞｼｯｸM-PRO"/>
                <a:ea typeface="HG丸ｺﾞｼｯｸM-PRO"/>
              </a:rPr>
              <a:t>携帯番号</a:t>
            </a:r>
            <a:r>
              <a:rPr lang="ja-JP" altLang="en-US" sz="1600">
                <a:latin typeface="HG丸ｺﾞｼｯｸM-PRO"/>
                <a:ea typeface="HG丸ｺﾞｼｯｸM-PRO"/>
              </a:rPr>
              <a:t>）</a:t>
            </a:r>
            <a:endParaRPr lang="ja-JP" altLang="en-US" sz="1600">
              <a:latin typeface="HG丸ｺﾞｼｯｸM-PRO"/>
              <a:ea typeface="HG丸ｺﾞｼｯｸM-PRO"/>
            </a:endParaRPr>
          </a:p>
          <a:p>
            <a:pPr marL="1152000" indent="-1152000">
              <a:defRPr lang="ja-JP" altLang="en-US"/>
            </a:pPr>
            <a:r>
              <a:rPr lang="ja-JP" altLang="en-US" sz="1600">
                <a:latin typeface="HG丸ｺﾞｼｯｸM-PRO"/>
                <a:ea typeface="HG丸ｺﾞｼｯｸM-PRO"/>
              </a:rPr>
              <a:t>                     090-8978-6474（幡多支所の携帯番号）</a:t>
            </a:r>
            <a:r>
              <a:rPr lang="ja-JP" altLang="en-US" sz="1600">
                <a:latin typeface="HG丸ｺﾞｼｯｸM-PRO"/>
                <a:ea typeface="HG丸ｺﾞｼｯｸM-PRO"/>
              </a:rPr>
              <a:t>　</a:t>
            </a:r>
            <a:endParaRPr lang="ja-JP" altLang="en-US" sz="1600">
              <a:latin typeface="HG丸ｺﾞｼｯｸM-PRO"/>
              <a:ea typeface="HG丸ｺﾞｼｯｸM-PRO"/>
            </a:endParaRPr>
          </a:p>
        </p:txBody>
      </p:sp>
      <p:pic>
        <p:nvPicPr>
          <p:cNvPr id="1112" name="図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4185" y="5292000"/>
            <a:ext cx="1467517" cy="1471505"/>
          </a:xfrm>
          <a:prstGeom prst="rect">
            <a:avLst/>
          </a:prstGeom>
        </p:spPr>
      </p:pic>
      <p:graphicFrame>
        <p:nvGraphicFramePr>
          <p:cNvPr id="1113" name="四角形 13"/>
          <p:cNvGraphicFramePr>
            <a:graphicFrameLocks noGrp="1"/>
          </p:cNvGraphicFramePr>
          <p:nvPr/>
        </p:nvGraphicFramePr>
        <p:xfrm>
          <a:off x="537912" y="2052000"/>
          <a:ext cx="5782027" cy="10727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3904"/>
                <a:gridCol w="1334566"/>
                <a:gridCol w="1987386"/>
                <a:gridCol w="1186171"/>
              </a:tblGrid>
              <a:tr h="3669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HG丸ｺﾞｼｯｸM-PRO"/>
                          <a:ea typeface="HG丸ｺﾞｼｯｸM-PRO"/>
                        </a:rPr>
                        <a:t>区分</a:t>
                      </a:r>
                      <a:endParaRPr kumimoji="1" lang="ja-JP" altLang="en-US" sz="2000" dirty="0">
                        <a:latin typeface="HG丸ｺﾞｼｯｸM-PRO"/>
                        <a:ea typeface="HG丸ｺﾞｼｯｸM-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HG丸ｺﾞｼｯｸM-PRO"/>
                          <a:ea typeface="HG丸ｺﾞｼｯｸM-PRO"/>
                        </a:rPr>
                        <a:t>発見場所</a:t>
                      </a:r>
                      <a:endParaRPr kumimoji="1" lang="ja-JP" altLang="en-US" sz="2000" dirty="0">
                        <a:latin typeface="HG丸ｺﾞｼｯｸM-PRO"/>
                        <a:ea typeface="HG丸ｺﾞｼｯｸM-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HG丸ｺﾞｼｯｸM-PRO"/>
                          <a:ea typeface="HG丸ｺﾞｼｯｸM-PRO"/>
                        </a:rPr>
                        <a:t>個体情報</a:t>
                      </a:r>
                      <a:endParaRPr kumimoji="1" lang="ja-JP" altLang="en-US" sz="2000" dirty="0">
                        <a:latin typeface="HG丸ｺﾞｼｯｸM-PRO"/>
                        <a:ea typeface="HG丸ｺﾞｼｯｸM-PR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latin typeface="HG丸ｺﾞｼｯｸM-PRO"/>
                          <a:ea typeface="HG丸ｺﾞｼｯｸM-PRO"/>
                        </a:rPr>
                        <a:t>判定日</a:t>
                      </a:r>
                      <a:endParaRPr kumimoji="1" lang="ja-JP" altLang="en-US" sz="2000" dirty="0">
                        <a:latin typeface="HG丸ｺﾞｼｯｸM-PRO"/>
                        <a:ea typeface="HG丸ｺﾞｼｯｸM-PRO"/>
                      </a:endParaRPr>
                    </a:p>
                  </a:txBody>
                  <a:tcPr/>
                </a:tc>
              </a:tr>
              <a:tr h="67506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b="1" dirty="0">
                          <a:latin typeface="HG丸ｺﾞｼｯｸM-PRO"/>
                          <a:ea typeface="HG丸ｺﾞｼｯｸM-PRO"/>
                        </a:rPr>
                        <a:t>死亡野生</a:t>
                      </a:r>
                      <a:endParaRPr kumimoji="1" lang="ja-JP" altLang="en-US" sz="1600" b="1" dirty="0">
                        <a:latin typeface="HG丸ｺﾞｼｯｸM-PRO"/>
                        <a:ea typeface="HG丸ｺﾞｼｯｸM-PRO"/>
                      </a:endParaRPr>
                    </a:p>
                    <a:p>
                      <a:pPr algn="ctr"/>
                      <a:r>
                        <a:rPr kumimoji="1" lang="ja-JP" altLang="en-US" b="1" dirty="0">
                          <a:latin typeface="HG丸ｺﾞｼｯｸM-PRO"/>
                          <a:ea typeface="HG丸ｺﾞｼｯｸM-PRO"/>
                        </a:rPr>
                        <a:t>いのしし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/>
                        <a:t>高知市</a:t>
                      </a:r>
                      <a:endParaRPr lang="ja-JP" altLang="en-US"/>
                    </a:p>
                    <a:p>
                      <a:pPr algn="ctr"/>
                      <a:r>
                        <a:rPr lang="ja-JP" altLang="en-US"/>
                        <a:t>針木北</a:t>
                      </a:r>
                      <a:endParaRPr lang="ja-JP" altLang="en-US"/>
                    </a:p>
                  </a:txBody>
                  <a:tcPr marL="91440" marR="91440" marT="45720" marB="45720" vert="horz" anchor="ctr" anchorCtr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/>
                        <a:t>成獣、雄、体長90cm、体重45kg</a:t>
                      </a:r>
                      <a:endParaRPr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４月４日</a:t>
                      </a:r>
                      <a:endParaRPr kumimoji="1" lang="ja-JP" altLang="en-US" dirty="0"/>
                    </a:p>
                  </a:txBody>
                  <a:tcPr marL="91440" marR="91440" marT="45720" marB="45720" vert="horz" anchor="ctr" anchorCtr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053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221</TotalTime>
  <Words>85</Words>
  <Application>JUST Focus</Application>
  <Paragraphs>22</Paragraph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スライド 1</vt:lpstr>
    </vt:vector>
  </TitlesOfParts>
  <LinksUpToDate>false</LinksUpToDate>
  <SharedDoc>false</SharedDoc>
  <HyperlinksChanged>false</HyperlinksChanged>
  <AppVersion>4.1.7</AppVersion>
  <PresentationFormat>ユーザー設定</PresentationFormat>
  <Slides>1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 プレゼンテーション</dc:title>
  <dc:creator>ioas_user</dc:creator>
  <cp:lastModifiedBy>515344</cp:lastModifiedBy>
  <dcterms:created xsi:type="dcterms:W3CDTF">2015-01-20T02:42:54Z</dcterms:created>
  <dcterms:modified xsi:type="dcterms:W3CDTF">2024-04-05T03:07:09Z</dcterms:modified>
  <cp:revision>197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