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48" r:id="rId2"/>
  </p:sldMasterIdLst>
  <p:notesMasterIdLst>
    <p:notesMasterId r:id="rId3"/>
  </p:notesMasterIdLst>
  <p:sldIdLst>
    <p:sldId id="256" r:id="rId4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80"/>
    <p:restoredTop sz="94660"/>
  </p:normalViewPr>
  <p:slideViewPr>
    <p:cSldViewPr>
      <p:cViewPr>
        <p:scale>
          <a:sx n="100" d="100"/>
          <a:sy n="100" d="100"/>
        </p:scale>
        <p:origin x="-186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431" cy="457779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989" y="0"/>
            <a:ext cx="2971431" cy="457779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5040D22C-91C4-484E-8F75-5F2CA4721BD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1102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305" y="685221"/>
            <a:ext cx="25713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ja-JP" altLang="en-US"/>
          </a:p>
        </p:txBody>
      </p:sp>
      <p:sp>
        <p:nvSpPr>
          <p:cNvPr id="1103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959" y="4343110"/>
            <a:ext cx="5486084" cy="4115670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4772"/>
            <a:ext cx="2971431" cy="457779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989" y="8684772"/>
            <a:ext cx="2971431" cy="457779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492544EE-9117-42CA-A795-9A2A260689D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0523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4256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745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04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761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75605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466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101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5052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325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7656209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680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17"/>
          <p:cNvSpPr>
            <a:spLocks noChangeArrowheads="1"/>
          </p:cNvSpPr>
          <p:nvPr/>
        </p:nvSpPr>
        <p:spPr>
          <a:xfrm>
            <a:off x="0" y="569731"/>
            <a:ext cx="6858693" cy="1691878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ja-JP" altLang="en-US" sz="3200" b="1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高知県越知町、日高村</a:t>
            </a:r>
            <a:r>
              <a:rPr lang="ja-JP" altLang="en-US" sz="32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で44、45例目</a:t>
            </a:r>
            <a:r>
              <a:rPr lang="ja-JP" altLang="en-US" sz="32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となる</a:t>
            </a:r>
            <a:r>
              <a:rPr lang="ja-JP" altLang="en-US" sz="32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野生いのししの</a:t>
            </a:r>
            <a:r>
              <a:rPr lang="ja-JP" altLang="en-US" sz="32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豚熱感染が　　　　</a:t>
            </a:r>
            <a:r>
              <a:rPr lang="ja-JP" altLang="en-US" sz="32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確認されました！</a:t>
            </a:r>
            <a:r>
              <a:rPr lang="ja-JP" altLang="en-US" sz="40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　</a:t>
            </a:r>
            <a:r>
              <a:rPr lang="ja-JP" altLang="en-US" sz="40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　　　　　　</a:t>
            </a:r>
            <a:endParaRPr lang="ja-JP" altLang="en-US" sz="2400" u="sng" dirty="0">
              <a:solidFill>
                <a:srgbClr val="FF0000"/>
              </a:solidFill>
              <a:latin typeface="HG創英角ﾎﾟｯﾌﾟ体" pitchFamily="49" charset="-128"/>
              <a:ea typeface="HG創英角ﾎﾟｯﾌﾟ体" pitchFamily="49" charset="-128"/>
              <a:cs typeface="HG丸ｺﾞｼｯｸM-PRO" pitchFamily="50" charset="-128"/>
            </a:endParaRPr>
          </a:p>
        </p:txBody>
      </p:sp>
      <p:sp>
        <p:nvSpPr>
          <p:cNvPr id="1108" name="正方形/長方形 9"/>
          <p:cNvSpPr/>
          <p:nvPr/>
        </p:nvSpPr>
        <p:spPr>
          <a:xfrm>
            <a:off x="4869000" y="163051"/>
            <a:ext cx="1737939" cy="3209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100" b="1" dirty="0">
                <a:solidFill>
                  <a:schemeClr val="tx1"/>
                </a:solidFill>
              </a:rPr>
              <a:t>衛生情報豚　２０２４</a:t>
            </a:r>
            <a:r>
              <a:rPr lang="ja-JP" altLang="en-US" sz="1100" b="1" dirty="0" smtClean="0">
                <a:solidFill>
                  <a:schemeClr val="tx1"/>
                </a:solidFill>
              </a:rPr>
              <a:t>－８</a:t>
            </a:r>
            <a:endParaRPr lang="ja-JP" altLang="en-US" sz="1100" b="1" dirty="0">
              <a:solidFill>
                <a:schemeClr val="tx1"/>
              </a:solidFill>
            </a:endParaRPr>
          </a:p>
        </p:txBody>
      </p:sp>
      <p:sp>
        <p:nvSpPr>
          <p:cNvPr id="1109" name="テキスト 16"/>
          <p:cNvSpPr txBox="1"/>
          <p:nvPr/>
        </p:nvSpPr>
        <p:spPr>
          <a:xfrm>
            <a:off x="225237" y="2484000"/>
            <a:ext cx="6488626" cy="138410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p>
            <a:pPr algn="ctr"/>
            <a:r>
              <a:rPr lang="ja-JP" altLang="en-US" sz="2800"/>
              <a:t>早急に</a:t>
            </a:r>
            <a:r>
              <a:rPr lang="ja-JP" altLang="en-US" sz="2800" b="1" u="sng"/>
              <a:t>農場周辺に消石灰を散布</a:t>
            </a:r>
            <a:r>
              <a:rPr lang="ja-JP" altLang="en-US" sz="2800"/>
              <a:t>して　　　いただき、農場内にウイルスを　　　　　　　侵入させないようにしましょう！</a:t>
            </a:r>
            <a:endParaRPr lang="ja-JP" altLang="en-US" sz="2800"/>
          </a:p>
        </p:txBody>
      </p:sp>
      <p:sp>
        <p:nvSpPr>
          <p:cNvPr id="1110" name="テキスト 9"/>
          <p:cNvSpPr txBox="1"/>
          <p:nvPr/>
        </p:nvSpPr>
        <p:spPr>
          <a:xfrm>
            <a:off x="391311" y="7465725"/>
            <a:ext cx="6130364" cy="15687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問い合わせ先：高知県西部家畜保健衛生所</a:t>
            </a:r>
            <a:endParaRPr lang="ja-JP" altLang="en-US" sz="1600">
              <a:latin typeface="HG丸ｺﾞｼｯｸM-PRO"/>
              <a:ea typeface="HG丸ｺﾞｼｯｸM-PRO"/>
            </a:endParaRPr>
          </a:p>
          <a:p>
            <a:pPr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電話：0880-24-0050</a:t>
            </a:r>
            <a:endParaRPr lang="ja-JP" altLang="en-US" sz="1600">
              <a:latin typeface="HG丸ｺﾞｼｯｸM-PRO"/>
              <a:ea typeface="HG丸ｺﾞｼｯｸM-PRO"/>
            </a:endParaRPr>
          </a:p>
          <a:p>
            <a:pPr marL="1152000" indent="-1152000"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   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夜間・休日：</a:t>
            </a:r>
            <a:endParaRPr lang="ja-JP" altLang="en-US" sz="1600">
              <a:latin typeface="HG丸ｺﾞｼｯｸM-PRO"/>
              <a:ea typeface="HG丸ｺﾞｼｯｸM-PRO"/>
            </a:endParaRPr>
          </a:p>
          <a:p>
            <a:pPr marL="1152000" indent="-1152000"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080-1999-8324</a:t>
            </a:r>
            <a:r>
              <a:rPr lang="ja-JP" altLang="en-US" sz="1600">
                <a:latin typeface="HG丸ｺﾞｼｯｸM-PRO"/>
                <a:ea typeface="HG丸ｺﾞｼｯｸM-PRO"/>
              </a:rPr>
              <a:t>（旧</a:t>
            </a:r>
            <a:r>
              <a:rPr lang="ja-JP" altLang="en-US" sz="1600">
                <a:latin typeface="HG丸ｺﾞｼｯｸM-PRO"/>
                <a:ea typeface="HG丸ｺﾞｼｯｸM-PRO"/>
              </a:rPr>
              <a:t>高南支所</a:t>
            </a:r>
            <a:r>
              <a:rPr lang="ja-JP" altLang="en-US" sz="1600">
                <a:latin typeface="HG丸ｺﾞｼｯｸM-PRO"/>
                <a:ea typeface="HG丸ｺﾞｼｯｸM-PRO"/>
              </a:rPr>
              <a:t>の</a:t>
            </a:r>
            <a:r>
              <a:rPr lang="ja-JP" altLang="en-US" sz="1600">
                <a:latin typeface="HG丸ｺﾞｼｯｸM-PRO"/>
                <a:ea typeface="HG丸ｺﾞｼｯｸM-PRO"/>
              </a:rPr>
              <a:t>携帯番号</a:t>
            </a:r>
            <a:r>
              <a:rPr lang="ja-JP" altLang="en-US" sz="1600">
                <a:latin typeface="HG丸ｺﾞｼｯｸM-PRO"/>
                <a:ea typeface="HG丸ｺﾞｼｯｸM-PRO"/>
              </a:rPr>
              <a:t>）</a:t>
            </a:r>
            <a:endParaRPr lang="ja-JP" altLang="en-US" sz="1600">
              <a:latin typeface="HG丸ｺﾞｼｯｸM-PRO"/>
              <a:ea typeface="HG丸ｺﾞｼｯｸM-PRO"/>
            </a:endParaRPr>
          </a:p>
          <a:p>
            <a:pPr marL="1152000" indent="-1152000"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080-1999-5783</a:t>
            </a:r>
            <a:r>
              <a:rPr lang="ja-JP" altLang="en-US" sz="1600">
                <a:latin typeface="HG丸ｺﾞｼｯｸM-PRO"/>
                <a:ea typeface="HG丸ｺﾞｼｯｸM-PRO"/>
              </a:rPr>
              <a:t>（旧</a:t>
            </a:r>
            <a:r>
              <a:rPr lang="ja-JP" altLang="en-US" sz="1600">
                <a:latin typeface="HG丸ｺﾞｼｯｸM-PRO"/>
                <a:ea typeface="HG丸ｺﾞｼｯｸM-PRO"/>
              </a:rPr>
              <a:t>梼原</a:t>
            </a:r>
            <a:r>
              <a:rPr lang="ja-JP" altLang="en-US" sz="1600">
                <a:latin typeface="HG丸ｺﾞｼｯｸM-PRO"/>
                <a:ea typeface="HG丸ｺﾞｼｯｸM-PRO"/>
              </a:rPr>
              <a:t>支所</a:t>
            </a:r>
            <a:r>
              <a:rPr lang="ja-JP" altLang="en-US" sz="1600">
                <a:latin typeface="HG丸ｺﾞｼｯｸM-PRO"/>
                <a:ea typeface="HG丸ｺﾞｼｯｸM-PRO"/>
              </a:rPr>
              <a:t>の</a:t>
            </a:r>
            <a:r>
              <a:rPr lang="ja-JP" altLang="en-US" sz="1600">
                <a:latin typeface="HG丸ｺﾞｼｯｸM-PRO"/>
                <a:ea typeface="HG丸ｺﾞｼｯｸM-PRO"/>
              </a:rPr>
              <a:t>携帯番号</a:t>
            </a:r>
            <a:r>
              <a:rPr lang="ja-JP" altLang="en-US" sz="1600">
                <a:latin typeface="HG丸ｺﾞｼｯｸM-PRO"/>
                <a:ea typeface="HG丸ｺﾞｼｯｸM-PRO"/>
              </a:rPr>
              <a:t>）</a:t>
            </a:r>
            <a:endParaRPr lang="ja-JP" altLang="en-US" sz="1600">
              <a:latin typeface="HG丸ｺﾞｼｯｸM-PRO"/>
              <a:ea typeface="HG丸ｺﾞｼｯｸM-PRO"/>
            </a:endParaRPr>
          </a:p>
          <a:p>
            <a:pPr marL="1152000" indent="-1152000"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                     090-8978-6474（幡多支所の携帯番号）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endParaRPr lang="ja-JP" altLang="en-US" sz="1600">
              <a:latin typeface="HG丸ｺﾞｼｯｸM-PRO"/>
              <a:ea typeface="HG丸ｺﾞｼｯｸM-PRO"/>
            </a:endParaRPr>
          </a:p>
        </p:txBody>
      </p:sp>
      <p:sp>
        <p:nvSpPr>
          <p:cNvPr id="1111" name="テキスト 11"/>
          <p:cNvSpPr txBox="1"/>
          <p:nvPr/>
        </p:nvSpPr>
        <p:spPr>
          <a:xfrm>
            <a:off x="225237" y="4131561"/>
            <a:ext cx="1067569" cy="368439"/>
          </a:xfrm>
          <a:prstGeom prst="rect">
            <a:avLst/>
          </a:prstGeom>
        </p:spPr>
        <p:txBody>
          <a:bodyPr>
            <a:spAutoFit/>
          </a:bodyPr>
          <a:p>
            <a:pPr>
              <a:defRPr lang="ja-JP" altLang="en-US"/>
            </a:pPr>
            <a:r>
              <a:rPr lang="ja-JP" altLang="en-US">
                <a:latin typeface="AR P丸ゴシック体M"/>
                <a:ea typeface="AR P丸ゴシック体M"/>
              </a:rPr>
              <a:t>詳細</a:t>
            </a:r>
            <a:endParaRPr lang="ja-JP" altLang="en-US">
              <a:latin typeface="AR P丸ゴシック体M"/>
              <a:ea typeface="AR P丸ゴシック体M"/>
            </a:endParaRPr>
          </a:p>
        </p:txBody>
      </p:sp>
      <p:sp>
        <p:nvSpPr>
          <p:cNvPr id="1112" name="テキスト 12"/>
          <p:cNvSpPr txBox="1"/>
          <p:nvPr/>
        </p:nvSpPr>
        <p:spPr>
          <a:xfrm>
            <a:off x="391311" y="6628567"/>
            <a:ext cx="5989689" cy="399217"/>
          </a:xfrm>
          <a:prstGeom prst="rect">
            <a:avLst/>
          </a:prstGeom>
          <a:solidFill>
            <a:srgbClr val="D4F3B5"/>
          </a:solidFill>
        </p:spPr>
        <p:txBody>
          <a:bodyPr>
            <a:spAutoFit/>
          </a:bodyPr>
          <a:p>
            <a:pPr>
              <a:defRPr lang="ja-JP" altLang="en-US"/>
            </a:pPr>
            <a:r>
              <a:rPr lang="ja-JP" altLang="en-US" sz="2000"/>
              <a:t>異状な家畜を発見したら、すぐに連絡をお願いします。</a:t>
            </a:r>
            <a:endParaRPr lang="ja-JP" altLang="en-US" sz="2000"/>
          </a:p>
        </p:txBody>
      </p:sp>
      <p:pic>
        <p:nvPicPr>
          <p:cNvPr id="1113" name="図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67807" y="6828176"/>
            <a:ext cx="1940325" cy="1940325"/>
          </a:xfrm>
          <a:prstGeom prst="rect">
            <a:avLst/>
          </a:prstGeom>
        </p:spPr>
      </p:pic>
      <p:graphicFrame>
        <p:nvGraphicFramePr>
          <p:cNvPr id="1114" name="四角形 13"/>
          <p:cNvGraphicFramePr>
            <a:graphicFrameLocks noGrp="1"/>
          </p:cNvGraphicFramePr>
          <p:nvPr/>
        </p:nvGraphicFramePr>
        <p:xfrm>
          <a:off x="268071" y="4500000"/>
          <a:ext cx="6445789" cy="17074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2554"/>
                <a:gridCol w="1152525"/>
                <a:gridCol w="1133475"/>
                <a:gridCol w="2247900"/>
                <a:gridCol w="989335"/>
              </a:tblGrid>
              <a:tr h="424425"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区分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発見場所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個体情報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判定日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</a:tr>
              <a:tr h="485775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44例目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死亡野生　　いのしし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越知町　　宮地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成獣、体長90cm　　　　　　体重80kg性別不明　　　　　　　　　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6月6日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</a:tr>
              <a:tr h="47555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45例目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死亡野生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  <a:p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いのしし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日高村　　下分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成獣、体長50cm　　　　　　体重20kg性別不明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AR P丸ゴシック体M"/>
                          <a:ea typeface="AR P丸ゴシック体M"/>
                        </a:rPr>
                        <a:t>6月6日</a:t>
                      </a:r>
                      <a:endParaRPr kumimoji="1" lang="ja-JP" altLang="en-US" dirty="0"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053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221</TotalTime>
  <Words>85</Words>
  <Application>JUST Focus</Application>
  <Paragraphs>22</Paragraph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スライド 1</vt:lpstr>
    </vt:vector>
  </TitlesOfParts>
  <LinksUpToDate>false</LinksUpToDate>
  <SharedDoc>false</SharedDoc>
  <HyperlinksChanged>false</HyperlinksChanged>
  <AppVersion>4.1.2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ioas_user</dc:creator>
  <cp:lastModifiedBy>416559</cp:lastModifiedBy>
  <dcterms:created xsi:type="dcterms:W3CDTF">2015-01-20T02:42:54Z</dcterms:created>
  <dcterms:modified xsi:type="dcterms:W3CDTF">2024-06-07T02:10:43Z</dcterms:modified>
  <cp:revision>212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