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48" r:id="rId2"/>
  </p:sldMasterIdLst>
  <p:notesMasterIdLst>
    <p:notesMasterId r:id="rId3"/>
  </p:notesMasterIdLst>
  <p:sldIdLst>
    <p:sldId id="256" r:id="rId4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980"/>
    <p:restoredTop sz="94660"/>
  </p:normalViewPr>
  <p:slideViewPr>
    <p:cSldViewPr>
      <p:cViewPr>
        <p:scale>
          <a:sx n="100" d="100"/>
          <a:sy n="100" d="100"/>
        </p:scale>
        <p:origin x="-1866" y="141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989" y="0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5040D22C-91C4-484E-8F75-5F2CA4721BD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1102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305" y="685221"/>
            <a:ext cx="2571388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ja-JP" altLang="en-US"/>
          </a:p>
        </p:txBody>
      </p:sp>
      <p:sp>
        <p:nvSpPr>
          <p:cNvPr id="1103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959" y="4343110"/>
            <a:ext cx="5486084" cy="4115670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4772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989" y="8684772"/>
            <a:ext cx="2971431" cy="457779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492544EE-9117-42CA-A795-9A2A260689D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0523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425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0745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0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761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560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4666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101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50528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325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7656209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6CB35-1931-4AD7-B89C-B3B33DFD8189}" type="datetimeFigureOut">
              <a:rPr kumimoji="1" lang="ja-JP" altLang="en-US" smtClean="0"/>
              <a:pPr/>
              <a:t>2016/11/15</a:t>
            </a:fld>
            <a:endParaRPr kumimoji="1" lang="ja-JP" altLang="en-US" dirty="0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4572F-6E8E-404E-BEFC-9244EB05E80C}" type="slidenum">
              <a:rPr kumimoji="1" lang="ja-JP" altLang="en-US" smtClean="0"/>
              <a:pPr/>
              <a:t>&lt;#&gt;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680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17"/>
          <p:cNvSpPr>
            <a:spLocks noChangeArrowheads="1"/>
          </p:cNvSpPr>
          <p:nvPr/>
        </p:nvSpPr>
        <p:spPr>
          <a:xfrm>
            <a:off x="0" y="569731"/>
            <a:ext cx="6858693" cy="1137880"/>
          </a:xfrm>
          <a:prstGeom prst="rect">
            <a:avLst/>
          </a:prstGeom>
          <a:ln w="25400" cap="flat" cmpd="sng" algn="ctr">
            <a:noFill/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sz="28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群馬県で国内９９例目の</a:t>
            </a:r>
            <a:endParaRPr lang="ja-JP" altLang="en-US" sz="2800" u="sng" dirty="0">
              <a:solidFill>
                <a:srgbClr val="FF0000"/>
              </a:solidFill>
              <a:latin typeface="HG創英角ﾎﾟｯﾌﾟ体" pitchFamily="49" charset="-128"/>
              <a:ea typeface="HG創英角ﾎﾟｯﾌﾟ体" pitchFamily="49" charset="-128"/>
              <a:cs typeface="HG丸ｺﾞｼｯｸM-PRO" pitchFamily="50" charset="-128"/>
            </a:endParaRPr>
          </a:p>
          <a:p>
            <a:pPr algn="ctr" eaLnBrk="1" hangingPunct="1"/>
            <a:r>
              <a:rPr lang="ja-JP" altLang="en-US" sz="28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豚熱感染が</a:t>
            </a:r>
            <a:r>
              <a:rPr lang="ja-JP" altLang="en-US" sz="28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確認されました！</a:t>
            </a:r>
            <a:r>
              <a:rPr lang="ja-JP" altLang="en-US" sz="40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　</a:t>
            </a:r>
            <a:r>
              <a:rPr lang="ja-JP" altLang="en-US" sz="4000" u="sng" dirty="0">
                <a:solidFill>
                  <a:srgbClr val="FF0000"/>
                </a:solidFill>
                <a:latin typeface="HG創英角ﾎﾟｯﾌﾟ体" pitchFamily="49" charset="-128"/>
                <a:ea typeface="HG創英角ﾎﾟｯﾌﾟ体" pitchFamily="49" charset="-128"/>
                <a:cs typeface="HG丸ｺﾞｼｯｸM-PRO" pitchFamily="50" charset="-128"/>
              </a:rPr>
              <a:t>　　　　　　</a:t>
            </a:r>
            <a:endParaRPr lang="ja-JP" altLang="en-US" sz="2400" u="sng" dirty="0">
              <a:solidFill>
                <a:srgbClr val="FF0000"/>
              </a:solidFill>
              <a:latin typeface="HG創英角ﾎﾟｯﾌﾟ体" pitchFamily="49" charset="-128"/>
              <a:ea typeface="HG創英角ﾎﾟｯﾌﾟ体" pitchFamily="49" charset="-128"/>
              <a:cs typeface="HG丸ｺﾞｼｯｸM-PRO" pitchFamily="50" charset="-128"/>
            </a:endParaRPr>
          </a:p>
        </p:txBody>
      </p:sp>
      <p:sp>
        <p:nvSpPr>
          <p:cNvPr id="1108" name="正方形/長方形 9"/>
          <p:cNvSpPr/>
          <p:nvPr/>
        </p:nvSpPr>
        <p:spPr>
          <a:xfrm>
            <a:off x="4869000" y="163051"/>
            <a:ext cx="1737939" cy="3209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100" b="1" dirty="0">
                <a:solidFill>
                  <a:schemeClr val="tx1"/>
                </a:solidFill>
              </a:rPr>
              <a:t>衛生情報豚　２０２５</a:t>
            </a:r>
            <a:r>
              <a:rPr lang="ja-JP" altLang="en-US" sz="1100" b="1" dirty="0" smtClean="0">
                <a:solidFill>
                  <a:schemeClr val="tx1"/>
                </a:solidFill>
              </a:rPr>
              <a:t>－３</a:t>
            </a:r>
            <a:endParaRPr lang="ja-JP" altLang="en-US" sz="1100" b="1" dirty="0">
              <a:solidFill>
                <a:schemeClr val="tx1"/>
              </a:solidFill>
            </a:endParaRPr>
          </a:p>
        </p:txBody>
      </p:sp>
      <p:sp>
        <p:nvSpPr>
          <p:cNvPr id="1109" name="テキスト 16"/>
          <p:cNvSpPr txBox="1"/>
          <p:nvPr/>
        </p:nvSpPr>
        <p:spPr>
          <a:xfrm>
            <a:off x="122851" y="4716000"/>
            <a:ext cx="6667285" cy="175343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２.経緯</a:t>
            </a:r>
            <a:endParaRPr lang="ja-JP" altLang="en-US" u="sng">
              <a:solidFill>
                <a:schemeClr val="tx1"/>
              </a:solidFill>
              <a:latin typeface="ＭＳ Ｐゴシック"/>
              <a:ea typeface="ＭＳ Ｐゴシック"/>
            </a:endParaRPr>
          </a:p>
          <a:p>
            <a:pPr algn="l"/>
            <a:r>
              <a:rPr lang="ja-JP" altLang="en-US"/>
              <a:t>　群馬県は、５</a:t>
            </a:r>
            <a:r>
              <a:rPr lang="ja-JP" altLang="en-US"/>
              <a:t>月８日(木)に</a:t>
            </a:r>
            <a:r>
              <a:rPr lang="ja-JP" altLang="en-US"/>
              <a:t>同県前橋市の農場において死亡豚数が増加していると</a:t>
            </a:r>
            <a:r>
              <a:rPr lang="ja-JP" altLang="en-US"/>
              <a:t>の通報があったため、当該農場に立ち入り、　検査を実施しました。群馬県の検査により豚熱の疑いが生じたため、農研機構動物衛生研究部門で精密検査を実施したところ、５月９日(金)</a:t>
            </a:r>
            <a:r>
              <a:rPr lang="ja-JP" altLang="en-US"/>
              <a:t>、豚熱の患畜であることが判明しました。</a:t>
            </a:r>
            <a:endParaRPr lang="ja-JP" altLang="en-US"/>
          </a:p>
        </p:txBody>
      </p:sp>
      <p:sp>
        <p:nvSpPr>
          <p:cNvPr id="1110" name="テキスト 9"/>
          <p:cNvSpPr txBox="1"/>
          <p:nvPr/>
        </p:nvSpPr>
        <p:spPr>
          <a:xfrm>
            <a:off x="391311" y="7465725"/>
            <a:ext cx="6130364" cy="15687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問い合わせ先：高知県西部家畜保健衛生所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電話：0880-24-0050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   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夜間・休日：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080-1999-8324</a:t>
            </a:r>
            <a:r>
              <a:rPr lang="ja-JP" altLang="en-US" sz="1600">
                <a:latin typeface="HG丸ｺﾞｼｯｸM-PRO"/>
                <a:ea typeface="HG丸ｺﾞｼｯｸM-PRO"/>
              </a:rPr>
              <a:t>（高幡地域</a:t>
            </a:r>
            <a:r>
              <a:rPr lang="ja-JP" altLang="en-US" sz="1600">
                <a:latin typeface="HG丸ｺﾞｼｯｸM-PRO"/>
                <a:ea typeface="HG丸ｺﾞｼｯｸM-PRO"/>
              </a:rPr>
              <a:t>の</a:t>
            </a:r>
            <a:r>
              <a:rPr lang="ja-JP" altLang="en-US" sz="1600">
                <a:latin typeface="HG丸ｺﾞｼｯｸM-PRO"/>
                <a:ea typeface="HG丸ｺﾞｼｯｸM-PRO"/>
              </a:rPr>
              <a:t>携帯番号</a:t>
            </a:r>
            <a:r>
              <a:rPr lang="ja-JP" altLang="en-US" sz="1600">
                <a:latin typeface="HG丸ｺﾞｼｯｸM-PRO"/>
                <a:ea typeface="HG丸ｺﾞｼｯｸM-PRO"/>
              </a:rPr>
              <a:t>）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r>
              <a:rPr lang="ja-JP" altLang="en-US" sz="1600">
                <a:latin typeface="HG丸ｺﾞｼｯｸM-PRO"/>
                <a:ea typeface="HG丸ｺﾞｼｯｸM-PRO"/>
              </a:rPr>
              <a:t>080-1999-5783</a:t>
            </a:r>
            <a:r>
              <a:rPr lang="ja-JP" altLang="en-US" sz="1600">
                <a:latin typeface="HG丸ｺﾞｼｯｸM-PRO"/>
                <a:ea typeface="HG丸ｺﾞｼｯｸM-PRO"/>
              </a:rPr>
              <a:t>（</a:t>
            </a:r>
            <a:r>
              <a:rPr lang="ja-JP" altLang="en-US" sz="1600">
                <a:latin typeface="HG丸ｺﾞｼｯｸM-PRO"/>
                <a:ea typeface="HG丸ｺﾞｼｯｸM-PRO"/>
              </a:rPr>
              <a:t>梼原地域</a:t>
            </a:r>
            <a:r>
              <a:rPr lang="ja-JP" altLang="en-US" sz="1600">
                <a:latin typeface="HG丸ｺﾞｼｯｸM-PRO"/>
                <a:ea typeface="HG丸ｺﾞｼｯｸM-PRO"/>
              </a:rPr>
              <a:t>の</a:t>
            </a:r>
            <a:r>
              <a:rPr lang="ja-JP" altLang="en-US" sz="1600">
                <a:latin typeface="HG丸ｺﾞｼｯｸM-PRO"/>
                <a:ea typeface="HG丸ｺﾞｼｯｸM-PRO"/>
              </a:rPr>
              <a:t>携帯番号</a:t>
            </a:r>
            <a:r>
              <a:rPr lang="ja-JP" altLang="en-US" sz="1600">
                <a:latin typeface="HG丸ｺﾞｼｯｸM-PRO"/>
                <a:ea typeface="HG丸ｺﾞｼｯｸM-PRO"/>
              </a:rPr>
              <a:t>）</a:t>
            </a:r>
            <a:endParaRPr lang="ja-JP" altLang="en-US" sz="1600">
              <a:latin typeface="HG丸ｺﾞｼｯｸM-PRO"/>
              <a:ea typeface="HG丸ｺﾞｼｯｸM-PRO"/>
            </a:endParaRPr>
          </a:p>
          <a:p>
            <a:pPr marL="1152000" indent="-1152000">
              <a:defRPr lang="ja-JP" altLang="en-US"/>
            </a:pPr>
            <a:r>
              <a:rPr lang="ja-JP" altLang="en-US" sz="1600">
                <a:latin typeface="HG丸ｺﾞｼｯｸM-PRO"/>
                <a:ea typeface="HG丸ｺﾞｼｯｸM-PRO"/>
              </a:rPr>
              <a:t>                     090-8978-6474（幡多地域の携帯番号）</a:t>
            </a:r>
            <a:r>
              <a:rPr lang="ja-JP" altLang="en-US" sz="1600">
                <a:latin typeface="HG丸ｺﾞｼｯｸM-PRO"/>
                <a:ea typeface="HG丸ｺﾞｼｯｸM-PRO"/>
              </a:rPr>
              <a:t>　</a:t>
            </a:r>
            <a:endParaRPr lang="ja-JP" altLang="en-US" sz="1600">
              <a:latin typeface="HG丸ｺﾞｼｯｸM-PRO"/>
              <a:ea typeface="HG丸ｺﾞｼｯｸM-PRO"/>
            </a:endParaRPr>
          </a:p>
        </p:txBody>
      </p:sp>
      <p:sp>
        <p:nvSpPr>
          <p:cNvPr id="1111" name="テキスト 11"/>
          <p:cNvSpPr txBox="1"/>
          <p:nvPr/>
        </p:nvSpPr>
        <p:spPr>
          <a:xfrm>
            <a:off x="308405" y="1707611"/>
            <a:ext cx="6298301" cy="1199436"/>
          </a:xfrm>
          <a:prstGeom prst="rect">
            <a:avLst/>
          </a:prstGeom>
          <a:solidFill>
            <a:srgbClr val="D4F3B5"/>
          </a:solidFill>
          <a:ln>
            <a:solidFill>
              <a:srgbClr val="D4F3B5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2400" b="1" u="sng"/>
              <a:t>野生動物の侵入防止のためのネット等を　　　早急に点検していただき、破損がある場合は　　　　すぐに修繕をお願いします！</a:t>
            </a:r>
            <a:endParaRPr lang="ja-JP" altLang="en-US" sz="2400" b="1" u="sng"/>
          </a:p>
        </p:txBody>
      </p:sp>
      <p:sp>
        <p:nvSpPr>
          <p:cNvPr id="1112" name="テキスト 12"/>
          <p:cNvSpPr txBox="1"/>
          <p:nvPr/>
        </p:nvSpPr>
        <p:spPr>
          <a:xfrm>
            <a:off x="132131" y="3348000"/>
            <a:ext cx="6667285" cy="119943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１.発生農場の概要</a:t>
            </a:r>
            <a:endParaRPr lang="ja-JP" altLang="en-US" u="sng">
              <a:solidFill>
                <a:schemeClr val="tx1"/>
              </a:solidFill>
              <a:latin typeface="ＭＳ Ｐゴシック"/>
              <a:ea typeface="ＭＳ Ｐゴシック"/>
            </a:endParaRPr>
          </a:p>
          <a:p>
            <a:pPr algn="l"/>
            <a:r>
              <a:rPr lang="ja-JP" altLang="en-US"/>
              <a:t>　所在地：群馬県前橋市</a:t>
            </a:r>
            <a:endParaRPr lang="ja-JP" altLang="en-US"/>
          </a:p>
          <a:p>
            <a:pPr algn="l"/>
            <a:r>
              <a:rPr lang="ja-JP" altLang="en-US"/>
              <a:t>　</a:t>
            </a:r>
            <a:r>
              <a:rPr lang="ja-JP" altLang="en-US"/>
              <a:t>飼養</a:t>
            </a:r>
            <a:r>
              <a:rPr lang="ja-JP" altLang="en-US"/>
              <a:t>状況</a:t>
            </a:r>
            <a:r>
              <a:rPr lang="ja-JP" altLang="en-US"/>
              <a:t>：</a:t>
            </a:r>
            <a:r>
              <a:rPr lang="ja-JP" altLang="en-US"/>
              <a:t>約460</a:t>
            </a:r>
            <a:r>
              <a:rPr lang="ja-JP" altLang="en-US"/>
              <a:t>頭</a:t>
            </a:r>
            <a:endParaRPr lang="ja-JP" altLang="en-US"/>
          </a:p>
          <a:p>
            <a:pPr algn="l"/>
            <a:r>
              <a:rPr lang="ja-JP" altLang="en-US"/>
              <a:t>　</a:t>
            </a:r>
            <a:endParaRPr lang="ja-JP" altLang="en-US"/>
          </a:p>
        </p:txBody>
      </p:sp>
      <p:sp>
        <p:nvSpPr>
          <p:cNvPr id="1113" name="テキスト 13"/>
          <p:cNvSpPr txBox="1"/>
          <p:nvPr/>
        </p:nvSpPr>
        <p:spPr>
          <a:xfrm>
            <a:off x="163512" y="7011300"/>
            <a:ext cx="6531669" cy="399217"/>
          </a:xfrm>
          <a:prstGeom prst="rect">
            <a:avLst/>
          </a:prstGeom>
          <a:solidFill>
            <a:srgbClr val="9EDBB9"/>
          </a:solidFill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2000"/>
              <a:t>異状な家畜を発見したら、すぐに連絡をお願いします。</a:t>
            </a:r>
            <a:endParaRPr lang="ja-JP" altLang="en-US" sz="2000"/>
          </a:p>
        </p:txBody>
      </p:sp>
      <p:sp>
        <p:nvSpPr>
          <p:cNvPr id="1114" name="四角形 12"/>
          <p:cNvSpPr/>
          <p:nvPr/>
        </p:nvSpPr>
        <p:spPr>
          <a:xfrm>
            <a:off x="124565" y="3033360"/>
            <a:ext cx="6608870" cy="3843510"/>
          </a:xfrm>
          <a:prstGeom prst="rect">
            <a:avLst/>
          </a:prstGeom>
          <a:noFill/>
          <a:ln w="41275" cap="flat" cmpd="sng" algn="ctr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pic>
        <p:nvPicPr>
          <p:cNvPr id="1115" name="図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2851" y="1506935"/>
            <a:ext cx="713442" cy="713442"/>
          </a:xfrm>
          <a:prstGeom prst="rect">
            <a:avLst/>
          </a:prstGeom>
        </p:spPr>
      </p:pic>
      <p:pic>
        <p:nvPicPr>
          <p:cNvPr id="1116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3388" y="7229542"/>
            <a:ext cx="1187812" cy="1187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05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221</TotalTime>
  <Words>85</Words>
  <Application>JUST Focus</Application>
  <Paragraphs>22</Paragraph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スライド 1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ioas_user</dc:creator>
  <cp:lastModifiedBy>416537</cp:lastModifiedBy>
  <dcterms:created xsi:type="dcterms:W3CDTF">2015-01-20T02:42:54Z</dcterms:created>
  <dcterms:modified xsi:type="dcterms:W3CDTF">2025-05-11T23:59:25Z</dcterms:modified>
  <cp:revision>224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