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56" r:id="rId4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32"/>
    <p:restoredTop sz="94660"/>
  </p:normalViewPr>
  <p:slideViewPr>
    <p:cSldViewPr>
      <p:cViewPr>
        <p:scale>
          <a:sx n="125" d="100"/>
          <a:sy n="125" d="100"/>
        </p:scale>
        <p:origin x="-390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charts/_rels/chart1.xml.rels><?xml version="1.0" encoding="UTF-8"?><Relationships xmlns="http://schemas.openxmlformats.org/package/2006/relationships"><Relationship Id="rId1" Type="http://schemas.openxmlformats.org/officeDocument/2006/relationships/oleObject" Target="file:///\\lgfs-s-out.pref.kochi.lg.jp\724980\&#28779;&#28797;&#29694;&#22996;&#12288;&#20870;&#12464;&#12521;&#12501;.xlsx" TargetMode="External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_rels/chart2.xml.rels><?xml version="1.0" encoding="UTF-8"?><Relationships xmlns="http://schemas.openxmlformats.org/package/2006/relationships"><Relationship Id="rId1" Type="http://schemas.openxmlformats.org/officeDocument/2006/relationships/oleObject" Target="file:///\\lgfs-s-out.pref.kochi.lg.jp\724980\&#28779;&#28797;&#29694;&#22996;&#12288;&#20870;&#12464;&#12521;&#12501;.xlsx" TargetMode="External" /><Relationship Id="rId2" Type="http://schemas.microsoft.com/office/2011/relationships/chartColorStyle" Target="colors2.xml" /><Relationship Id="rId3" Type="http://schemas.microsoft.com/office/2011/relationships/chartStyle" Target="style2.xml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horzOverflow="overflow" wrap="square" anchor="ctr" anchorCtr="1"/>
          <a:lstStyle/>
          <a:p>
            <a:pPr algn="ctr" rtl="0">
              <a:defRPr lang="ja-JP" altLang="en-US"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ja-JP" altLang="en-US" sz="1600" b="1" i="0" u="none" strike="noStrike" kern="1200" cap="all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メイリオ"/>
                <a:ea typeface="メイリオ"/>
                <a:cs typeface="+mn-cs"/>
              </a:rPr>
              <a:t>原因別出火件数率</a:t>
            </a:r>
            <a:endParaRPr lang="ja-JP" altLang="en-US"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23831197045135008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floor>
    <c:sideWall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sideWall>
    <c:backWall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backWall>
    <c:plotArea>
      <c:layout>
        <c:manualLayout>
          <c:layoutTarget val="inner"/>
          <c:xMode val="edge"/>
          <c:yMode val="edge"/>
          <c:x val="9.583333333333334e-002"/>
          <c:y val="0.2038845144356955"/>
          <c:w val="0.81388888888888911"/>
          <c:h val="0.62822652376786237"/>
        </c:manualLayout>
      </c:layout>
      <c:pie3DChart>
        <c:varyColors val="1"/>
        <c:dLbls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1000" b="1" i="0" u="none" strike="noStrike" kern="1200" spc="0" baseline="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pPr>
              <a:endParaRPr lang="ja-JP" altLang="en-US"/>
            </a:p>
          </c:txPr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 vertOverflow="overflow" horzOverflow="overflow" anchor="ctr" anchorCtr="1"/>
    <a:lstStyle/>
    <a:p>
      <a:pPr algn="ctr" rtl="0">
        <a:defRPr lang="ja-JP" altLang="en-US"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a:defRPr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hart2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horzOverflow="overflow" wrap="square" anchor="t" anchorCtr="1"/>
          <a:lstStyle/>
          <a:p>
            <a:pPr algn="ctr" rtl="0">
              <a:defRPr kumimoji="0" lang="ja-JP" altLang="en-US"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kumimoji="0" lang="ja-JP" altLang="en-US" sz="1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t>原因別出火件数</a:t>
            </a:r>
            <a:endParaRPr kumimoji="0" lang="ja-JP" altLang="en-US"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2.6066471529380398e-002"/>
          <c:y val="1.3953334555646284e-00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floor>
    <c:sideWall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sideWall>
    <c:backWall>
      <c:thickness val="0"/>
      <c:spPr>
        <a:noFill/>
        <a:ln>
          <a:noFill/>
        </a:ln>
        <a:effectLst/>
        <a:scene3d>
          <a:camera prst="orthographicFront"/>
          <a:lightRig rig="threePt" dir="t"/>
        </a:scene3d>
        <a:sp3d/>
      </c:spPr>
    </c:backWall>
    <c:plotArea>
      <c:layout>
        <c:manualLayout>
          <c:layoutTarget val="inner"/>
          <c:xMode val="edge"/>
          <c:yMode val="edge"/>
          <c:x val="9.583333333333334e-002"/>
          <c:y val="0.2038845144356955"/>
          <c:w val="0.81388888888888911"/>
          <c:h val="0.6282265237678623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％</c:v>
                </c:pt>
              </c:strCache>
            </c:strRef>
          </c:tx>
          <c:dPt>
            <c:idx val="0"/>
            <c:invertIfNegative val="0"/>
            <c:bubble3D val="0"/>
            <c:explosion val="2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>
                <c:manualLayout>
                  <c:x val="3.9307882723190409e-005"/>
                  <c:y val="7.632252945126046e-002"/>
                </c:manualLayout>
              </c:layout>
              <c:tx>
                <c:rich>
                  <a:bodyPr rot="0" spcFirstLastPara="1" vertOverflow="ellipsis" horzOverflow="overflow" wrap="square" lIns="38100" tIns="19050" rIns="38100" bIns="19050" anchor="ctr" anchorCtr="1">
                    <a:noAutofit/>
                  </a:bodyPr>
                  <a:lstStyle/>
                  <a:p>
                    <a:pPr algn="ctr" rtl="0">
                      <a:defRPr kumimoji="0" lang="ja-JP" altLang="en-US"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kumimoji="0" lang="ja-JP" altLang="en-US"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rPr>
                      <a:t>たき火 32.6％</a:t>
                    </a:r>
                    <a:endParaRPr kumimoji="0" lang="ja-JP" altLang="en-US"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59715639810427"/>
                      <c:h val="0.36744186046511629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8.490676817056636e-002"/>
                  <c:y val="3.1250930842946958e-0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lIns="38100" tIns="19050" rIns="38100" bIns="19050" anchor="ctr" anchorCtr="1">
                  <a:spAutoFit/>
                </a:bodyPr>
                <a:lstStyle/>
                <a:p>
                  <a:pPr algn="ctr" rtl="0">
                    <a:defRPr lang="ja-JP" altLang="en-US"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20722394297869165"/>
                  <c:y val="3.4748214612708296e-003"/>
                </c:manualLayout>
              </c:layout>
              <c:tx>
                <c:rich>
                  <a:bodyPr rot="0" spcFirstLastPara="1" vertOverflow="ellipsis" horzOverflow="overflow" wrap="square" lIns="38100" tIns="19050" rIns="38100" bIns="19050" anchor="ctr" anchorCtr="1">
                    <a:noAutofit/>
                  </a:bodyPr>
                  <a:lstStyle/>
                  <a:p>
                    <a:pPr algn="ctr" rtl="0">
                      <a:defRPr kumimoji="0" lang="ja-JP" altLang="en-US" sz="10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kumimoji="0" lang="ja-JP" altLang="en-US" sz="1000" b="1" i="0" u="none" strike="noStrike" kern="1200" spc="0" baseline="0">
                        <a:solidFill>
                          <a:schemeClr val="accent3"/>
                        </a:solidFill>
                        <a:latin typeface="+mn-lt"/>
                        <a:ea typeface="+mn-ea"/>
                        <a:cs typeface="+mn-cs"/>
                      </a:rPr>
                      <a:t>放火 7.6％</a:t>
                    </a:r>
                    <a:endParaRPr kumimoji="0" lang="ja-JP" altLang="en-US"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00947867298576"/>
                      <c:h val="0.17209302325581396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9.0950977099426553e-002"/>
                  <c:y val="4.248989806506745e-002"/>
                </c:manualLayout>
              </c:layout>
              <c:tx>
                <c:rich>
                  <a:bodyPr rot="0" spcFirstLastPara="1" vertOverflow="ellipsis" horzOverflow="overflow" wrap="square" lIns="38100" tIns="19050" rIns="38100" bIns="19050" anchor="ctr" anchorCtr="1">
                    <a:spAutoFit/>
                  </a:bodyPr>
                  <a:lstStyle/>
                  <a:p>
                    <a:pPr algn="ctr" rtl="0">
                      <a:defRPr kumimoji="0" lang="ja-JP" altLang="en-US" sz="1000" b="1" i="0" u="none" strike="noStrike" kern="1200" spc="0" baseline="0">
                        <a:solidFill>
                          <a:schemeClr val="accent4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kumimoji="0" lang="ja-JP" altLang="en-US" sz="1000" b="1" i="0" u="none" strike="noStrike" kern="1200" spc="0" baseline="0">
                        <a:solidFill>
                          <a:schemeClr val="accent4"/>
                        </a:solidFill>
                        <a:latin typeface="+mn-lt"/>
                        <a:ea typeface="+mn-ea"/>
                        <a:cs typeface="+mn-cs"/>
                      </a:rPr>
                      <a:t>たばこ4.5％　57件</a:t>
                    </a:r>
                    <a:endParaRPr kumimoji="0" lang="ja-JP" altLang="en-US"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1608264606734585e-002"/>
                  <c:y val="1.7406335835927485e-002"/>
                </c:manualLayout>
              </c:layout>
              <c:tx>
                <c:rich>
                  <a:bodyPr rot="0" spcFirstLastPara="1" vertOverflow="ellipsis" horzOverflow="overflow" wrap="square" lIns="38100" tIns="19050" rIns="38100" bIns="19050" anchor="ctr" anchorCtr="1">
                    <a:noAutofit/>
                  </a:bodyPr>
                  <a:lstStyle/>
                  <a:p>
                    <a:pPr algn="ctr" rtl="0">
                      <a:defRPr kumimoji="0" lang="ja-JP" altLang="en-US" sz="1000" b="1" i="0" u="none" strike="noStrike" kern="1200" spc="0" baseline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kumimoji="0" lang="ja-JP" altLang="en-US" sz="900" b="1" i="0" u="none" strike="noStrike" kern="1200" spc="0" baseline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rPr>
                      <a:t>マッチ・ライター</a:t>
                    </a:r>
                    <a:r>
                      <a:rPr kumimoji="0" lang="ja-JP" altLang="en-US" sz="1000" b="1" i="0" u="none" strike="noStrike" kern="1200" spc="0" baseline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rPr>
                      <a:t>2.6％　33件</a:t>
                    </a:r>
                    <a:endParaRPr kumimoji="0" lang="ja-JP" altLang="en-US"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endParaRPr>
                  </a:p>
                  <a:p>
                    <a:pPr algn="ctr" rtl="0">
                      <a:defRPr kumimoji="0" lang="ja-JP" altLang="en-US" sz="1000" b="1" i="0" u="none" strike="noStrike" kern="1200" spc="0" baseline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endParaRPr kumimoji="0" lang="ja-JP" altLang="en-US" sz="9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303317535545023"/>
                      <c:h val="0.32558139534883723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5.3521911656777499e-002"/>
                  <c:y val="-0.24210999206494538"/>
                </c:manualLayout>
              </c:layout>
              <c:tx>
                <c:rich>
                  <a:bodyPr rot="0" spcFirstLastPara="1" vertOverflow="ellipsis" horzOverflow="overflow" wrap="square" lIns="38100" tIns="19050" rIns="38100" bIns="19050" anchor="ctr" anchorCtr="1">
                    <a:spAutoFit/>
                  </a:bodyPr>
                  <a:lstStyle/>
                  <a:p>
                    <a:pPr algn="ctr" rtl="0">
                      <a:defRPr kumimoji="0" lang="ja-JP" altLang="en-US" sz="1000" b="1" i="0" u="none" strike="noStrike" kern="1200" spc="0" baseline="0">
                        <a:solidFill>
                          <a:schemeClr val="accent6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kumimoji="0" lang="ja-JP" altLang="en-US" sz="1000" b="1" i="0" u="none" strike="noStrike" kern="1200" spc="0" baseline="0">
                        <a:solidFill>
                          <a:schemeClr val="accent6"/>
                        </a:solidFill>
                        <a:latin typeface="+mn-lt"/>
                        <a:ea typeface="+mn-ea"/>
                        <a:cs typeface="+mn-cs"/>
                      </a:rPr>
                      <a:t>火遊び 　0.9％11件</a:t>
                    </a:r>
                    <a:endParaRPr kumimoji="0" lang="ja-JP" altLang="en-US"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4025450610142926e-002"/>
                  <c:y val="-9.6575230421778679e-0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lIns="38100" tIns="19050" rIns="38100" bIns="19050" anchor="ctr" anchorCtr="1">
                  <a:spAutoFit/>
                </a:bodyPr>
                <a:lstStyle/>
                <a:p>
                  <a:pPr algn="ctr" rtl="0">
                    <a:defRPr lang="ja-JP" altLang="en-US"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</c:dLbl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noFill/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</c:dLbls>
          <c:cat>
            <c:strRef>
              <c:f>Sheet1!$A$2:$A$8</c:f>
              <c:strCache>
                <c:ptCount val="7"/>
                <c:pt idx="0">
                  <c:v>たき火　32.8％</c:v>
                </c:pt>
                <c:pt idx="1">
                  <c:v>火入れ　19％</c:v>
                </c:pt>
                <c:pt idx="2">
                  <c:v>放火　7.6％</c:v>
                </c:pt>
                <c:pt idx="3">
                  <c:v>たばこ　4.5％</c:v>
                </c:pt>
                <c:pt idx="4">
                  <c:v>マッチなど　2.6％</c:v>
                </c:pt>
                <c:pt idx="5">
                  <c:v>火遊び　0.9％</c:v>
                </c:pt>
                <c:pt idx="6">
                  <c:v>その他　33％</c:v>
                </c:pt>
              </c:strCache>
            </c:strRef>
          </c:cat>
          <c:val>
            <c:numRef>
              <c:f>[火災現委　円グラフ.xlsx]Sheet1!$B$2:$B$8</c:f>
              <c:numCache>
                <c:formatCode>General</c:formatCode>
                <c:ptCount val="7"/>
                <c:pt idx="0">
                  <c:v>32.799999999999997</c:v>
                </c:pt>
                <c:pt idx="1">
                  <c:v>19</c:v>
                </c:pt>
                <c:pt idx="2">
                  <c:v>7.6</c:v>
                </c:pt>
                <c:pt idx="3">
                  <c:v>4.5</c:v>
                </c:pt>
                <c:pt idx="4">
                  <c:v>2.6</c:v>
                </c:pt>
                <c:pt idx="5">
                  <c:v>0.9</c:v>
                </c:pt>
                <c:pt idx="6">
                  <c:v>33</c:v>
                </c:pt>
              </c:numCache>
            </c:numRef>
          </c:val>
        </c:ser>
        <c:dLbls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1000" b="1" i="0" u="none" strike="noStrike" kern="1200" spc="0" baseline="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pPr>
              <a:endParaRPr lang="ja-JP" altLang="en-US"/>
            </a:p>
          </c:txPr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>
      <a:outerShdw blurRad="63500" sx="102000" sy="102000" algn="ctr" rotWithShape="0">
        <a:schemeClr val="accent1">
          <a:lumMod val="60000"/>
          <a:lumOff val="40000"/>
          <a:alpha val="40000"/>
        </a:schemeClr>
      </a:outerShdw>
    </a:effectLst>
  </c:spPr>
  <c:txPr>
    <a:bodyPr vertOverflow="overflow" horzOverflow="overflow" anchor="ctr" anchorCtr="1"/>
    <a:lstStyle/>
    <a:p>
      <a:pPr algn="ctr" rtl="0">
        <a:defRPr lang="ja-JP" altLang="en-US"/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cs="http://schemas.microsoft.com/office/drawing/2012/chartStyle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  <cs:bodyPr vertOverflow="overflow" horzOverflow="overflow"/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  <cs:bodyPr vertOverflow="overflow" horzOverflow="overflow"/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cs="http://schemas.microsoft.com/office/drawing/2012/chartStyle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  <cs:bodyPr vertOverflow="overflow" horzOverflow="overflow"/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  <cs:bodyPr vertOverflow="overflow" horzOverflow="overflow"/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1" y="396700"/>
            <a:ext cx="1543051" cy="82313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1" cy="82313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2025/7/4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2025/7/4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2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2025/7/4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3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456723"/>
            <a:ext cx="2256235" cy="6171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3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3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 </a:t>
            </a:r>
            <a:r>
              <a:rPr kumimoji="1" lang="en-US" altLang="ja-JP" dirty="0"/>
              <a:t>7 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 </a:t>
            </a:r>
            <a:r>
              <a:rPr kumimoji="1" lang="en-US" altLang="ja-JP" dirty="0"/>
              <a:t>8 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 </a:t>
            </a:r>
            <a:r>
              <a:rPr kumimoji="1" lang="en-US" altLang="ja-JP" dirty="0"/>
              <a:t>9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5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2025/7/4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chart" Target="../charts/chart1.xml" /><Relationship Id="rId2" Type="http://schemas.openxmlformats.org/officeDocument/2006/relationships/image" Target="../media/image1.png" /><Relationship Id="rId3" Type="http://schemas.openxmlformats.org/officeDocument/2006/relationships/image" Target="../media/image2.png" /><Relationship Id="rId4" Type="http://schemas.openxmlformats.org/officeDocument/2006/relationships/chart" Target="../charts/chart2.xml" /><Relationship Id="rId5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四角形 35"/>
          <p:cNvSpPr/>
          <p:nvPr/>
        </p:nvSpPr>
        <p:spPr>
          <a:xfrm>
            <a:off x="4393978" y="4420618"/>
            <a:ext cx="2229062" cy="2053122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08" name="四角形 32"/>
          <p:cNvSpPr/>
          <p:nvPr/>
        </p:nvSpPr>
        <p:spPr>
          <a:xfrm>
            <a:off x="240749" y="8985469"/>
            <a:ext cx="6339044" cy="6454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dirty="0"/>
          </a:p>
        </p:txBody>
      </p:sp>
      <p:sp>
        <p:nvSpPr>
          <p:cNvPr id="1109" name="テキスト 12"/>
          <p:cNvSpPr txBox="1"/>
          <p:nvPr/>
        </p:nvSpPr>
        <p:spPr>
          <a:xfrm>
            <a:off x="294670" y="2632391"/>
            <a:ext cx="628512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山火事による全世界の焼失面積は、この20年で約2倍の年間800万㏊以上にのぼったと発表されており、地球温暖化によ</a:t>
            </a:r>
            <a:r>
              <a:rPr lang="ja-JP" altLang="en-US" sz="15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る</a:t>
            </a:r>
            <a:r>
              <a:rPr lang="ja-JP" altLang="en-US" sz="15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気温上昇と空気の乾燥も原因</a:t>
            </a:r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とされています。 </a:t>
            </a:r>
          </a:p>
        </p:txBody>
      </p:sp>
      <p:sp>
        <p:nvSpPr>
          <p:cNvPr id="1110" name="四角形 13"/>
          <p:cNvSpPr/>
          <p:nvPr/>
        </p:nvSpPr>
        <p:spPr>
          <a:xfrm>
            <a:off x="32446" y="75059"/>
            <a:ext cx="7056542" cy="58388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lang="ja-JP" altLang="en-US"/>
            </a:pPr>
            <a:r>
              <a:rPr lang="ja-JP" altLang="en-US" sz="3000" b="1" dirty="0">
                <a:ln w="3175" cap="flat" cmpd="sng">
                  <a:noFill/>
                  <a:prstDash val="solid"/>
                  <a:bevel/>
                </a:ln>
                <a:gradFill flip="none" rotWithShape="1">
                  <a:gsLst>
                    <a:gs pos="0">
                      <a:srgbClr val="FF0000"/>
                    </a:gs>
                    <a:gs pos="23999">
                      <a:srgbClr val="FF0000"/>
                    </a:gs>
                    <a:gs pos="51999">
                      <a:srgbClr val="FFFF00"/>
                    </a:gs>
                    <a:gs pos="100000">
                      <a:srgbClr val="FF0000"/>
                    </a:gs>
                  </a:gsLst>
                  <a:lin ang="5400000" scaled="1"/>
                  <a:tileRect/>
                </a:gradFill>
                <a:latin typeface="メイリオ" panose="020B0604030504040204" pitchFamily="50" charset="-128"/>
                <a:ea typeface="メイリオ" panose="020B0604030504040204" pitchFamily="50" charset="-128"/>
              </a:rPr>
              <a:t>森</a:t>
            </a:r>
            <a:r>
              <a:rPr lang="ja-JP" altLang="en-US" sz="3000" b="1" dirty="0">
                <a:ln w="3175" cap="flat" cmpd="sng">
                  <a:noFill/>
                  <a:prstDash val="solid"/>
                  <a:bevel/>
                </a:ln>
                <a:gradFill flip="none" rotWithShape="1">
                  <a:gsLst>
                    <a:gs pos="0">
                      <a:srgbClr val="FF0000"/>
                    </a:gs>
                    <a:gs pos="23999">
                      <a:srgbClr val="FF0000"/>
                    </a:gs>
                    <a:gs pos="51999">
                      <a:srgbClr val="FFFF00"/>
                    </a:gs>
                    <a:gs pos="100000">
                      <a:srgbClr val="FF0000"/>
                    </a:gs>
                  </a:gsLst>
                  <a:lin ang="5400000" scaled="1"/>
                  <a:tileRect/>
                </a:gradFill>
                <a:latin typeface="メイリオ" panose="020B0604030504040204" pitchFamily="50" charset="-128"/>
                <a:ea typeface="メイリオ" panose="020B0604030504040204" pitchFamily="50" charset="-128"/>
              </a:rPr>
              <a:t>林火</a:t>
            </a:r>
            <a:r>
              <a:rPr lang="ja-JP" altLang="en-US" sz="3000" b="1" dirty="0">
                <a:ln w="3175" cap="flat" cmpd="sng">
                  <a:noFill/>
                  <a:prstDash val="solid"/>
                  <a:bevel/>
                </a:ln>
                <a:gradFill flip="none" rotWithShape="1">
                  <a:gsLst>
                    <a:gs pos="0">
                      <a:srgbClr val="FF0000"/>
                    </a:gs>
                    <a:gs pos="23999">
                      <a:srgbClr val="FF0000"/>
                    </a:gs>
                    <a:gs pos="51999">
                      <a:srgbClr val="FFFF00"/>
                    </a:gs>
                    <a:gs pos="100000">
                      <a:srgbClr val="FF0000"/>
                    </a:gs>
                  </a:gsLst>
                  <a:lin ang="5400000" scaled="1"/>
                  <a:tileRect/>
                </a:gradFill>
                <a:latin typeface="メイリオ" panose="020B0604030504040204" pitchFamily="50" charset="-128"/>
                <a:ea typeface="メイリオ" panose="020B0604030504040204" pitchFamily="50" charset="-128"/>
              </a:rPr>
              <a:t>災</a:t>
            </a:r>
            <a:r>
              <a:rPr lang="ja-JP" altLang="en-US" sz="2300" b="1" dirty="0">
                <a:ln w="3175" cap="flat" cmpd="sng">
                  <a:noFill/>
                  <a:prstDash val="solid"/>
                  <a:bevel/>
                </a:ln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ja-JP" altLang="en-US" sz="3000" b="1" dirty="0">
                <a:ln w="3175" cap="flat" cmpd="sng">
                  <a:noFill/>
                  <a:prstDash val="solid"/>
                  <a:bevel/>
                </a:ln>
                <a:gradFill flip="none" rotWithShape="1">
                  <a:gsLst>
                    <a:gs pos="0">
                      <a:srgbClr val="FF0000"/>
                    </a:gs>
                    <a:gs pos="23999">
                      <a:srgbClr val="FF0000"/>
                    </a:gs>
                    <a:gs pos="51999">
                      <a:srgbClr val="FFFF00"/>
                    </a:gs>
                    <a:gs pos="100000">
                      <a:srgbClr val="FF0000"/>
                    </a:gs>
                  </a:gsLst>
                  <a:lin ang="5400000" scaled="1"/>
                  <a:tileRect/>
                </a:gradFill>
                <a:latin typeface="メイリオ" panose="020B0604030504040204" pitchFamily="50" charset="-128"/>
                <a:ea typeface="メイリオ" panose="020B0604030504040204" pitchFamily="50" charset="-128"/>
              </a:rPr>
              <a:t>起</a:t>
            </a:r>
            <a:r>
              <a:rPr lang="ja-JP" altLang="en-US" sz="2200" b="1" dirty="0">
                <a:ln w="3175" cap="flat" cmpd="sng">
                  <a:noFill/>
                  <a:prstDash val="solid"/>
                  <a:bevel/>
                </a:ln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こさない</a:t>
            </a:r>
            <a:r>
              <a:rPr lang="ja-JP" altLang="en-US" sz="3200" b="1" dirty="0">
                <a:ln w="3175" cap="flat" cmpd="sng">
                  <a:noFill/>
                  <a:prstDash val="solid"/>
                  <a:bevel/>
                </a:ln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</a:t>
            </a:r>
            <a:r>
              <a:rPr lang="ja-JP" altLang="en-US" sz="2200" b="1" dirty="0">
                <a:ln w="3175" cap="flat" cmpd="sng">
                  <a:noFill/>
                  <a:prstDash val="solid"/>
                  <a:bevel/>
                </a:ln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づくりを！</a:t>
            </a:r>
          </a:p>
        </p:txBody>
      </p:sp>
      <p:sp>
        <p:nvSpPr>
          <p:cNvPr id="1111" name="テキスト 13"/>
          <p:cNvSpPr txBox="1"/>
          <p:nvPr/>
        </p:nvSpPr>
        <p:spPr>
          <a:xfrm>
            <a:off x="292981" y="2346779"/>
            <a:ext cx="1322184" cy="245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ja-JP" altLang="en-US" sz="1000" b="1">
                <a:solidFill>
                  <a:schemeClr val="bg1"/>
                </a:solidFill>
              </a:rPr>
              <a:t>約481ha消失</a:t>
            </a:r>
          </a:p>
        </p:txBody>
      </p:sp>
      <p:sp>
        <p:nvSpPr>
          <p:cNvPr id="1112" name="テキスト 14"/>
          <p:cNvSpPr txBox="1"/>
          <p:nvPr/>
        </p:nvSpPr>
        <p:spPr>
          <a:xfrm>
            <a:off x="258400" y="8985304"/>
            <a:ext cx="6318949" cy="55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ja-JP" altLang="en-US"/>
              <a:t>機関名等</a:t>
            </a:r>
          </a:p>
          <a:p>
            <a:pPr algn="l"/>
            <a:r>
              <a:rPr lang="ja-JP" altLang="en-US" sz="12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</a:t>
            </a:r>
            <a:endParaRPr lang="ja-JP" altLang="en-US" sz="1200" b="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13" name="四角形 16"/>
          <p:cNvSpPr/>
          <p:nvPr/>
        </p:nvSpPr>
        <p:spPr>
          <a:xfrm>
            <a:off x="292981" y="4125068"/>
            <a:ext cx="1053844" cy="33766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lang="ja-JP" altLang="en-US"/>
            </a:pPr>
            <a:r>
              <a:rPr lang="ja-JP" altLang="en-US" sz="1600" b="1" dirty="0">
                <a:ln w="15240" cap="flat" cmpd="sng">
                  <a:noFill/>
                  <a:prstDash val="solid"/>
                  <a:beve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発生原因</a:t>
            </a:r>
            <a:endParaRPr lang="ja-JP" altLang="en-US" sz="1100" b="1" dirty="0">
              <a:ln w="15240" cap="flat" cmpd="sng">
                <a:noFill/>
                <a:prstDash val="solid"/>
                <a:bevel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14" name="テキスト 19"/>
          <p:cNvSpPr txBox="1"/>
          <p:nvPr/>
        </p:nvSpPr>
        <p:spPr>
          <a:xfrm>
            <a:off x="238181" y="6937110"/>
            <a:ext cx="6480719" cy="1168658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・枯れ草等のある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火災が起こりやすい場所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では、</a:t>
            </a:r>
            <a:r>
              <a:rPr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たき火をしない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・たき火等火気の使用中は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その場を離れず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使用後は完全に消火する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強風時・乾燥時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には、たき火、火入れをしない</a:t>
            </a:r>
            <a:endParaRPr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・火入れを行う際、</a:t>
            </a:r>
            <a:r>
              <a:rPr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許可を必ず受けること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（消防署） </a:t>
            </a:r>
            <a:endParaRPr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・たばこを投げ捨てないこと　火遊びはしないこと</a:t>
            </a:r>
          </a:p>
        </p:txBody>
      </p:sp>
      <p:sp>
        <p:nvSpPr>
          <p:cNvPr id="1115" name="テキスト 22"/>
          <p:cNvSpPr txBox="1"/>
          <p:nvPr/>
        </p:nvSpPr>
        <p:spPr>
          <a:xfrm>
            <a:off x="4419606" y="4487632"/>
            <a:ext cx="2179464" cy="2138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気温の上昇</a:t>
            </a:r>
            <a:endParaRPr b="1"/>
          </a:p>
          <a:p>
            <a:pPr algn="l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・異常な小雨</a:t>
            </a:r>
            <a:endParaRPr b="1"/>
          </a:p>
          <a:p>
            <a:pPr algn="l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・乾燥した落ち葉</a:t>
            </a:r>
            <a:endParaRPr b="1"/>
          </a:p>
          <a:p>
            <a:pPr algn="l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・低湿度</a:t>
            </a:r>
            <a:endParaRPr b="1"/>
          </a:p>
          <a:p>
            <a:pPr algn="l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・強風</a:t>
            </a:r>
            <a:endParaRPr b="1"/>
          </a:p>
          <a:p>
            <a:pPr algn="l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・消防活動が非常に困難</a:t>
            </a:r>
            <a:endParaRPr b="1"/>
          </a:p>
          <a:p>
            <a:pPr algn="l"/>
            <a:endParaRPr lang="ja-JP" altLang="en-US" sz="1400" dirty="0">
              <a:solidFill>
                <a:schemeClr val="accent6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200" b="1" dirty="0">
                <a:gradFill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5400000" scaled="1"/>
                  <a:tileRect/>
                </a:gra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県下</a:t>
            </a:r>
            <a:r>
              <a:rPr lang="ja-JP" altLang="en-US" sz="1200" b="1" dirty="0">
                <a:gradFill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5400000" scaled="1"/>
                  <a:tileRect/>
                </a:gradFill>
                <a:latin typeface="メイリオ" panose="020B0604030504040204" pitchFamily="50" charset="-128"/>
                <a:ea typeface="メイリオ" panose="020B0604030504040204" pitchFamily="50" charset="-128"/>
              </a:rPr>
              <a:t>でも、今後発生す</a:t>
            </a:r>
            <a:endParaRPr sz="1200">
              <a:gradFill rotWithShape="1">
                <a:gsLst>
                  <a:gs pos="0">
                    <a:srgbClr val="000000"/>
                  </a:gs>
                  <a:gs pos="20000">
                    <a:srgbClr val="000040"/>
                  </a:gs>
                  <a:gs pos="50000">
                    <a:srgbClr val="400040"/>
                  </a:gs>
                  <a:gs pos="75000">
                    <a:srgbClr val="8F0040"/>
                  </a:gs>
                  <a:gs pos="89999">
                    <a:srgbClr val="F27300"/>
                  </a:gs>
                  <a:gs pos="100000">
                    <a:srgbClr val="FFBF00"/>
                  </a:gs>
                </a:gsLst>
                <a:lin ang="5400000" scaled="1"/>
                <a:tileRect/>
              </a:gradFill>
            </a:endParaRPr>
          </a:p>
          <a:p>
            <a:pPr algn="l"/>
            <a:r>
              <a:rPr lang="ja-JP" altLang="en-US" sz="1200" b="1" dirty="0">
                <a:gradFill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5400000" scaled="1"/>
                  <a:tileRect/>
                </a:gra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200" b="1" dirty="0">
                <a:gradFill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5400000" scaled="1"/>
                  <a:tileRect/>
                </a:gra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200" b="1" dirty="0">
                <a:gradFill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5400000" scaled="1"/>
                  <a:tileRect/>
                </a:gradFill>
                <a:latin typeface="メイリオ" panose="020B0604030504040204" pitchFamily="50" charset="-128"/>
                <a:ea typeface="メイリオ" panose="020B0604030504040204" pitchFamily="50" charset="-128"/>
              </a:rPr>
              <a:t>る危険性があります。</a:t>
            </a:r>
            <a:endParaRPr lang="ja-JP" altLang="en-US" sz="1200" b="1" dirty="0">
              <a:gradFill rotWithShape="1">
                <a:gsLst>
                  <a:gs pos="0">
                    <a:srgbClr val="000000"/>
                  </a:gs>
                  <a:gs pos="20000">
                    <a:srgbClr val="000040"/>
                  </a:gs>
                  <a:gs pos="50000">
                    <a:srgbClr val="400040"/>
                  </a:gs>
                  <a:gs pos="75000">
                    <a:srgbClr val="8F0040"/>
                  </a:gs>
                  <a:gs pos="89999">
                    <a:srgbClr val="F27300"/>
                  </a:gs>
                  <a:gs pos="100000">
                    <a:srgbClr val="FFBF00"/>
                  </a:gs>
                </a:gsLst>
                <a:lin ang="5400000" scaled="1"/>
                <a:tileRect/>
              </a:gra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ja-JP" altLang="en-US" sz="1100" b="1" dirty="0"/>
          </a:p>
        </p:txBody>
      </p:sp>
      <p:sp>
        <p:nvSpPr>
          <p:cNvPr id="1116" name="テキスト 23"/>
          <p:cNvSpPr txBox="1"/>
          <p:nvPr/>
        </p:nvSpPr>
        <p:spPr>
          <a:xfrm>
            <a:off x="190662" y="3437347"/>
            <a:ext cx="661267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7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森林火災は、地域が一丸となって火の取り扱いに注意することで、未然に防止することができますので、ご協力をお願いします。</a:t>
            </a:r>
          </a:p>
        </p:txBody>
      </p:sp>
      <p:sp>
        <p:nvSpPr>
          <p:cNvPr id="1117" name="テキスト 25"/>
          <p:cNvSpPr txBox="1"/>
          <p:nvPr/>
        </p:nvSpPr>
        <p:spPr>
          <a:xfrm>
            <a:off x="245583" y="8121000"/>
            <a:ext cx="6339044" cy="73866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l"/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廃棄物処理法により、違法な廃棄物等の焼却は禁止されています。</a:t>
            </a: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５年以下の拘禁刑</a:t>
            </a:r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若しくは</a:t>
            </a: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1000万円以下の罰金</a:t>
            </a:r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（又はこの併科）が科せられますので、不審な焼却行為を見かけたら下記構成機関まで、ご連絡ください。</a:t>
            </a:r>
          </a:p>
        </p:txBody>
      </p:sp>
      <p:graphicFrame>
        <p:nvGraphicFramePr>
          <p:cNvPr id="1118" name="グラフ 24"/>
          <p:cNvGraphicFramePr/>
          <p:nvPr>
            <p:extLst>
              <p:ext uri="{D42A27DB-BD31-4B8C-83A1-F6EECF244321}">
                <p14:modId xmlns:p14="http://schemas.microsoft.com/office/powerpoint/2010/main" val="2486389316"/>
              </p:ext>
            </p:extLst>
          </p:nvPr>
        </p:nvGraphicFramePr>
        <p:xfrm>
          <a:off x="292981" y="4431952"/>
          <a:ext cx="4020759" cy="2056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119" name="四角形 25"/>
          <p:cNvSpPr/>
          <p:nvPr/>
        </p:nvSpPr>
        <p:spPr>
          <a:xfrm>
            <a:off x="4349374" y="4092714"/>
            <a:ext cx="2369525" cy="33766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lang="ja-JP" altLang="en-US"/>
            </a:pPr>
            <a:r>
              <a:rPr lang="ja-JP" altLang="en-US" sz="1600" b="1" dirty="0">
                <a:ln w="15240" cap="flat" cmpd="sng">
                  <a:noFill/>
                  <a:prstDash val="solid"/>
                  <a:beve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大規模森林火災の要因</a:t>
            </a:r>
          </a:p>
        </p:txBody>
      </p:sp>
      <p:sp>
        <p:nvSpPr>
          <p:cNvPr id="1120" name="四角形 26"/>
          <p:cNvSpPr/>
          <p:nvPr/>
        </p:nvSpPr>
        <p:spPr>
          <a:xfrm>
            <a:off x="245583" y="6625786"/>
            <a:ext cx="1491858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lang="ja-JP" altLang="en-US"/>
            </a:pPr>
            <a:r>
              <a:rPr lang="ja-JP" altLang="en-US" sz="2000" b="1" dirty="0">
                <a:ln w="15240" cap="flat" cmpd="sng">
                  <a:noFill/>
                  <a:prstDash val="solid"/>
                  <a:beve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予防策</a:t>
            </a:r>
          </a:p>
        </p:txBody>
      </p:sp>
      <p:sp>
        <p:nvSpPr>
          <p:cNvPr id="1121" name="テキスト 29"/>
          <p:cNvSpPr txBox="1"/>
          <p:nvPr/>
        </p:nvSpPr>
        <p:spPr>
          <a:xfrm>
            <a:off x="-1104900" y="3724275"/>
            <a:ext cx="1256561" cy="36843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 lang="ja-JP" altLang="en-US"/>
            </a:pPr>
            <a:endParaRPr lang="ja-JP" altLang="en-US"/>
          </a:p>
        </p:txBody>
      </p:sp>
      <p:sp>
        <p:nvSpPr>
          <p:cNvPr id="1122" name="テキスト 30"/>
          <p:cNvSpPr txBox="1"/>
          <p:nvPr/>
        </p:nvSpPr>
        <p:spPr>
          <a:xfrm>
            <a:off x="-819150" y="3152775"/>
            <a:ext cx="720000" cy="2453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 lang="ja-JP" altLang="en-US"/>
            </a:pPr>
            <a:endParaRPr lang="ja-JP" altLang="en-US" sz="1000" b="1"/>
          </a:p>
        </p:txBody>
      </p:sp>
      <p:pic>
        <p:nvPicPr>
          <p:cNvPr id="1123" name="Picture 29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81" y="653414"/>
            <a:ext cx="3144250" cy="1891081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124" name="Picture 30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9747" y="653284"/>
            <a:ext cx="3092051" cy="1893817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127" name="テキスト 31"/>
          <p:cNvSpPr txBox="1"/>
          <p:nvPr/>
        </p:nvSpPr>
        <p:spPr>
          <a:xfrm>
            <a:off x="729588" y="2355187"/>
            <a:ext cx="2776799" cy="383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ja-JP" altLang="en-US" sz="800" b="1" dirty="0">
                <a:solidFill>
                  <a:schemeClr val="bg1"/>
                </a:solidFill>
              </a:rPr>
              <a:t>写真　宮古地区広域行政組合消防本部　山火事掲載資料</a:t>
            </a:r>
          </a:p>
          <a:p>
            <a:pPr algn="l"/>
            <a:r>
              <a:rPr lang="ja-JP" altLang="en-US" sz="1100" b="1" dirty="0">
                <a:solidFill>
                  <a:srgbClr val="C00000"/>
                </a:solidFill>
              </a:rPr>
              <a:t> </a:t>
            </a:r>
            <a:endParaRPr lang="ja-JP" altLang="en-US" sz="1000" b="1" dirty="0">
              <a:solidFill>
                <a:srgbClr val="C00000"/>
              </a:solidFill>
            </a:endParaRPr>
          </a:p>
        </p:txBody>
      </p:sp>
      <p:sp>
        <p:nvSpPr>
          <p:cNvPr id="1128" name="テキスト 32"/>
          <p:cNvSpPr txBox="1"/>
          <p:nvPr/>
        </p:nvSpPr>
        <p:spPr>
          <a:xfrm>
            <a:off x="4448004" y="2346779"/>
            <a:ext cx="2175034" cy="383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ja-JP" altLang="en-US" sz="800" b="1">
                <a:solidFill>
                  <a:schemeClr val="bg1"/>
                </a:solidFill>
              </a:rPr>
              <a:t>写真　岩手県農林水産部　山火事掲載資料</a:t>
            </a:r>
          </a:p>
          <a:p>
            <a:pPr algn="l"/>
            <a:r>
              <a:rPr lang="ja-JP" altLang="en-US" sz="1100" b="1">
                <a:solidFill>
                  <a:srgbClr val="C00000"/>
                </a:solidFill>
              </a:rPr>
              <a:t> </a:t>
            </a:r>
            <a:endParaRPr lang="ja-JP" altLang="en-US" sz="1000" b="1">
              <a:solidFill>
                <a:srgbClr val="C00000"/>
              </a:solidFill>
            </a:endParaRPr>
          </a:p>
        </p:txBody>
      </p:sp>
      <p:graphicFrame>
        <p:nvGraphicFramePr>
          <p:cNvPr id="1129" name="グラフ 28"/>
          <p:cNvGraphicFramePr/>
          <p:nvPr/>
        </p:nvGraphicFramePr>
        <p:xfrm>
          <a:off x="258369" y="4431952"/>
          <a:ext cx="4020759" cy="2056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30" name="テキスト 33"/>
          <p:cNvSpPr txBox="1"/>
          <p:nvPr/>
        </p:nvSpPr>
        <p:spPr>
          <a:xfrm>
            <a:off x="2851267" y="4700363"/>
            <a:ext cx="1418899" cy="229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900" b="0" dirty="0"/>
              <a:t>令和元年～令和5年平均</a:t>
            </a:r>
          </a:p>
        </p:txBody>
      </p:sp>
      <p:sp>
        <p:nvSpPr>
          <p:cNvPr id="1131" name="テキスト 29"/>
          <p:cNvSpPr txBox="1"/>
          <p:nvPr/>
        </p:nvSpPr>
        <p:spPr>
          <a:xfrm>
            <a:off x="2562225" y="5095875"/>
            <a:ext cx="1098372" cy="253023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 b="1">
                <a:solidFill>
                  <a:schemeClr val="bg1"/>
                </a:solidFill>
              </a:rPr>
              <a:t>417件</a:t>
            </a:r>
            <a:endParaRPr lang="ja-JP" altLang="en-US" sz="1050" b="1">
              <a:solidFill>
                <a:schemeClr val="bg1"/>
              </a:solidFill>
            </a:endParaRPr>
          </a:p>
        </p:txBody>
      </p:sp>
      <p:sp>
        <p:nvSpPr>
          <p:cNvPr id="1132" name="テキスト 30"/>
          <p:cNvSpPr txBox="1"/>
          <p:nvPr/>
        </p:nvSpPr>
        <p:spPr>
          <a:xfrm>
            <a:off x="1767546" y="5683220"/>
            <a:ext cx="1098372" cy="253023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 b="1">
                <a:solidFill>
                  <a:schemeClr val="bg1"/>
                </a:solidFill>
              </a:rPr>
              <a:t>97件</a:t>
            </a:r>
            <a:endParaRPr lang="ja-JP" altLang="en-US" sz="1050" b="1">
              <a:solidFill>
                <a:schemeClr val="bg1"/>
              </a:solidFill>
            </a:endParaRPr>
          </a:p>
        </p:txBody>
      </p:sp>
      <p:sp>
        <p:nvSpPr>
          <p:cNvPr id="1133" name="テキスト 31"/>
          <p:cNvSpPr txBox="1"/>
          <p:nvPr/>
        </p:nvSpPr>
        <p:spPr>
          <a:xfrm>
            <a:off x="2316732" y="5556709"/>
            <a:ext cx="1098372" cy="253023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 b="1">
                <a:solidFill>
                  <a:schemeClr val="bg1"/>
                </a:solidFill>
              </a:rPr>
              <a:t>242件</a:t>
            </a:r>
            <a:endParaRPr lang="ja-JP" altLang="en-US" sz="1050" b="1">
              <a:solidFill>
                <a:schemeClr val="bg1"/>
              </a:solidFill>
            </a:endParaRPr>
          </a:p>
        </p:txBody>
      </p:sp>
      <p:sp>
        <p:nvSpPr>
          <p:cNvPr id="1134" name="テキスト 32"/>
          <p:cNvSpPr txBox="1"/>
          <p:nvPr/>
        </p:nvSpPr>
        <p:spPr>
          <a:xfrm>
            <a:off x="1463853" y="5095875"/>
            <a:ext cx="1098372" cy="253023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 b="1">
                <a:solidFill>
                  <a:schemeClr val="bg1"/>
                </a:solidFill>
              </a:rPr>
              <a:t>422件</a:t>
            </a:r>
            <a:endParaRPr lang="ja-JP" altLang="en-US" sz="1050" b="1">
              <a:solidFill>
                <a:schemeClr val="bg1"/>
              </a:solidFill>
            </a:endParaRPr>
          </a:p>
        </p:txBody>
      </p:sp>
      <p:sp>
        <p:nvSpPr>
          <p:cNvPr id="1135" name="テキスト 31"/>
          <p:cNvSpPr txBox="1"/>
          <p:nvPr/>
        </p:nvSpPr>
        <p:spPr>
          <a:xfrm>
            <a:off x="1737442" y="4520526"/>
            <a:ext cx="3197087" cy="245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消防庁データ　山林火災件数　1，279件</a:t>
            </a:r>
            <a:endParaRPr sz="10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35</TotalTime>
  <Words>227</Words>
  <Application>JUST Focus</Application>
  <Paragraphs>44</Paragraph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メイリオ</vt:lpstr>
      <vt:lpstr>游ゴシック</vt:lpstr>
      <vt:lpstr>游ゴシック Light</vt:lpstr>
      <vt:lpstr>Arial</vt:lpstr>
      <vt:lpstr>標準</vt:lpstr>
      <vt:lpstr>PowerPoint プレゼンテーション</vt:lpstr>
    </vt:vector>
  </TitlesOfParts>
  <LinksUpToDate>false</LinksUpToDate>
  <SharedDoc>false</SharedDoc>
  <HyperlinksChanged>false</HyperlinksChanged>
  <AppVersion>4.1.7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724980</dc:creator>
  <cp:lastModifiedBy>724980</cp:lastModifiedBy>
  <cp:lastPrinted>2025-07-04T04:49:53Z</cp:lastPrinted>
  <dcterms:created xsi:type="dcterms:W3CDTF">2025-06-10T08:00:12Z</dcterms:created>
  <dcterms:modified xsi:type="dcterms:W3CDTF">2025-08-20T00:01:36Z</dcterms:modified>
  <cp:revision>31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