
<file path=[Content_Types].xml><?xml version="1.0" encoding="utf-8"?>
<Types xmlns="http://schemas.openxmlformats.org/package/2006/content-types">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Relationships xmlns="http://schemas.openxmlformats.org/package/2006/relationships"><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2"/>
  </p:sldMasterIdLst>
  <p:notesMasterIdLst>
    <p:notesMasterId r:id="rId3"/>
  </p:notesMasterIdLst>
  <p:sldIdLst>
    <p:sldId id="256" r:id="rId4"/>
    <p:sldId id="257" r:id="rId5"/>
    <p:sldId id="258" r:id="rId6"/>
    <p:sldId id="259" r:id="rId7"/>
    <p:sldId id="260" r:id="rId8"/>
    <p:sldId id="261" r:id="rId9"/>
    <p:sldId id="262" r:id="rId1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93"/>
    <p:restoredTop sz="94610"/>
  </p:normalViewPr>
  <p:slideViewPr>
    <p:cSldViewPr snapToGrid="0" snapToObjects="1">
      <p:cViewPr varScale="1">
        <p:scale>
          <a:sx n="108" d="100"/>
          <a:sy n="108" d="100"/>
        </p:scale>
        <p:origin x="-582" y="-84"/>
      </p:cViewPr>
      <p:guideLst/>
    </p:cSldViewPr>
  </p:slideViewPr>
  <p:notesTextViewPr>
    <p:cViewPr>
      <p:scale>
        <a:sx n="1" d="1"/>
        <a:sy n="1" d="1"/>
      </p:scale>
      <p:origin x="0" y="0"/>
    </p:cViewPr>
  </p:notesTextViewPr>
  <p:gridSpacing cx="76200" cy="76200"/>
</p:viewPr>
</file>

<file path=ppt/_rels/presentation.xml.rels><?xml version="1.0" encoding="UTF-8"?><Relationships xmlns="http://schemas.openxmlformats.org/package/2006/relationships"><Relationship Id="rId1" Type="http://schemas.openxmlformats.org/officeDocument/2006/relationships/theme" Target="theme/theme1.xml" /><Relationship Id="rId2" Type="http://schemas.openxmlformats.org/officeDocument/2006/relationships/slideMaster" Target="slideMasters/slideMaster1.xml" /><Relationship Id="rId3" Type="http://schemas.openxmlformats.org/officeDocument/2006/relationships/notesMaster" Target="notesMasters/notesMaster1.xml" /><Relationship Id="rId4" Type="http://schemas.openxmlformats.org/officeDocument/2006/relationships/slide" Target="slides/slide1.xml" /><Relationship Id="rId5" Type="http://schemas.openxmlformats.org/officeDocument/2006/relationships/slide" Target="slides/slide2.xml" /><Relationship Id="rId6" Type="http://schemas.openxmlformats.org/officeDocument/2006/relationships/slide" Target="slides/slide3.xml" /><Relationship Id="rId7" Type="http://schemas.openxmlformats.org/officeDocument/2006/relationships/slide" Target="slides/slide4.xml" /><Relationship Id="rId8" Type="http://schemas.openxmlformats.org/officeDocument/2006/relationships/slide" Target="slides/slide5.xml" /><Relationship Id="rId9" Type="http://schemas.openxmlformats.org/officeDocument/2006/relationships/slide" Target="slides/slide6.xml" /><Relationship Id="rId10" Type="http://schemas.openxmlformats.org/officeDocument/2006/relationships/slide" Target="slides/slide7.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notesMasters/_rels/notesMaster1.xml.rels><?xml version="1.0" encoding="UTF-8"?><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1027"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1028"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1029"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1030"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1032"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047" name="Slide Image Placeholder 1"/>
          <p:cNvSpPr>
            <a:spLocks noGrp="1" noRot="1" noChangeAspect="1"/>
          </p:cNvSpPr>
          <p:nvPr>
            <p:ph type="sldImg"/>
          </p:nvPr>
        </p:nvSpPr>
        <p:spPr/>
      </p:sp>
      <p:sp>
        <p:nvSpPr>
          <p:cNvPr id="1048" name="Notes Placeholder 2"/>
          <p:cNvSpPr>
            <a:spLocks noGrp="1"/>
          </p:cNvSpPr>
          <p:nvPr>
            <p:ph type="body" idx="1"/>
          </p:nvPr>
        </p:nvSpPr>
        <p:spPr/>
        <p:txBody>
          <a:bodyPr/>
          <a:lstStyle/>
          <a:p>
            <a:endParaRPr lang="en-US" dirty="0"/>
          </a:p>
        </p:txBody>
      </p:sp>
      <p:sp>
        <p:nvSpPr>
          <p:cNvPr id="1049"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079" name="Slide Image Placeholder 1"/>
          <p:cNvSpPr>
            <a:spLocks noGrp="1" noRot="1" noChangeAspect="1"/>
          </p:cNvSpPr>
          <p:nvPr>
            <p:ph type="sldImg"/>
          </p:nvPr>
        </p:nvSpPr>
        <p:spPr/>
      </p:sp>
      <p:sp>
        <p:nvSpPr>
          <p:cNvPr id="1080" name="Notes Placeholder 2"/>
          <p:cNvSpPr>
            <a:spLocks noGrp="1"/>
          </p:cNvSpPr>
          <p:nvPr>
            <p:ph type="body" idx="1"/>
          </p:nvPr>
        </p:nvSpPr>
        <p:spPr/>
        <p:txBody>
          <a:bodyPr/>
          <a:lstStyle/>
          <a:p>
            <a:endParaRPr lang="en-US" dirty="0"/>
          </a:p>
        </p:txBody>
      </p:sp>
      <p:sp>
        <p:nvSpPr>
          <p:cNvPr id="1081"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09" name="Slide Image Placeholder 1"/>
          <p:cNvSpPr>
            <a:spLocks noGrp="1" noRot="1" noChangeAspect="1"/>
          </p:cNvSpPr>
          <p:nvPr>
            <p:ph type="sldImg"/>
          </p:nvPr>
        </p:nvSpPr>
        <p:spPr/>
      </p:sp>
      <p:sp>
        <p:nvSpPr>
          <p:cNvPr id="1110" name="Notes Placeholder 2"/>
          <p:cNvSpPr>
            <a:spLocks noGrp="1"/>
          </p:cNvSpPr>
          <p:nvPr>
            <p:ph type="body" idx="1"/>
          </p:nvPr>
        </p:nvSpPr>
        <p:spPr/>
        <p:txBody>
          <a:bodyPr/>
          <a:lstStyle/>
          <a:p>
            <a:endParaRPr lang="en-US" dirty="0"/>
          </a:p>
        </p:txBody>
      </p:sp>
      <p:sp>
        <p:nvSpPr>
          <p:cNvPr id="1111"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43" name="Slide Image Placeholder 1"/>
          <p:cNvSpPr>
            <a:spLocks noGrp="1" noRot="1" noChangeAspect="1"/>
          </p:cNvSpPr>
          <p:nvPr>
            <p:ph type="sldImg"/>
          </p:nvPr>
        </p:nvSpPr>
        <p:spPr/>
      </p:sp>
      <p:sp>
        <p:nvSpPr>
          <p:cNvPr id="1144" name="Notes Placeholder 2"/>
          <p:cNvSpPr>
            <a:spLocks noGrp="1"/>
          </p:cNvSpPr>
          <p:nvPr>
            <p:ph type="body" idx="1"/>
          </p:nvPr>
        </p:nvSpPr>
        <p:spPr/>
        <p:txBody>
          <a:bodyPr/>
          <a:lstStyle/>
          <a:p>
            <a:endParaRPr lang="en-US" dirty="0"/>
          </a:p>
        </p:txBody>
      </p:sp>
      <p:sp>
        <p:nvSpPr>
          <p:cNvPr id="1145"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72" name="Slide Image Placeholder 1"/>
          <p:cNvSpPr>
            <a:spLocks noGrp="1" noRot="1" noChangeAspect="1"/>
          </p:cNvSpPr>
          <p:nvPr>
            <p:ph type="sldImg"/>
          </p:nvPr>
        </p:nvSpPr>
        <p:spPr/>
      </p:sp>
      <p:sp>
        <p:nvSpPr>
          <p:cNvPr id="1173" name="Notes Placeholder 2"/>
          <p:cNvSpPr>
            <a:spLocks noGrp="1"/>
          </p:cNvSpPr>
          <p:nvPr>
            <p:ph type="body" idx="1"/>
          </p:nvPr>
        </p:nvSpPr>
        <p:spPr/>
        <p:txBody>
          <a:bodyPr/>
          <a:lstStyle/>
          <a:p>
            <a:endParaRPr lang="en-US" dirty="0"/>
          </a:p>
        </p:txBody>
      </p:sp>
      <p:sp>
        <p:nvSpPr>
          <p:cNvPr id="117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214" name="Slide Image Placeholder 1"/>
          <p:cNvSpPr>
            <a:spLocks noGrp="1" noRot="1" noChangeAspect="1"/>
          </p:cNvSpPr>
          <p:nvPr>
            <p:ph type="sldImg"/>
          </p:nvPr>
        </p:nvSpPr>
        <p:spPr/>
      </p:sp>
      <p:sp>
        <p:nvSpPr>
          <p:cNvPr id="1215" name="Notes Placeholder 2"/>
          <p:cNvSpPr>
            <a:spLocks noGrp="1"/>
          </p:cNvSpPr>
          <p:nvPr>
            <p:ph type="body" idx="1"/>
          </p:nvPr>
        </p:nvSpPr>
        <p:spPr/>
        <p:txBody>
          <a:bodyPr/>
          <a:lstStyle/>
          <a:p>
            <a:endParaRPr lang="en-US" dirty="0"/>
          </a:p>
        </p:txBody>
      </p:sp>
      <p:sp>
        <p:nvSpPr>
          <p:cNvPr id="1216"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242" name="Slide Image Placeholder 1"/>
          <p:cNvSpPr>
            <a:spLocks noGrp="1" noRot="1" noChangeAspect="1"/>
          </p:cNvSpPr>
          <p:nvPr>
            <p:ph type="sldImg"/>
          </p:nvPr>
        </p:nvSpPr>
        <p:spPr/>
      </p:sp>
      <p:sp>
        <p:nvSpPr>
          <p:cNvPr id="1243" name="Notes Placeholder 2"/>
          <p:cNvSpPr>
            <a:spLocks noGrp="1"/>
          </p:cNvSpPr>
          <p:nvPr>
            <p:ph type="body" idx="1"/>
          </p:nvPr>
        </p:nvSpPr>
        <p:spPr/>
        <p:txBody>
          <a:bodyPr/>
          <a:lstStyle/>
          <a:p>
            <a:endParaRPr lang="en-US" dirty="0"/>
          </a:p>
        </p:txBody>
      </p:sp>
      <p:sp>
        <p:nvSpPr>
          <p:cNvPr id="124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0" name=""/>
        <p:cNvGrpSpPr/>
        <p:nvPr/>
      </p:nvGrpSpPr>
      <p:grpSpPr>
        <a:xfrm>
          <a:off x="0" y="0"/>
          <a:ext cx="0" cy="0"/>
          <a:chOff x="0" y="0"/>
          <a:chExt cx="0" cy="0"/>
        </a:xfrm>
      </p:grpSpPr>
    </p:spTree>
  </p:cSld>
  <p:clrMapOvr>
    <a:masterClrMapping/>
  </p:clrMapOvr>
</p:sldLayout>
</file>

<file path=ppt/slideMasters/_rels/slideMaster1.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42B44"/>
        </a:solidFill>
      </p:bgPr>
    </p:bg>
    <p:spTree>
      <p:nvGrpSpPr>
        <p:cNvPr id="0" name=""/>
        <p:cNvGrpSpPr/>
        <p:nvPr/>
      </p:nvGrpSpPr>
      <p:grpSpPr>
        <a:xfrm>
          <a:off x="0" y="0"/>
          <a:ext cx="0" cy="0"/>
          <a:chOff x="0" y="0"/>
          <a:chExt cx="0" cy="0"/>
        </a:xfrm>
      </p:grpSpPr>
      <p:sp>
        <p:nvSpPr>
          <p:cNvPr id="1034" name="Shape 0"/>
          <p:cNvSpPr/>
          <p:nvPr/>
        </p:nvSpPr>
        <p:spPr>
          <a:xfrm>
            <a:off x="8869680" y="-914400"/>
            <a:ext cx="3840480" cy="3840480"/>
          </a:xfrm>
          <a:prstGeom prst="ellipse">
            <a:avLst/>
          </a:prstGeom>
          <a:solidFill>
            <a:srgbClr val="C8373E">
              <a:alpha val="22000"/>
            </a:srgbClr>
          </a:solidFill>
          <a:ln/>
        </p:spPr>
      </p:sp>
      <p:sp>
        <p:nvSpPr>
          <p:cNvPr id="1035" name="Shape 1"/>
          <p:cNvSpPr/>
          <p:nvPr/>
        </p:nvSpPr>
        <p:spPr>
          <a:xfrm>
            <a:off x="10482682" y="-914400"/>
            <a:ext cx="3840480" cy="3840480"/>
          </a:xfrm>
          <a:prstGeom prst="ellipse">
            <a:avLst/>
          </a:prstGeom>
          <a:solidFill>
            <a:srgbClr val="1B3A5C">
              <a:alpha val="22000"/>
            </a:srgbClr>
          </a:solidFill>
          <a:ln/>
        </p:spPr>
      </p:sp>
      <p:sp>
        <p:nvSpPr>
          <p:cNvPr id="1036" name="Shape 2"/>
          <p:cNvSpPr/>
          <p:nvPr/>
        </p:nvSpPr>
        <p:spPr>
          <a:xfrm>
            <a:off x="9692640" y="4206240"/>
            <a:ext cx="2377440" cy="2377440"/>
          </a:xfrm>
          <a:prstGeom prst="ellipse">
            <a:avLst/>
          </a:prstGeom>
          <a:solidFill>
            <a:srgbClr val="C8373E">
              <a:alpha val="18000"/>
            </a:srgbClr>
          </a:solidFill>
          <a:ln/>
        </p:spPr>
      </p:sp>
      <p:sp>
        <p:nvSpPr>
          <p:cNvPr id="1037" name="Shape 3"/>
          <p:cNvSpPr/>
          <p:nvPr/>
        </p:nvSpPr>
        <p:spPr>
          <a:xfrm>
            <a:off x="10691165" y="4206240"/>
            <a:ext cx="2377440" cy="2377440"/>
          </a:xfrm>
          <a:prstGeom prst="ellipse">
            <a:avLst/>
          </a:prstGeom>
          <a:solidFill>
            <a:srgbClr val="1B3A5C">
              <a:alpha val="18000"/>
            </a:srgbClr>
          </a:solidFill>
          <a:ln/>
        </p:spPr>
      </p:sp>
      <p:sp>
        <p:nvSpPr>
          <p:cNvPr id="1038" name="Text 4"/>
          <p:cNvSpPr/>
          <p:nvPr/>
        </p:nvSpPr>
        <p:spPr>
          <a:xfrm>
            <a:off x="822960" y="2331720"/>
            <a:ext cx="9601200" cy="914400"/>
          </a:xfrm>
          <a:prstGeom prst="rect">
            <a:avLst/>
          </a:prstGeom>
          <a:noFill/>
          <a:ln/>
        </p:spPr>
        <p:txBody>
          <a:bodyPr wrap="square" lIns="0" tIns="0" rIns="0" bIns="0" rtlCol="0" anchor="ctr"/>
          <a:lstStyle/>
          <a:p>
            <a:pPr marL="0" indent="0">
              <a:buNone/>
            </a:pPr>
            <a:r>
              <a:rPr lang="en-US" sz="4000" b="1" dirty="0">
                <a:solidFill>
                  <a:srgbClr val="FFFFFF"/>
                </a:solidFill>
                <a:latin typeface="Bookman Old Style" pitchFamily="34" charset="0"/>
                <a:ea typeface="Bookman Old Style" pitchFamily="34" charset="-122"/>
                <a:cs typeface="Bookman Old Style" pitchFamily="34" charset="-120"/>
              </a:rPr>
              <a:t>韓国市場に関する勉強会</a:t>
            </a:r>
            <a:endParaRPr lang="en-US" sz="4000" dirty="0"/>
          </a:p>
        </p:txBody>
      </p:sp>
      <p:sp>
        <p:nvSpPr>
          <p:cNvPr id="1039" name="Text 5"/>
          <p:cNvSpPr/>
          <p:nvPr/>
        </p:nvSpPr>
        <p:spPr>
          <a:xfrm>
            <a:off x="822960" y="3063240"/>
            <a:ext cx="7315200" cy="457200"/>
          </a:xfrm>
          <a:prstGeom prst="rect">
            <a:avLst/>
          </a:prstGeom>
          <a:noFill/>
          <a:ln/>
        </p:spPr>
        <p:txBody>
          <a:bodyPr wrap="square" lIns="0" tIns="0" rIns="0" bIns="0" rtlCol="0" anchor="ctr"/>
          <a:lstStyle/>
          <a:p>
            <a:pPr marL="0" indent="0">
              <a:buNone/>
            </a:pPr>
            <a:r>
              <a:rPr lang="en-US" sz="1800" dirty="0">
                <a:solidFill>
                  <a:srgbClr val="D4A857"/>
                </a:solidFill>
                <a:latin typeface="Calibri" pitchFamily="34" charset="0"/>
                <a:ea typeface="Calibri" pitchFamily="34" charset="-122"/>
                <a:cs typeface="Calibri" pitchFamily="34" charset="-120"/>
              </a:rPr>
              <a:t>サマリーレポート</a:t>
            </a:r>
            <a:endParaRPr lang="en-US" sz="1800" dirty="0"/>
          </a:p>
        </p:txBody>
      </p:sp>
      <p:sp>
        <p:nvSpPr>
          <p:cNvPr id="1040" name="Shape 6"/>
          <p:cNvSpPr/>
          <p:nvPr/>
        </p:nvSpPr>
        <p:spPr>
          <a:xfrm>
            <a:off x="868680" y="3794760"/>
            <a:ext cx="2011680" cy="0"/>
          </a:xfrm>
          <a:prstGeom prst="line">
            <a:avLst/>
          </a:prstGeom>
          <a:noFill/>
          <a:ln w="19050">
            <a:solidFill>
              <a:srgbClr val="D4A857"/>
            </a:solidFill>
            <a:prstDash val="solid"/>
          </a:ln>
        </p:spPr>
      </p:sp>
      <p:sp>
        <p:nvSpPr>
          <p:cNvPr id="1041" name="Text 7"/>
          <p:cNvSpPr/>
          <p:nvPr/>
        </p:nvSpPr>
        <p:spPr>
          <a:xfrm>
            <a:off x="822960" y="3977640"/>
            <a:ext cx="9144000" cy="365760"/>
          </a:xfrm>
          <a:prstGeom prst="rect">
            <a:avLst/>
          </a:prstGeom>
          <a:noFill/>
          <a:ln/>
        </p:spPr>
        <p:txBody>
          <a:bodyPr wrap="square" lIns="0" tIns="0" rIns="0" bIns="0" rtlCol="0" anchor="ctr"/>
          <a:lstStyle/>
          <a:p>
            <a:pPr marL="0" indent="0">
              <a:buNone/>
            </a:pPr>
            <a:r>
              <a:rPr lang="en-US" sz="1400" dirty="0">
                <a:solidFill>
                  <a:srgbClr val="FFFFFF"/>
                </a:solidFill>
                <a:latin typeface="Calibri" pitchFamily="34" charset="0"/>
                <a:ea typeface="Calibri" pitchFamily="34" charset="-122"/>
                <a:cs typeface="Calibri" pitchFamily="34" charset="-120"/>
              </a:rPr>
              <a:t>高知県 国際観光課　×　株式会社インターナショナルコミュニケーション</a:t>
            </a:r>
            <a:endParaRPr lang="en-US" sz="1400" dirty="0"/>
          </a:p>
        </p:txBody>
      </p:sp>
      <p:sp>
        <p:nvSpPr>
          <p:cNvPr id="1042" name="Text 8"/>
          <p:cNvSpPr/>
          <p:nvPr/>
        </p:nvSpPr>
        <p:spPr>
          <a:xfrm>
            <a:off x="822960" y="4343400"/>
            <a:ext cx="9144000" cy="365760"/>
          </a:xfrm>
          <a:prstGeom prst="rect">
            <a:avLst/>
          </a:prstGeom>
          <a:noFill/>
          <a:ln/>
        </p:spPr>
        <p:txBody>
          <a:bodyPr wrap="square" lIns="0" tIns="0" rIns="0" bIns="0" rtlCol="0" anchor="ctr"/>
          <a:lstStyle/>
          <a:p>
            <a:pPr marL="0" indent="0">
              <a:buNone/>
            </a:pPr>
            <a:r>
              <a:rPr lang="en-US" sz="1400" dirty="0">
                <a:solidFill>
                  <a:srgbClr val="C7D2DE"/>
                </a:solidFill>
                <a:latin typeface="Calibri" pitchFamily="34" charset="0"/>
                <a:ea typeface="Calibri" pitchFamily="34" charset="-122"/>
                <a:cs typeface="Calibri" pitchFamily="34" charset="-120"/>
              </a:rPr>
              <a:t>2026年7月23日（木）15:00〜16:00　｜　かるぽーと11階 大会議室</a:t>
            </a:r>
            <a:endParaRPr lang="en-US" sz="1400" dirty="0"/>
          </a:p>
        </p:txBody>
      </p:sp>
      <p:sp>
        <p:nvSpPr>
          <p:cNvPr id="1043" name="Shape 9"/>
          <p:cNvSpPr/>
          <p:nvPr/>
        </p:nvSpPr>
        <p:spPr>
          <a:xfrm>
            <a:off x="822960" y="5212080"/>
            <a:ext cx="502920" cy="502920"/>
          </a:xfrm>
          <a:prstGeom prst="ellipse">
            <a:avLst/>
          </a:prstGeom>
          <a:solidFill>
            <a:srgbClr val="C8373E"/>
          </a:solidFill>
          <a:ln/>
        </p:spPr>
      </p:sp>
      <p:sp>
        <p:nvSpPr>
          <p:cNvPr id="1044" name="Shape 10"/>
          <p:cNvSpPr/>
          <p:nvPr/>
        </p:nvSpPr>
        <p:spPr>
          <a:xfrm>
            <a:off x="1034186" y="5212080"/>
            <a:ext cx="502920" cy="502920"/>
          </a:xfrm>
          <a:prstGeom prst="ellipse">
            <a:avLst/>
          </a:prstGeom>
          <a:solidFill>
            <a:srgbClr val="1B3A5C"/>
          </a:solidFill>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0" name=""/>
        <p:cNvGrpSpPr/>
        <p:nvPr/>
      </p:nvGrpSpPr>
      <p:grpSpPr>
        <a:xfrm>
          <a:off x="0" y="0"/>
          <a:ext cx="0" cy="0"/>
          <a:chOff x="0" y="0"/>
          <a:chExt cx="0" cy="0"/>
        </a:xfrm>
      </p:grpSpPr>
      <p:sp>
        <p:nvSpPr>
          <p:cNvPr id="1051" name="Text 0"/>
          <p:cNvSpPr/>
          <p:nvPr/>
        </p:nvSpPr>
        <p:spPr>
          <a:xfrm>
            <a:off x="548640" y="365760"/>
            <a:ext cx="7315200" cy="274320"/>
          </a:xfrm>
          <a:prstGeom prst="rect">
            <a:avLst/>
          </a:prstGeom>
          <a:noFill/>
          <a:ln/>
        </p:spPr>
        <p:txBody>
          <a:bodyPr wrap="square" lIns="0" tIns="0" rIns="0" bIns="0" rtlCol="0" anchor="ctr"/>
          <a:lstStyle/>
          <a:p>
            <a:pPr marL="0" indent="0" algn="l">
              <a:buNone/>
            </a:pPr>
            <a:r>
              <a:rPr lang="en-US" sz="1300" b="1" kern="0" spc="100" dirty="0">
                <a:solidFill>
                  <a:srgbClr val="C8373E"/>
                </a:solidFill>
                <a:latin typeface="Calibri" pitchFamily="34" charset="0"/>
                <a:ea typeface="Calibri" pitchFamily="34" charset="-122"/>
                <a:cs typeface="Calibri" pitchFamily="34" charset="-120"/>
              </a:rPr>
              <a:t>OVERVIEW</a:t>
            </a:r>
            <a:endParaRPr lang="en-US" sz="1300" dirty="0"/>
          </a:p>
        </p:txBody>
      </p:sp>
      <p:sp>
        <p:nvSpPr>
          <p:cNvPr id="1052" name="Text 1"/>
          <p:cNvSpPr/>
          <p:nvPr/>
        </p:nvSpPr>
        <p:spPr>
          <a:xfrm>
            <a:off x="548640" y="621792"/>
            <a:ext cx="10515600" cy="548640"/>
          </a:xfrm>
          <a:prstGeom prst="rect">
            <a:avLst/>
          </a:prstGeom>
          <a:noFill/>
          <a:ln/>
        </p:spPr>
        <p:txBody>
          <a:bodyPr wrap="square" lIns="0" tIns="0" rIns="0" bIns="0" rtlCol="0" anchor="ctr"/>
          <a:lstStyle/>
          <a:p>
            <a:pPr marL="0" indent="0" algn="l">
              <a:buNone/>
            </a:pPr>
            <a:r>
              <a:rPr lang="en-US" sz="2800" b="1" dirty="0">
                <a:solidFill>
                  <a:srgbClr val="1B3A5C"/>
                </a:solidFill>
                <a:latin typeface="Bookman Old Style" pitchFamily="34" charset="0"/>
                <a:ea typeface="Bookman Old Style" pitchFamily="34" charset="-122"/>
                <a:cs typeface="Bookman Old Style" pitchFamily="34" charset="-120"/>
              </a:rPr>
              <a:t>会議概要と誘客に向けた趣旨</a:t>
            </a:r>
            <a:endParaRPr lang="en-US" sz="2800" dirty="0"/>
          </a:p>
        </p:txBody>
      </p:sp>
      <p:sp>
        <p:nvSpPr>
          <p:cNvPr id="1053" name="Shape 2"/>
          <p:cNvSpPr/>
          <p:nvPr/>
        </p:nvSpPr>
        <p:spPr>
          <a:xfrm>
            <a:off x="11109960" y="384048"/>
            <a:ext cx="457200" cy="457200"/>
          </a:xfrm>
          <a:prstGeom prst="ellipse">
            <a:avLst/>
          </a:prstGeom>
          <a:solidFill>
            <a:srgbClr val="C8373E">
              <a:alpha val="85000"/>
            </a:srgbClr>
          </a:solidFill>
          <a:ln/>
        </p:spPr>
      </p:sp>
      <p:sp>
        <p:nvSpPr>
          <p:cNvPr id="1054" name="Shape 3"/>
          <p:cNvSpPr/>
          <p:nvPr/>
        </p:nvSpPr>
        <p:spPr>
          <a:xfrm>
            <a:off x="11301984" y="384048"/>
            <a:ext cx="457200" cy="457200"/>
          </a:xfrm>
          <a:prstGeom prst="ellipse">
            <a:avLst/>
          </a:prstGeom>
          <a:solidFill>
            <a:srgbClr val="1B3A5C">
              <a:alpha val="85000"/>
            </a:srgbClr>
          </a:solidFill>
          <a:ln/>
        </p:spPr>
      </p:sp>
      <p:sp>
        <p:nvSpPr>
          <p:cNvPr id="1055" name="Shape 4"/>
          <p:cNvSpPr/>
          <p:nvPr/>
        </p:nvSpPr>
        <p:spPr>
          <a:xfrm>
            <a:off x="548640" y="1508760"/>
            <a:ext cx="457200" cy="457200"/>
          </a:xfrm>
          <a:prstGeom prst="ellipse">
            <a:avLst/>
          </a:prstGeom>
          <a:solidFill>
            <a:srgbClr val="C8373E"/>
          </a:solidFill>
          <a:ln/>
        </p:spPr>
      </p:sp>
      <p:sp>
        <p:nvSpPr>
          <p:cNvPr id="1056" name="Text 5"/>
          <p:cNvSpPr/>
          <p:nvPr/>
        </p:nvSpPr>
        <p:spPr>
          <a:xfrm>
            <a:off x="548640" y="1508760"/>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1057" name="Text 6"/>
          <p:cNvSpPr/>
          <p:nvPr/>
        </p:nvSpPr>
        <p:spPr>
          <a:xfrm>
            <a:off x="1188720" y="1481328"/>
            <a:ext cx="4663440" cy="292608"/>
          </a:xfrm>
          <a:prstGeom prst="rect">
            <a:avLst/>
          </a:prstGeom>
          <a:noFill/>
          <a:ln/>
        </p:spPr>
        <p:txBody>
          <a:bodyPr wrap="square" lIns="0" tIns="0" rIns="0" bIns="0" rtlCol="0" anchor="ctr"/>
          <a:lstStyle/>
          <a:p>
            <a:pPr marL="0" indent="0" algn="l">
              <a:buNone/>
            </a:pPr>
            <a:r>
              <a:rPr lang="en-US" sz="1500" b="1" dirty="0">
                <a:solidFill>
                  <a:srgbClr val="2B2B2B"/>
                </a:solidFill>
                <a:latin typeface="Calibri" pitchFamily="34" charset="0"/>
                <a:ea typeface="Calibri" pitchFamily="34" charset="-122"/>
                <a:cs typeface="Calibri" pitchFamily="34" charset="-120"/>
              </a:rPr>
              <a:t>国際線ターミナル全面共用を見据えて</a:t>
            </a:r>
            <a:endParaRPr lang="en-US" sz="1500" dirty="0"/>
          </a:p>
        </p:txBody>
      </p:sp>
      <p:sp>
        <p:nvSpPr>
          <p:cNvPr id="1058" name="Text 7"/>
          <p:cNvSpPr/>
          <p:nvPr/>
        </p:nvSpPr>
        <p:spPr>
          <a:xfrm>
            <a:off x="1188720" y="1764792"/>
            <a:ext cx="4663440" cy="731520"/>
          </a:xfrm>
          <a:prstGeom prst="rect">
            <a:avLst/>
          </a:prstGeom>
          <a:noFill/>
          <a:ln/>
        </p:spPr>
        <p:txBody>
          <a:bodyPr wrap="square" lIns="0" tIns="0" rIns="0" bIns="0" rtlCol="0" anchor="t"/>
          <a:lstStyle/>
          <a:p>
            <a:pPr marL="0" indent="0" algn="l">
              <a:lnSpc>
                <a:spcPct val="115000"/>
              </a:lnSpc>
              <a:buNone/>
            </a:pPr>
            <a:r>
              <a:rPr lang="en-US" sz="1300" dirty="0">
                <a:solidFill>
                  <a:srgbClr val="6B7280"/>
                </a:solidFill>
                <a:latin typeface="Calibri" pitchFamily="34" charset="0"/>
                <a:ea typeface="Calibri" pitchFamily="34" charset="-122"/>
                <a:cs typeface="Calibri" pitchFamily="34" charset="-120"/>
              </a:rPr>
              <a:t>来春の高知龍馬空港・国際線ターミナルビル全面共用開始に向け、韓国からの新規航路誘致に取り組む。</a:t>
            </a:r>
            <a:endParaRPr lang="en-US" sz="1300" dirty="0"/>
          </a:p>
        </p:txBody>
      </p:sp>
      <p:sp>
        <p:nvSpPr>
          <p:cNvPr id="1059" name="Shape 8"/>
          <p:cNvSpPr/>
          <p:nvPr/>
        </p:nvSpPr>
        <p:spPr>
          <a:xfrm>
            <a:off x="548640" y="2834640"/>
            <a:ext cx="457200" cy="457200"/>
          </a:xfrm>
          <a:prstGeom prst="ellipse">
            <a:avLst/>
          </a:prstGeom>
          <a:solidFill>
            <a:srgbClr val="1B3A5C"/>
          </a:solidFill>
          <a:ln/>
        </p:spPr>
      </p:sp>
      <p:sp>
        <p:nvSpPr>
          <p:cNvPr id="1060" name="Text 9"/>
          <p:cNvSpPr/>
          <p:nvPr/>
        </p:nvSpPr>
        <p:spPr>
          <a:xfrm>
            <a:off x="548640" y="2834640"/>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1061" name="Text 10"/>
          <p:cNvSpPr/>
          <p:nvPr/>
        </p:nvSpPr>
        <p:spPr>
          <a:xfrm>
            <a:off x="1188720" y="2807208"/>
            <a:ext cx="4663440" cy="292608"/>
          </a:xfrm>
          <a:prstGeom prst="rect">
            <a:avLst/>
          </a:prstGeom>
          <a:noFill/>
          <a:ln/>
        </p:spPr>
        <p:txBody>
          <a:bodyPr wrap="square" lIns="0" tIns="0" rIns="0" bIns="0" rtlCol="0" anchor="ctr"/>
          <a:lstStyle/>
          <a:p>
            <a:pPr marL="0" indent="0" algn="l">
              <a:buNone/>
            </a:pPr>
            <a:r>
              <a:rPr lang="en-US" sz="1500" b="1" dirty="0">
                <a:solidFill>
                  <a:srgbClr val="2B2B2B"/>
                </a:solidFill>
                <a:latin typeface="Calibri" pitchFamily="34" charset="0"/>
                <a:ea typeface="Calibri" pitchFamily="34" charset="-122"/>
                <a:cs typeface="Calibri" pitchFamily="34" charset="-120"/>
              </a:rPr>
              <a:t>航路交渉は継続の方針</a:t>
            </a:r>
            <a:endParaRPr lang="en-US" sz="1500" dirty="0"/>
          </a:p>
        </p:txBody>
      </p:sp>
      <p:sp>
        <p:nvSpPr>
          <p:cNvPr id="1062" name="Text 11"/>
          <p:cNvSpPr/>
          <p:nvPr/>
        </p:nvSpPr>
        <p:spPr>
          <a:xfrm>
            <a:off x="1188720" y="3090672"/>
            <a:ext cx="4663440" cy="731520"/>
          </a:xfrm>
          <a:prstGeom prst="rect">
            <a:avLst/>
          </a:prstGeom>
          <a:noFill/>
          <a:ln/>
        </p:spPr>
        <p:txBody>
          <a:bodyPr wrap="square" lIns="0" tIns="0" rIns="0" bIns="0" rtlCol="0" anchor="t"/>
          <a:lstStyle/>
          <a:p>
            <a:pPr marL="0" indent="0" algn="l">
              <a:lnSpc>
                <a:spcPct val="115000"/>
              </a:lnSpc>
              <a:buNone/>
            </a:pPr>
            <a:r>
              <a:rPr lang="en-US" sz="1300" dirty="0">
                <a:solidFill>
                  <a:srgbClr val="6B7280"/>
                </a:solidFill>
                <a:latin typeface="Calibri" pitchFamily="34" charset="0"/>
                <a:ea typeface="Calibri" pitchFamily="34" charset="-122"/>
                <a:cs typeface="Calibri" pitchFamily="34" charset="-120"/>
              </a:rPr>
              <a:t>燃料費高騰等で韓国航空各社の経営は厳しく、新規就航は慎重。引き続き交渉を継続。</a:t>
            </a:r>
            <a:endParaRPr lang="en-US" sz="1300" dirty="0"/>
          </a:p>
        </p:txBody>
      </p:sp>
      <p:sp>
        <p:nvSpPr>
          <p:cNvPr id="1063" name="Shape 12"/>
          <p:cNvSpPr/>
          <p:nvPr/>
        </p:nvSpPr>
        <p:spPr>
          <a:xfrm>
            <a:off x="548640" y="4160520"/>
            <a:ext cx="457200" cy="457200"/>
          </a:xfrm>
          <a:prstGeom prst="ellipse">
            <a:avLst/>
          </a:prstGeom>
          <a:solidFill>
            <a:srgbClr val="C8373E"/>
          </a:solidFill>
          <a:ln/>
        </p:spPr>
      </p:sp>
      <p:sp>
        <p:nvSpPr>
          <p:cNvPr id="1064" name="Text 13"/>
          <p:cNvSpPr/>
          <p:nvPr/>
        </p:nvSpPr>
        <p:spPr>
          <a:xfrm>
            <a:off x="548640" y="4160520"/>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3</a:t>
            </a:r>
            <a:endParaRPr lang="en-US" sz="1600" dirty="0"/>
          </a:p>
        </p:txBody>
      </p:sp>
      <p:sp>
        <p:nvSpPr>
          <p:cNvPr id="1065" name="Text 14"/>
          <p:cNvSpPr/>
          <p:nvPr/>
        </p:nvSpPr>
        <p:spPr>
          <a:xfrm>
            <a:off x="1188720" y="4133088"/>
            <a:ext cx="4663440" cy="292608"/>
          </a:xfrm>
          <a:prstGeom prst="rect">
            <a:avLst/>
          </a:prstGeom>
          <a:noFill/>
          <a:ln/>
        </p:spPr>
        <p:txBody>
          <a:bodyPr wrap="square" lIns="0" tIns="0" rIns="0" bIns="0" rtlCol="0" anchor="ctr"/>
          <a:lstStyle/>
          <a:p>
            <a:pPr marL="0" indent="0" algn="l">
              <a:buNone/>
            </a:pPr>
            <a:r>
              <a:rPr lang="en-US" sz="1500" b="1" dirty="0">
                <a:solidFill>
                  <a:srgbClr val="2B2B2B"/>
                </a:solidFill>
                <a:latin typeface="Calibri" pitchFamily="34" charset="0"/>
                <a:ea typeface="Calibri" pitchFamily="34" charset="-122"/>
                <a:cs typeface="Calibri" pitchFamily="34" charset="-120"/>
              </a:rPr>
              <a:t>9月14日 商談会が第一歩</a:t>
            </a:r>
            <a:endParaRPr lang="en-US" sz="1500" dirty="0"/>
          </a:p>
        </p:txBody>
      </p:sp>
      <p:sp>
        <p:nvSpPr>
          <p:cNvPr id="1066" name="Text 15"/>
          <p:cNvSpPr/>
          <p:nvPr/>
        </p:nvSpPr>
        <p:spPr>
          <a:xfrm>
            <a:off x="1188720" y="4416552"/>
            <a:ext cx="4663440" cy="731520"/>
          </a:xfrm>
          <a:prstGeom prst="rect">
            <a:avLst/>
          </a:prstGeom>
          <a:noFill/>
          <a:ln/>
        </p:spPr>
        <p:txBody>
          <a:bodyPr wrap="square" lIns="0" tIns="0" rIns="0" bIns="0" rtlCol="0" anchor="t"/>
          <a:lstStyle/>
          <a:p>
            <a:pPr marL="0" indent="0" algn="l">
              <a:lnSpc>
                <a:spcPct val="115000"/>
              </a:lnSpc>
              <a:buNone/>
            </a:pPr>
            <a:r>
              <a:rPr lang="en-US" sz="1300" dirty="0">
                <a:solidFill>
                  <a:srgbClr val="6B7280"/>
                </a:solidFill>
                <a:latin typeface="Calibri" pitchFamily="34" charset="0"/>
                <a:ea typeface="Calibri" pitchFamily="34" charset="-122"/>
                <a:cs typeface="Calibri" pitchFamily="34" charset="-120"/>
              </a:rPr>
              <a:t>誘客・認知度向上の第一歩と位置づけ、高知の魅力発信を通じて誘客と航路誘致につなげる。</a:t>
            </a:r>
            <a:endParaRPr lang="en-US" sz="1300" dirty="0"/>
          </a:p>
        </p:txBody>
      </p:sp>
      <p:sp>
        <p:nvSpPr>
          <p:cNvPr id="1067" name="Shape 16"/>
          <p:cNvSpPr/>
          <p:nvPr/>
        </p:nvSpPr>
        <p:spPr>
          <a:xfrm>
            <a:off x="6400800" y="1508760"/>
            <a:ext cx="5212080" cy="4480560"/>
          </a:xfrm>
          <a:prstGeom prst="roundRect">
            <a:avLst>
              <a:gd name="adj" fmla="val 2449"/>
            </a:avLst>
          </a:prstGeom>
          <a:solidFill>
            <a:srgbClr val="F7F5F0"/>
          </a:solidFill>
          <a:ln/>
        </p:spPr>
      </p:sp>
      <p:sp>
        <p:nvSpPr>
          <p:cNvPr id="1068" name="Shape 17"/>
          <p:cNvSpPr/>
          <p:nvPr/>
        </p:nvSpPr>
        <p:spPr>
          <a:xfrm>
            <a:off x="6766560" y="1874520"/>
            <a:ext cx="502920" cy="502920"/>
          </a:xfrm>
          <a:prstGeom prst="ellipse">
            <a:avLst/>
          </a:prstGeom>
          <a:solidFill>
            <a:srgbClr val="C8373E"/>
          </a:solidFill>
          <a:ln/>
        </p:spPr>
      </p:sp>
      <p:sp>
        <p:nvSpPr>
          <p:cNvPr id="1069" name="Shape 18"/>
          <p:cNvSpPr/>
          <p:nvPr/>
        </p:nvSpPr>
        <p:spPr>
          <a:xfrm>
            <a:off x="6977786" y="1874520"/>
            <a:ext cx="502920" cy="502920"/>
          </a:xfrm>
          <a:prstGeom prst="ellipse">
            <a:avLst/>
          </a:prstGeom>
          <a:solidFill>
            <a:srgbClr val="1B3A5C"/>
          </a:solidFill>
          <a:ln/>
        </p:spPr>
      </p:sp>
      <p:sp>
        <p:nvSpPr>
          <p:cNvPr id="1070" name="Text 19"/>
          <p:cNvSpPr/>
          <p:nvPr/>
        </p:nvSpPr>
        <p:spPr>
          <a:xfrm>
            <a:off x="7452360" y="1892808"/>
            <a:ext cx="3840480" cy="365760"/>
          </a:xfrm>
          <a:prstGeom prst="rect">
            <a:avLst/>
          </a:prstGeom>
          <a:noFill/>
          <a:ln/>
        </p:spPr>
        <p:txBody>
          <a:bodyPr wrap="square" lIns="0" tIns="0" rIns="0" bIns="0" rtlCol="0" anchor="ctr"/>
          <a:lstStyle/>
          <a:p>
            <a:pPr marL="0" indent="0">
              <a:buNone/>
            </a:pPr>
            <a:r>
              <a:rPr lang="en-US" sz="1600" b="1" dirty="0">
                <a:solidFill>
                  <a:srgbClr val="1B3A5C"/>
                </a:solidFill>
                <a:latin typeface="Calibri" pitchFamily="34" charset="0"/>
                <a:ea typeface="Calibri" pitchFamily="34" charset="-122"/>
                <a:cs typeface="Calibri" pitchFamily="34" charset="-120"/>
              </a:rPr>
              <a:t>講師紹介</a:t>
            </a:r>
            <a:endParaRPr lang="en-US" sz="1600" dirty="0"/>
          </a:p>
        </p:txBody>
      </p:sp>
      <p:sp>
        <p:nvSpPr>
          <p:cNvPr id="1071" name="Text 20"/>
          <p:cNvSpPr/>
          <p:nvPr/>
        </p:nvSpPr>
        <p:spPr>
          <a:xfrm>
            <a:off x="6766560" y="2514600"/>
            <a:ext cx="4572000" cy="365760"/>
          </a:xfrm>
          <a:prstGeom prst="rect">
            <a:avLst/>
          </a:prstGeom>
          <a:noFill/>
          <a:ln/>
        </p:spPr>
        <p:txBody>
          <a:bodyPr wrap="square" lIns="0" tIns="0" rIns="0" bIns="0" rtlCol="0" anchor="ctr"/>
          <a:lstStyle/>
          <a:p>
            <a:pPr marL="0" indent="0">
              <a:buNone/>
            </a:pPr>
            <a:r>
              <a:rPr lang="en-US" sz="1400" b="1" dirty="0">
                <a:solidFill>
                  <a:srgbClr val="2B2B2B"/>
                </a:solidFill>
                <a:latin typeface="Calibri" pitchFamily="34" charset="0"/>
                <a:ea typeface="Calibri" pitchFamily="34" charset="-122"/>
                <a:cs typeface="Calibri" pitchFamily="34" charset="-120"/>
              </a:rPr>
              <a:t>株式会社インターナショナルコミュニケーション</a:t>
            </a:r>
            <a:endParaRPr lang="en-US" sz="1400" dirty="0"/>
          </a:p>
        </p:txBody>
      </p:sp>
      <p:sp>
        <p:nvSpPr>
          <p:cNvPr id="1072" name="Text 21"/>
          <p:cNvSpPr/>
          <p:nvPr/>
        </p:nvSpPr>
        <p:spPr>
          <a:xfrm>
            <a:off x="6766560" y="2880360"/>
            <a:ext cx="4572000" cy="320040"/>
          </a:xfrm>
          <a:prstGeom prst="rect">
            <a:avLst/>
          </a:prstGeom>
          <a:noFill/>
          <a:ln/>
        </p:spPr>
        <p:txBody>
          <a:bodyPr wrap="square" lIns="0" tIns="0" rIns="0" bIns="0" rtlCol="0" anchor="ctr"/>
          <a:lstStyle/>
          <a:p>
            <a:pPr marL="0" indent="0">
              <a:buNone/>
            </a:pPr>
            <a:r>
              <a:rPr lang="en-US" sz="1300" dirty="0">
                <a:solidFill>
                  <a:srgbClr val="6B7280"/>
                </a:solidFill>
                <a:latin typeface="Calibri" pitchFamily="34" charset="0"/>
                <a:ea typeface="Calibri" pitchFamily="34" charset="-122"/>
                <a:cs typeface="Calibri" pitchFamily="34" charset="-120"/>
              </a:rPr>
              <a:t>代表取締役社長　李漢錫 氏</a:t>
            </a:r>
            <a:endParaRPr lang="en-US" sz="1300" dirty="0"/>
          </a:p>
        </p:txBody>
      </p:sp>
      <p:sp>
        <p:nvSpPr>
          <p:cNvPr id="1073" name="Text 22"/>
          <p:cNvSpPr/>
          <p:nvPr/>
        </p:nvSpPr>
        <p:spPr>
          <a:xfrm>
            <a:off x="6766560" y="3337560"/>
            <a:ext cx="4572000" cy="822960"/>
          </a:xfrm>
          <a:prstGeom prst="rect">
            <a:avLst/>
          </a:prstGeom>
          <a:noFill/>
          <a:ln/>
        </p:spPr>
        <p:txBody>
          <a:bodyPr wrap="square" lIns="0" tIns="0" rIns="0" bIns="0" rtlCol="0" anchor="ctr"/>
          <a:lstStyle/>
          <a:p>
            <a:pPr marL="0" indent="0">
              <a:lnSpc>
                <a:spcPct val="125000"/>
              </a:lnSpc>
              <a:buNone/>
            </a:pPr>
            <a:r>
              <a:rPr lang="en-US" sz="1300" dirty="0">
                <a:solidFill>
                  <a:srgbClr val="6B7280"/>
                </a:solidFill>
                <a:latin typeface="Calibri" pitchFamily="34" charset="0"/>
                <a:ea typeface="Calibri" pitchFamily="34" charset="-122"/>
                <a:cs typeface="Calibri" pitchFamily="34" charset="-120"/>
              </a:rPr>
              <a:t>日本の観光PR、イベント、メディア連携を30年間実施してきた実績を持ち、韓国市場に精通した知見を提供。</a:t>
            </a:r>
            <a:endParaRPr lang="en-US" sz="1300" dirty="0"/>
          </a:p>
        </p:txBody>
      </p:sp>
      <p:sp>
        <p:nvSpPr>
          <p:cNvPr id="1074" name="Shape 23"/>
          <p:cNvSpPr/>
          <p:nvPr/>
        </p:nvSpPr>
        <p:spPr>
          <a:xfrm>
            <a:off x="6766560" y="4343400"/>
            <a:ext cx="4480560" cy="0"/>
          </a:xfrm>
          <a:prstGeom prst="line">
            <a:avLst/>
          </a:prstGeom>
          <a:noFill/>
          <a:ln w="12700">
            <a:solidFill>
              <a:srgbClr val="DDD6C9"/>
            </a:solidFill>
            <a:prstDash val="solid"/>
          </a:ln>
        </p:spPr>
      </p:sp>
      <p:sp>
        <p:nvSpPr>
          <p:cNvPr id="1075" name="Text 24"/>
          <p:cNvSpPr/>
          <p:nvPr/>
        </p:nvSpPr>
        <p:spPr>
          <a:xfrm>
            <a:off x="6766560" y="4526280"/>
            <a:ext cx="1828800" cy="274320"/>
          </a:xfrm>
          <a:prstGeom prst="rect">
            <a:avLst/>
          </a:prstGeom>
          <a:noFill/>
          <a:ln/>
        </p:spPr>
        <p:txBody>
          <a:bodyPr wrap="square" lIns="0" tIns="0" rIns="0" bIns="0" rtlCol="0" anchor="ctr"/>
          <a:lstStyle/>
          <a:p>
            <a:pPr marL="0" indent="0">
              <a:buNone/>
            </a:pPr>
            <a:r>
              <a:rPr lang="en-US" sz="1200" b="1" dirty="0">
                <a:solidFill>
                  <a:srgbClr val="C8373E"/>
                </a:solidFill>
                <a:latin typeface="Calibri" pitchFamily="34" charset="0"/>
                <a:ea typeface="Calibri" pitchFamily="34" charset="-122"/>
                <a:cs typeface="Calibri" pitchFamily="34" charset="-120"/>
              </a:rPr>
              <a:t>結論</a:t>
            </a:r>
            <a:endParaRPr lang="en-US" sz="1200" dirty="0"/>
          </a:p>
        </p:txBody>
      </p:sp>
      <p:sp>
        <p:nvSpPr>
          <p:cNvPr id="1076" name="Text 25"/>
          <p:cNvSpPr/>
          <p:nvPr/>
        </p:nvSpPr>
        <p:spPr>
          <a:xfrm>
            <a:off x="6766560" y="4800600"/>
            <a:ext cx="4480560" cy="1005840"/>
          </a:xfrm>
          <a:prstGeom prst="rect">
            <a:avLst/>
          </a:prstGeom>
          <a:noFill/>
          <a:ln/>
        </p:spPr>
        <p:txBody>
          <a:bodyPr wrap="square" lIns="0" tIns="0" rIns="0" bIns="0" rtlCol="0" anchor="ctr"/>
          <a:lstStyle/>
          <a:p>
            <a:pPr marL="0" indent="0">
              <a:lnSpc>
                <a:spcPct val="130000"/>
              </a:lnSpc>
              <a:buNone/>
            </a:pPr>
            <a:r>
              <a:rPr lang="en-US" sz="1300" dirty="0">
                <a:solidFill>
                  <a:srgbClr val="2B2B2B"/>
                </a:solidFill>
                <a:latin typeface="Calibri" pitchFamily="34" charset="0"/>
                <a:ea typeface="Calibri" pitchFamily="34" charset="-122"/>
                <a:cs typeface="Calibri" pitchFamily="34" charset="-120"/>
              </a:rPr>
              <a:t>9月14日の商談会を重要な節目として、関係者の協力のもと誘致活動を継続する。</a:t>
            </a:r>
            <a:endParaRPr lang="en-US" sz="1300" dirty="0"/>
          </a:p>
        </p:txBody>
      </p:sp>
      <p:sp>
        <p:nvSpPr>
          <p:cNvPr id="1077" name="Text 26"/>
          <p:cNvSpPr/>
          <p:nvPr/>
        </p:nvSpPr>
        <p:spPr>
          <a:xfrm>
            <a:off x="11430000" y="6446520"/>
            <a:ext cx="548640" cy="274320"/>
          </a:xfrm>
          <a:prstGeom prst="rect">
            <a:avLst/>
          </a:prstGeom>
          <a:noFill/>
          <a:ln/>
        </p:spPr>
        <p:txBody>
          <a:bodyPr wrap="square" lIns="0" tIns="0" rIns="0" bIns="0"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02</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0" name=""/>
        <p:cNvGrpSpPr/>
        <p:nvPr/>
      </p:nvGrpSpPr>
      <p:grpSpPr>
        <a:xfrm>
          <a:off x="0" y="0"/>
          <a:ext cx="0" cy="0"/>
          <a:chOff x="0" y="0"/>
          <a:chExt cx="0" cy="0"/>
        </a:xfrm>
      </p:grpSpPr>
      <p:sp>
        <p:nvSpPr>
          <p:cNvPr id="1083" name="Text 0"/>
          <p:cNvSpPr/>
          <p:nvPr/>
        </p:nvSpPr>
        <p:spPr>
          <a:xfrm>
            <a:off x="548640" y="365760"/>
            <a:ext cx="7315200" cy="274320"/>
          </a:xfrm>
          <a:prstGeom prst="rect">
            <a:avLst/>
          </a:prstGeom>
          <a:noFill/>
          <a:ln/>
        </p:spPr>
        <p:txBody>
          <a:bodyPr wrap="square" lIns="0" tIns="0" rIns="0" bIns="0" rtlCol="0" anchor="ctr"/>
          <a:lstStyle/>
          <a:p>
            <a:pPr marL="0" indent="0" algn="l">
              <a:buNone/>
            </a:pPr>
            <a:r>
              <a:rPr lang="en-US" sz="1300" b="1" kern="0" spc="100" dirty="0">
                <a:solidFill>
                  <a:srgbClr val="C8373E"/>
                </a:solidFill>
                <a:latin typeface="Calibri" pitchFamily="34" charset="0"/>
                <a:ea typeface="Calibri" pitchFamily="34" charset="-122"/>
                <a:cs typeface="Calibri" pitchFamily="34" charset="-120"/>
              </a:rPr>
              <a:t>CHALLENGES</a:t>
            </a:r>
            <a:endParaRPr lang="en-US" sz="1300" dirty="0"/>
          </a:p>
        </p:txBody>
      </p:sp>
      <p:sp>
        <p:nvSpPr>
          <p:cNvPr id="1084" name="Text 1"/>
          <p:cNvSpPr/>
          <p:nvPr/>
        </p:nvSpPr>
        <p:spPr>
          <a:xfrm>
            <a:off x="548640" y="621792"/>
            <a:ext cx="10515600" cy="548640"/>
          </a:xfrm>
          <a:prstGeom prst="rect">
            <a:avLst/>
          </a:prstGeom>
          <a:noFill/>
          <a:ln/>
        </p:spPr>
        <p:txBody>
          <a:bodyPr wrap="square" lIns="0" tIns="0" rIns="0" bIns="0" rtlCol="0" anchor="ctr"/>
          <a:lstStyle/>
          <a:p>
            <a:pPr marL="0" indent="0" algn="l">
              <a:buNone/>
            </a:pPr>
            <a:r>
              <a:rPr lang="en-US" sz="2800" b="1" dirty="0">
                <a:solidFill>
                  <a:srgbClr val="1B3A5C"/>
                </a:solidFill>
                <a:latin typeface="Bookman Old Style" pitchFamily="34" charset="0"/>
                <a:ea typeface="Bookman Old Style" pitchFamily="34" charset="-122"/>
                <a:cs typeface="Bookman Old Style" pitchFamily="34" charset="-120"/>
              </a:rPr>
              <a:t>高知県の現状と課題</a:t>
            </a:r>
            <a:endParaRPr lang="en-US" sz="2800" dirty="0"/>
          </a:p>
        </p:txBody>
      </p:sp>
      <p:sp>
        <p:nvSpPr>
          <p:cNvPr id="1085" name="Shape 2"/>
          <p:cNvSpPr/>
          <p:nvPr/>
        </p:nvSpPr>
        <p:spPr>
          <a:xfrm>
            <a:off x="11109960" y="384048"/>
            <a:ext cx="457200" cy="457200"/>
          </a:xfrm>
          <a:prstGeom prst="ellipse">
            <a:avLst/>
          </a:prstGeom>
          <a:solidFill>
            <a:srgbClr val="C8373E">
              <a:alpha val="85000"/>
            </a:srgbClr>
          </a:solidFill>
          <a:ln/>
        </p:spPr>
      </p:sp>
      <p:sp>
        <p:nvSpPr>
          <p:cNvPr id="1086" name="Shape 3"/>
          <p:cNvSpPr/>
          <p:nvPr/>
        </p:nvSpPr>
        <p:spPr>
          <a:xfrm>
            <a:off x="11301984" y="384048"/>
            <a:ext cx="457200" cy="457200"/>
          </a:xfrm>
          <a:prstGeom prst="ellipse">
            <a:avLst/>
          </a:prstGeom>
          <a:solidFill>
            <a:srgbClr val="1B3A5C">
              <a:alpha val="85000"/>
            </a:srgbClr>
          </a:solidFill>
          <a:ln/>
        </p:spPr>
      </p:sp>
      <p:sp>
        <p:nvSpPr>
          <p:cNvPr id="1087" name="Shape 4"/>
          <p:cNvSpPr/>
          <p:nvPr/>
        </p:nvSpPr>
        <p:spPr>
          <a:xfrm>
            <a:off x="548640" y="2103120"/>
            <a:ext cx="3566160" cy="2286000"/>
          </a:xfrm>
          <a:prstGeom prst="roundRect">
            <a:avLst>
              <a:gd name="adj" fmla="val 4000"/>
            </a:avLst>
          </a:prstGeom>
          <a:solidFill>
            <a:srgbClr val="F7F5F0"/>
          </a:solidFill>
          <a:ln/>
        </p:spPr>
      </p:sp>
      <p:sp>
        <p:nvSpPr>
          <p:cNvPr id="1088" name="Shape 5"/>
          <p:cNvSpPr/>
          <p:nvPr/>
        </p:nvSpPr>
        <p:spPr>
          <a:xfrm>
            <a:off x="822960" y="2296391"/>
            <a:ext cx="548640" cy="548640"/>
          </a:xfrm>
          <a:prstGeom prst="ellipse">
            <a:avLst/>
          </a:prstGeom>
          <a:solidFill>
            <a:srgbClr val="C8373E"/>
          </a:solidFill>
          <a:ln/>
        </p:spPr>
      </p:sp>
      <p:sp>
        <p:nvSpPr>
          <p:cNvPr id="1089" name="Text 6"/>
          <p:cNvSpPr/>
          <p:nvPr/>
        </p:nvSpPr>
        <p:spPr>
          <a:xfrm>
            <a:off x="822960" y="2296391"/>
            <a:ext cx="548640" cy="548640"/>
          </a:xfrm>
          <a:prstGeom prst="rect">
            <a:avLst/>
          </a:prstGeom>
          <a:noFill/>
          <a:ln/>
        </p:spPr>
        <p:txBody>
          <a:bodyPr wrap="square" lIns="0" tIns="0" rIns="0" bIns="0" rtlCol="0" anchor="ctr"/>
          <a:lstStyle/>
          <a:p>
            <a:pPr marL="0" indent="0" algn="ctr">
              <a:buNone/>
            </a:pPr>
            <a:r>
              <a:rPr lang="en-US" sz="2000" b="1" dirty="0">
                <a:solidFill>
                  <a:srgbClr val="FFFFFF"/>
                </a:solidFill>
                <a:latin typeface="Bookman Old Style" pitchFamily="34" charset="0"/>
                <a:ea typeface="Bookman Old Style" pitchFamily="34" charset="-122"/>
                <a:cs typeface="Bookman Old Style" pitchFamily="34" charset="-120"/>
              </a:rPr>
              <a:t>認</a:t>
            </a:r>
            <a:endParaRPr lang="en-US" sz="2000" dirty="0"/>
          </a:p>
        </p:txBody>
      </p:sp>
      <p:sp>
        <p:nvSpPr>
          <p:cNvPr id="1090" name="Text 7"/>
          <p:cNvSpPr/>
          <p:nvPr/>
        </p:nvSpPr>
        <p:spPr>
          <a:xfrm>
            <a:off x="822960" y="3063240"/>
            <a:ext cx="3017520" cy="365760"/>
          </a:xfrm>
          <a:prstGeom prst="rect">
            <a:avLst/>
          </a:prstGeom>
          <a:noFill/>
          <a:ln/>
        </p:spPr>
        <p:txBody>
          <a:bodyPr wrap="square" lIns="0" tIns="0" rIns="0" bIns="0" rtlCol="0" anchor="ctr"/>
          <a:lstStyle/>
          <a:p>
            <a:pPr marL="0" indent="0">
              <a:buNone/>
            </a:pPr>
            <a:r>
              <a:rPr lang="en-US" sz="1500" b="1" dirty="0">
                <a:solidFill>
                  <a:srgbClr val="1B3A5C"/>
                </a:solidFill>
                <a:latin typeface="Calibri" pitchFamily="34" charset="0"/>
                <a:ea typeface="Calibri" pitchFamily="34" charset="-122"/>
                <a:cs typeface="Calibri" pitchFamily="34" charset="-120"/>
              </a:rPr>
              <a:t>県名認知の不足</a:t>
            </a:r>
            <a:endParaRPr lang="en-US" sz="1500" dirty="0"/>
          </a:p>
        </p:txBody>
      </p:sp>
      <p:sp>
        <p:nvSpPr>
          <p:cNvPr id="1091" name="Text 8"/>
          <p:cNvSpPr/>
          <p:nvPr/>
        </p:nvSpPr>
        <p:spPr>
          <a:xfrm>
            <a:off x="822960" y="3429000"/>
            <a:ext cx="3017520" cy="868680"/>
          </a:xfrm>
          <a:prstGeom prst="rect">
            <a:avLst/>
          </a:prstGeom>
          <a:noFill/>
          <a:ln/>
        </p:spPr>
        <p:txBody>
          <a:bodyPr wrap="square" lIns="0" tIns="0" rIns="0" bIns="0" rtlCol="0" anchor="ctr"/>
          <a:lstStyle/>
          <a:p>
            <a:pPr marL="0" indent="0">
              <a:lnSpc>
                <a:spcPct val="125000"/>
              </a:lnSpc>
              <a:buNone/>
            </a:pPr>
            <a:r>
              <a:rPr lang="en-US" sz="1250" dirty="0">
                <a:solidFill>
                  <a:srgbClr val="6B7280"/>
                </a:solidFill>
                <a:latin typeface="Calibri" pitchFamily="34" charset="0"/>
                <a:ea typeface="Calibri" pitchFamily="34" charset="-122"/>
                <a:cs typeface="Calibri" pitchFamily="34" charset="-120"/>
              </a:rPr>
              <a:t>韓国国内での高知県の認知度が低く、47都道府県の中で露出不足の状態。</a:t>
            </a:r>
            <a:endParaRPr lang="en-US" sz="1250" dirty="0"/>
          </a:p>
        </p:txBody>
      </p:sp>
      <p:sp>
        <p:nvSpPr>
          <p:cNvPr id="1092" name="Shape 9"/>
          <p:cNvSpPr/>
          <p:nvPr/>
        </p:nvSpPr>
        <p:spPr>
          <a:xfrm>
            <a:off x="4343400" y="2103120"/>
            <a:ext cx="3566160" cy="2286000"/>
          </a:xfrm>
          <a:prstGeom prst="roundRect">
            <a:avLst>
              <a:gd name="adj" fmla="val 4000"/>
            </a:avLst>
          </a:prstGeom>
          <a:solidFill>
            <a:srgbClr val="F7F5F0"/>
          </a:solidFill>
          <a:ln/>
        </p:spPr>
      </p:sp>
      <p:sp>
        <p:nvSpPr>
          <p:cNvPr id="1095" name="Text 12"/>
          <p:cNvSpPr/>
          <p:nvPr/>
        </p:nvSpPr>
        <p:spPr>
          <a:xfrm>
            <a:off x="4617720" y="3063240"/>
            <a:ext cx="3017520" cy="365760"/>
          </a:xfrm>
          <a:prstGeom prst="rect">
            <a:avLst/>
          </a:prstGeom>
          <a:noFill/>
          <a:ln/>
        </p:spPr>
        <p:txBody>
          <a:bodyPr wrap="square" lIns="0" tIns="0" rIns="0" bIns="0" rtlCol="0" anchor="ctr"/>
          <a:lstStyle/>
          <a:p>
            <a:pPr marL="0" indent="0">
              <a:buNone/>
            </a:pPr>
            <a:r>
              <a:rPr lang="en-US" sz="1500" b="1" dirty="0">
                <a:solidFill>
                  <a:srgbClr val="1B3A5C"/>
                </a:solidFill>
                <a:latin typeface="Calibri" pitchFamily="34" charset="0"/>
                <a:ea typeface="Calibri" pitchFamily="34" charset="-122"/>
                <a:cs typeface="Calibri" pitchFamily="34" charset="-120"/>
              </a:rPr>
              <a:t>直行便が無い</a:t>
            </a:r>
            <a:endParaRPr lang="en-US" sz="1500" dirty="0"/>
          </a:p>
        </p:txBody>
      </p:sp>
      <p:sp>
        <p:nvSpPr>
          <p:cNvPr id="1096" name="Text 13"/>
          <p:cNvSpPr/>
          <p:nvPr/>
        </p:nvSpPr>
        <p:spPr>
          <a:xfrm>
            <a:off x="4617720" y="3429000"/>
            <a:ext cx="3017520" cy="868680"/>
          </a:xfrm>
          <a:prstGeom prst="rect">
            <a:avLst/>
          </a:prstGeom>
          <a:noFill/>
          <a:ln/>
        </p:spPr>
        <p:txBody>
          <a:bodyPr wrap="square" lIns="0" tIns="0" rIns="0" bIns="0" rtlCol="0" anchor="ctr"/>
          <a:lstStyle/>
          <a:p>
            <a:pPr marL="0" indent="0">
              <a:lnSpc>
                <a:spcPct val="125000"/>
              </a:lnSpc>
              <a:buNone/>
            </a:pPr>
            <a:r>
              <a:rPr lang="en-US" sz="1250" dirty="0">
                <a:solidFill>
                  <a:srgbClr val="6B7280"/>
                </a:solidFill>
                <a:latin typeface="Calibri" pitchFamily="34" charset="0"/>
                <a:ea typeface="Calibri" pitchFamily="34" charset="-122"/>
                <a:cs typeface="Calibri" pitchFamily="34" charset="-120"/>
              </a:rPr>
              <a:t>仁川と高知を結ぶ直行便が無いことが、誘客の大きな障壁となっている。</a:t>
            </a:r>
            <a:endParaRPr lang="en-US" sz="1250" dirty="0"/>
          </a:p>
        </p:txBody>
      </p:sp>
      <p:sp>
        <p:nvSpPr>
          <p:cNvPr id="1097" name="Shape 14"/>
          <p:cNvSpPr/>
          <p:nvPr/>
        </p:nvSpPr>
        <p:spPr>
          <a:xfrm>
            <a:off x="8138160" y="2103120"/>
            <a:ext cx="3566160" cy="2286000"/>
          </a:xfrm>
          <a:prstGeom prst="roundRect">
            <a:avLst>
              <a:gd name="adj" fmla="val 4000"/>
            </a:avLst>
          </a:prstGeom>
          <a:solidFill>
            <a:srgbClr val="F7F5F0"/>
          </a:solidFill>
          <a:ln/>
        </p:spPr>
      </p:sp>
      <p:sp>
        <p:nvSpPr>
          <p:cNvPr id="1098" name="Shape 15"/>
          <p:cNvSpPr/>
          <p:nvPr/>
        </p:nvSpPr>
        <p:spPr>
          <a:xfrm>
            <a:off x="8412480" y="2296391"/>
            <a:ext cx="548640" cy="548640"/>
          </a:xfrm>
          <a:prstGeom prst="ellipse">
            <a:avLst/>
          </a:prstGeom>
          <a:solidFill>
            <a:srgbClr val="C8373E"/>
          </a:solidFill>
          <a:ln/>
        </p:spPr>
      </p:sp>
      <p:sp>
        <p:nvSpPr>
          <p:cNvPr id="1099" name="Text 16"/>
          <p:cNvSpPr/>
          <p:nvPr/>
        </p:nvSpPr>
        <p:spPr>
          <a:xfrm>
            <a:off x="8412480" y="2296391"/>
            <a:ext cx="548640" cy="548640"/>
          </a:xfrm>
          <a:prstGeom prst="rect">
            <a:avLst/>
          </a:prstGeom>
          <a:noFill/>
          <a:ln/>
        </p:spPr>
        <p:txBody>
          <a:bodyPr wrap="square" lIns="0" tIns="0" rIns="0" bIns="0" rtlCol="0" anchor="ctr"/>
          <a:lstStyle/>
          <a:p>
            <a:pPr marL="0" indent="0" algn="ctr">
              <a:buNone/>
            </a:pPr>
            <a:r>
              <a:rPr lang="en-US" sz="2000" b="1" dirty="0">
                <a:solidFill>
                  <a:srgbClr val="FFFFFF"/>
                </a:solidFill>
                <a:latin typeface="Bookman Old Style" pitchFamily="34" charset="0"/>
                <a:ea typeface="Bookman Old Style" pitchFamily="34" charset="-122"/>
                <a:cs typeface="Bookman Old Style" pitchFamily="34" charset="-120"/>
              </a:rPr>
              <a:t>陸</a:t>
            </a:r>
            <a:endParaRPr lang="en-US" sz="2000" dirty="0"/>
          </a:p>
        </p:txBody>
      </p:sp>
      <p:sp>
        <p:nvSpPr>
          <p:cNvPr id="1100" name="Text 17"/>
          <p:cNvSpPr/>
          <p:nvPr/>
        </p:nvSpPr>
        <p:spPr>
          <a:xfrm>
            <a:off x="8412480" y="3063240"/>
            <a:ext cx="3017520" cy="365760"/>
          </a:xfrm>
          <a:prstGeom prst="rect">
            <a:avLst/>
          </a:prstGeom>
          <a:noFill/>
          <a:ln/>
        </p:spPr>
        <p:txBody>
          <a:bodyPr wrap="square" lIns="0" tIns="0" rIns="0" bIns="0" rtlCol="0" anchor="ctr"/>
          <a:lstStyle/>
          <a:p>
            <a:pPr marL="0" indent="0">
              <a:buNone/>
            </a:pPr>
            <a:r>
              <a:rPr lang="en-US" sz="1500" b="1" dirty="0">
                <a:solidFill>
                  <a:srgbClr val="1B3A5C"/>
                </a:solidFill>
                <a:latin typeface="Calibri" pitchFamily="34" charset="0"/>
                <a:ea typeface="Calibri" pitchFamily="34" charset="-122"/>
                <a:cs typeface="Calibri" pitchFamily="34" charset="-120"/>
              </a:rPr>
              <a:t>陸路移動の負担</a:t>
            </a:r>
            <a:endParaRPr lang="en-US" sz="1500" dirty="0"/>
          </a:p>
        </p:txBody>
      </p:sp>
      <p:sp>
        <p:nvSpPr>
          <p:cNvPr id="1101" name="Text 18"/>
          <p:cNvSpPr/>
          <p:nvPr/>
        </p:nvSpPr>
        <p:spPr>
          <a:xfrm>
            <a:off x="8412480" y="3429000"/>
            <a:ext cx="3017520" cy="868680"/>
          </a:xfrm>
          <a:prstGeom prst="rect">
            <a:avLst/>
          </a:prstGeom>
          <a:noFill/>
          <a:ln/>
        </p:spPr>
        <p:txBody>
          <a:bodyPr wrap="square" lIns="0" tIns="0" rIns="0" bIns="0" rtlCol="0" anchor="ctr"/>
          <a:lstStyle/>
          <a:p>
            <a:pPr marL="0" indent="0">
              <a:lnSpc>
                <a:spcPct val="125000"/>
              </a:lnSpc>
              <a:buNone/>
            </a:pPr>
            <a:r>
              <a:rPr lang="en-US" sz="1250" dirty="0">
                <a:solidFill>
                  <a:srgbClr val="6B7280"/>
                </a:solidFill>
                <a:latin typeface="Calibri" pitchFamily="34" charset="0"/>
                <a:ea typeface="Calibri" pitchFamily="34" charset="-122"/>
                <a:cs typeface="Calibri" pitchFamily="34" charset="-120"/>
              </a:rPr>
              <a:t>松山等到着後の陸路移動（2〜3時間）が、商品造成上のコスト・工程の負担に。</a:t>
            </a:r>
            <a:endParaRPr lang="en-US" sz="1250" dirty="0"/>
          </a:p>
        </p:txBody>
      </p:sp>
      <p:sp>
        <p:nvSpPr>
          <p:cNvPr id="1102" name="Shape 19"/>
          <p:cNvSpPr/>
          <p:nvPr/>
        </p:nvSpPr>
        <p:spPr>
          <a:xfrm>
            <a:off x="548640" y="4617720"/>
            <a:ext cx="11064240" cy="868680"/>
          </a:xfrm>
          <a:prstGeom prst="roundRect">
            <a:avLst>
              <a:gd name="adj" fmla="val 10526"/>
            </a:avLst>
          </a:prstGeom>
          <a:solidFill>
            <a:srgbClr val="1B3A5C"/>
          </a:solidFill>
          <a:ln/>
        </p:spPr>
      </p:sp>
      <p:sp>
        <p:nvSpPr>
          <p:cNvPr id="1103" name="Text 20"/>
          <p:cNvSpPr/>
          <p:nvPr/>
        </p:nvSpPr>
        <p:spPr>
          <a:xfrm>
            <a:off x="868680" y="4617720"/>
            <a:ext cx="1097280" cy="868680"/>
          </a:xfrm>
          <a:prstGeom prst="rect">
            <a:avLst/>
          </a:prstGeom>
          <a:noFill/>
          <a:ln/>
        </p:spPr>
        <p:txBody>
          <a:bodyPr wrap="square" lIns="0" tIns="0" rIns="0" bIns="0" rtlCol="0" anchor="ctr"/>
          <a:lstStyle/>
          <a:p>
            <a:pPr marL="0" indent="0">
              <a:buNone/>
            </a:pPr>
            <a:r>
              <a:rPr lang="en-US" sz="1300" b="1" dirty="0">
                <a:solidFill>
                  <a:srgbClr val="D4A857"/>
                </a:solidFill>
                <a:latin typeface="Calibri" pitchFamily="34" charset="0"/>
                <a:ea typeface="Calibri" pitchFamily="34" charset="-122"/>
                <a:cs typeface="Calibri" pitchFamily="34" charset="-120"/>
              </a:rPr>
              <a:t>結論</a:t>
            </a:r>
            <a:endParaRPr lang="en-US" sz="1300" dirty="0"/>
          </a:p>
        </p:txBody>
      </p:sp>
      <p:sp>
        <p:nvSpPr>
          <p:cNvPr id="1104" name="Text 21"/>
          <p:cNvSpPr/>
          <p:nvPr/>
        </p:nvSpPr>
        <p:spPr>
          <a:xfrm>
            <a:off x="1920240" y="4617720"/>
            <a:ext cx="9509760" cy="868680"/>
          </a:xfrm>
          <a:prstGeom prst="rect">
            <a:avLst/>
          </a:prstGeom>
          <a:noFill/>
          <a:ln/>
        </p:spPr>
        <p:txBody>
          <a:bodyPr wrap="square" lIns="0" tIns="0" rIns="0" bIns="0" rtlCol="0" anchor="ctr"/>
          <a:lstStyle/>
          <a:p>
            <a:pPr marL="0" indent="0">
              <a:lnSpc>
                <a:spcPct val="120000"/>
              </a:lnSpc>
              <a:buNone/>
            </a:pPr>
            <a:r>
              <a:rPr lang="en-US" sz="1400" dirty="0">
                <a:solidFill>
                  <a:srgbClr val="FFFFFF"/>
                </a:solidFill>
                <a:latin typeface="Calibri" pitchFamily="34" charset="0"/>
                <a:ea typeface="Calibri" pitchFamily="34" charset="-122"/>
                <a:cs typeface="Calibri" pitchFamily="34" charset="-120"/>
              </a:rPr>
              <a:t>直行便の確保と、団体旅行造成に不可欠な「目玉コンテンツ」「移動動線の簡素化」が喫緊の課題。</a:t>
            </a:r>
            <a:endParaRPr lang="en-US" sz="1400" dirty="0"/>
          </a:p>
        </p:txBody>
      </p:sp>
      <p:sp>
        <p:nvSpPr>
          <p:cNvPr id="1107" name="Text 24"/>
          <p:cNvSpPr/>
          <p:nvPr/>
        </p:nvSpPr>
        <p:spPr>
          <a:xfrm>
            <a:off x="11430000" y="6446520"/>
            <a:ext cx="548640" cy="274320"/>
          </a:xfrm>
          <a:prstGeom prst="rect">
            <a:avLst/>
          </a:prstGeom>
          <a:noFill/>
          <a:ln/>
        </p:spPr>
        <p:txBody>
          <a:bodyPr wrap="square" lIns="0" tIns="0" rIns="0" bIns="0"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03</a:t>
            </a:r>
            <a:endParaRPr lang="en-US" sz="1000" dirty="0"/>
          </a:p>
        </p:txBody>
      </p:sp>
      <p:sp>
        <p:nvSpPr>
          <p:cNvPr id="1264" name="Shape 218"/>
          <p:cNvSpPr/>
          <p:nvPr/>
        </p:nvSpPr>
        <p:spPr>
          <a:xfrm>
            <a:off x="4617720" y="2296391"/>
            <a:ext cx="548640" cy="548640"/>
          </a:xfrm>
          <a:prstGeom prst="ellipse">
            <a:avLst/>
          </a:prstGeom>
          <a:solidFill>
            <a:srgbClr val="1B3A5C"/>
          </a:solidFill>
          <a:ln/>
        </p:spPr>
      </p:sp>
      <p:sp>
        <p:nvSpPr>
          <p:cNvPr id="1094" name="Text 11"/>
          <p:cNvSpPr/>
          <p:nvPr/>
        </p:nvSpPr>
        <p:spPr>
          <a:xfrm>
            <a:off x="4617720" y="2296391"/>
            <a:ext cx="548640" cy="548640"/>
          </a:xfrm>
          <a:prstGeom prst="rect">
            <a:avLst/>
          </a:prstGeom>
          <a:noFill/>
          <a:ln/>
        </p:spPr>
        <p:txBody>
          <a:bodyPr wrap="square" lIns="0" tIns="0" rIns="0" bIns="0" rtlCol="0" anchor="ctr"/>
          <a:lstStyle/>
          <a:p>
            <a:pPr marL="0" indent="0" algn="ctr">
              <a:buNone/>
            </a:pPr>
            <a:r>
              <a:rPr lang="en-US" sz="2000" b="1" dirty="0">
                <a:solidFill>
                  <a:srgbClr val="FFFFFF"/>
                </a:solidFill>
                <a:latin typeface="Bookman Old Style" pitchFamily="34" charset="0"/>
                <a:ea typeface="Bookman Old Style" pitchFamily="34" charset="-122"/>
                <a:cs typeface="Bookman Old Style" pitchFamily="34" charset="-120"/>
              </a:rPr>
              <a:t>直</a:t>
            </a:r>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0" name=""/>
        <p:cNvGrpSpPr/>
        <p:nvPr/>
      </p:nvGrpSpPr>
      <p:grpSpPr>
        <a:xfrm>
          <a:off x="0" y="0"/>
          <a:ext cx="0" cy="0"/>
          <a:chOff x="0" y="0"/>
          <a:chExt cx="0" cy="0"/>
        </a:xfrm>
      </p:grpSpPr>
      <p:sp>
        <p:nvSpPr>
          <p:cNvPr id="1113" name="Text 0"/>
          <p:cNvSpPr/>
          <p:nvPr/>
        </p:nvSpPr>
        <p:spPr>
          <a:xfrm>
            <a:off x="548640" y="365760"/>
            <a:ext cx="7315200" cy="274320"/>
          </a:xfrm>
          <a:prstGeom prst="rect">
            <a:avLst/>
          </a:prstGeom>
          <a:noFill/>
          <a:ln/>
        </p:spPr>
        <p:txBody>
          <a:bodyPr wrap="square" lIns="0" tIns="0" rIns="0" bIns="0" rtlCol="0" anchor="ctr"/>
          <a:lstStyle/>
          <a:p>
            <a:pPr marL="0" indent="0" algn="l">
              <a:buNone/>
            </a:pPr>
            <a:r>
              <a:rPr lang="en-US" sz="1300" b="1" kern="0" spc="100" dirty="0">
                <a:solidFill>
                  <a:srgbClr val="C8373E"/>
                </a:solidFill>
                <a:latin typeface="Calibri" pitchFamily="34" charset="0"/>
                <a:ea typeface="Calibri" pitchFamily="34" charset="-122"/>
                <a:cs typeface="Calibri" pitchFamily="34" charset="-120"/>
              </a:rPr>
              <a:t>MARKET TREND</a:t>
            </a:r>
            <a:endParaRPr lang="en-US" sz="1300" dirty="0"/>
          </a:p>
        </p:txBody>
      </p:sp>
      <p:sp>
        <p:nvSpPr>
          <p:cNvPr id="1114" name="Text 1"/>
          <p:cNvSpPr/>
          <p:nvPr/>
        </p:nvSpPr>
        <p:spPr>
          <a:xfrm>
            <a:off x="548640" y="621792"/>
            <a:ext cx="10515600" cy="548640"/>
          </a:xfrm>
          <a:prstGeom prst="rect">
            <a:avLst/>
          </a:prstGeom>
          <a:noFill/>
          <a:ln/>
        </p:spPr>
        <p:txBody>
          <a:bodyPr wrap="square" lIns="0" tIns="0" rIns="0" bIns="0" rtlCol="0" anchor="ctr"/>
          <a:lstStyle/>
          <a:p>
            <a:pPr marL="0" indent="0" algn="l">
              <a:buNone/>
            </a:pPr>
            <a:r>
              <a:rPr lang="en-US" sz="2800" b="1" dirty="0">
                <a:solidFill>
                  <a:srgbClr val="1B3A5C"/>
                </a:solidFill>
                <a:latin typeface="Bookman Old Style" pitchFamily="34" charset="0"/>
                <a:ea typeface="Bookman Old Style" pitchFamily="34" charset="-122"/>
                <a:cs typeface="Bookman Old Style" pitchFamily="34" charset="-120"/>
              </a:rPr>
              <a:t>韓国の旅行市場動向</a:t>
            </a:r>
            <a:endParaRPr lang="en-US" sz="2800" dirty="0"/>
          </a:p>
        </p:txBody>
      </p:sp>
      <p:sp>
        <p:nvSpPr>
          <p:cNvPr id="1115" name="Shape 2"/>
          <p:cNvSpPr/>
          <p:nvPr/>
        </p:nvSpPr>
        <p:spPr>
          <a:xfrm>
            <a:off x="11109960" y="384048"/>
            <a:ext cx="457200" cy="457200"/>
          </a:xfrm>
          <a:prstGeom prst="ellipse">
            <a:avLst/>
          </a:prstGeom>
          <a:solidFill>
            <a:srgbClr val="C8373E">
              <a:alpha val="85000"/>
            </a:srgbClr>
          </a:solidFill>
          <a:ln/>
        </p:spPr>
      </p:sp>
      <p:sp>
        <p:nvSpPr>
          <p:cNvPr id="1116" name="Shape 3"/>
          <p:cNvSpPr/>
          <p:nvPr/>
        </p:nvSpPr>
        <p:spPr>
          <a:xfrm>
            <a:off x="11301984" y="384048"/>
            <a:ext cx="457200" cy="457200"/>
          </a:xfrm>
          <a:prstGeom prst="ellipse">
            <a:avLst/>
          </a:prstGeom>
          <a:solidFill>
            <a:srgbClr val="1B3A5C">
              <a:alpha val="85000"/>
            </a:srgbClr>
          </a:solidFill>
          <a:ln/>
        </p:spPr>
      </p:sp>
      <p:sp>
        <p:nvSpPr>
          <p:cNvPr id="1117" name="Shape 4"/>
          <p:cNvSpPr/>
          <p:nvPr/>
        </p:nvSpPr>
        <p:spPr>
          <a:xfrm>
            <a:off x="548640" y="1554480"/>
            <a:ext cx="3566160" cy="1737360"/>
          </a:xfrm>
          <a:prstGeom prst="roundRect">
            <a:avLst>
              <a:gd name="adj" fmla="val 5263"/>
            </a:avLst>
          </a:prstGeom>
          <a:solidFill>
            <a:srgbClr val="F7F5F0"/>
          </a:solidFill>
          <a:ln/>
        </p:spPr>
      </p:sp>
      <p:sp>
        <p:nvSpPr>
          <p:cNvPr id="1118" name="Text 5"/>
          <p:cNvSpPr/>
          <p:nvPr/>
        </p:nvSpPr>
        <p:spPr>
          <a:xfrm>
            <a:off x="822960" y="1783080"/>
            <a:ext cx="3017520" cy="594360"/>
          </a:xfrm>
          <a:prstGeom prst="rect">
            <a:avLst/>
          </a:prstGeom>
          <a:noFill/>
          <a:ln/>
        </p:spPr>
        <p:txBody>
          <a:bodyPr wrap="square" lIns="0" tIns="0" rIns="0" bIns="0" rtlCol="0" anchor="ctr"/>
          <a:lstStyle/>
          <a:p>
            <a:pPr marL="0" indent="0" algn="l">
              <a:buNone/>
            </a:pPr>
            <a:r>
              <a:rPr lang="en-US" sz="3400" b="1" dirty="0">
                <a:solidFill>
                  <a:srgbClr val="1B3A5C"/>
                </a:solidFill>
                <a:latin typeface="Bookman Old Style" pitchFamily="34" charset="0"/>
                <a:ea typeface="Bookman Old Style" pitchFamily="34" charset="-122"/>
                <a:cs typeface="Bookman Old Style" pitchFamily="34" charset="-120"/>
              </a:rPr>
              <a:t>2,950</a:t>
            </a:r>
            <a:r>
              <a:rPr lang="en-US" sz="1500" b="1" dirty="0">
                <a:solidFill>
                  <a:srgbClr val="1B3A5C"/>
                </a:solidFill>
                <a:latin typeface="Calibri" pitchFamily="34" charset="0"/>
                <a:ea typeface="Calibri" pitchFamily="34" charset="-122"/>
                <a:cs typeface="Calibri" pitchFamily="34" charset="-120"/>
              </a:rPr>
              <a:t>  万人</a:t>
            </a:r>
            <a:endParaRPr lang="en-US" sz="3400" dirty="0"/>
          </a:p>
        </p:txBody>
      </p:sp>
      <p:sp>
        <p:nvSpPr>
          <p:cNvPr id="1119" name="Text 6"/>
          <p:cNvSpPr/>
          <p:nvPr/>
        </p:nvSpPr>
        <p:spPr>
          <a:xfrm>
            <a:off x="822960" y="2468880"/>
            <a:ext cx="3017520" cy="685800"/>
          </a:xfrm>
          <a:prstGeom prst="rect">
            <a:avLst/>
          </a:prstGeom>
          <a:noFill/>
          <a:ln/>
        </p:spPr>
        <p:txBody>
          <a:bodyPr wrap="square" lIns="0" tIns="0" rIns="0" bIns="0" rtlCol="0" anchor="ctr"/>
          <a:lstStyle/>
          <a:p>
            <a:pPr marL="0" indent="0">
              <a:lnSpc>
                <a:spcPct val="120000"/>
              </a:lnSpc>
              <a:buNone/>
            </a:pPr>
            <a:r>
              <a:rPr lang="en-US" sz="1300" dirty="0">
                <a:solidFill>
                  <a:srgbClr val="6B7280"/>
                </a:solidFill>
                <a:latin typeface="Calibri" pitchFamily="34" charset="0"/>
                <a:ea typeface="Calibri" pitchFamily="34" charset="-122"/>
                <a:cs typeface="Calibri" pitchFamily="34" charset="-120"/>
              </a:rPr>
              <a:t>昨年の韓国 海外出国者数</a:t>
            </a:r>
            <a:endParaRPr lang="en-US" sz="1300" dirty="0"/>
          </a:p>
        </p:txBody>
      </p:sp>
      <p:sp>
        <p:nvSpPr>
          <p:cNvPr id="1120" name="Shape 7"/>
          <p:cNvSpPr/>
          <p:nvPr/>
        </p:nvSpPr>
        <p:spPr>
          <a:xfrm>
            <a:off x="4343400" y="1554480"/>
            <a:ext cx="3566160" cy="1737360"/>
          </a:xfrm>
          <a:prstGeom prst="roundRect">
            <a:avLst>
              <a:gd name="adj" fmla="val 5263"/>
            </a:avLst>
          </a:prstGeom>
          <a:solidFill>
            <a:srgbClr val="F7F5F0"/>
          </a:solidFill>
          <a:ln/>
        </p:spPr>
      </p:sp>
      <p:sp>
        <p:nvSpPr>
          <p:cNvPr id="1121" name="Text 8"/>
          <p:cNvSpPr/>
          <p:nvPr/>
        </p:nvSpPr>
        <p:spPr>
          <a:xfrm>
            <a:off x="4617720" y="1783080"/>
            <a:ext cx="3017520" cy="594360"/>
          </a:xfrm>
          <a:prstGeom prst="rect">
            <a:avLst/>
          </a:prstGeom>
          <a:noFill/>
          <a:ln/>
        </p:spPr>
        <p:txBody>
          <a:bodyPr wrap="square" lIns="0" tIns="0" rIns="0" bIns="0" rtlCol="0" anchor="ctr"/>
          <a:lstStyle/>
          <a:p>
            <a:pPr marL="0" indent="0" algn="l">
              <a:buNone/>
            </a:pPr>
            <a:r>
              <a:rPr lang="en-US" sz="3400" b="1" dirty="0">
                <a:solidFill>
                  <a:srgbClr val="C8373E"/>
                </a:solidFill>
                <a:latin typeface="Bookman Old Style" pitchFamily="34" charset="0"/>
                <a:ea typeface="Bookman Old Style" pitchFamily="34" charset="-122"/>
                <a:cs typeface="Bookman Old Style" pitchFamily="34" charset="-120"/>
              </a:rPr>
              <a:t>945</a:t>
            </a:r>
            <a:r>
              <a:rPr lang="en-US" sz="1500" b="1" dirty="0">
                <a:solidFill>
                  <a:srgbClr val="C8373E"/>
                </a:solidFill>
                <a:latin typeface="Calibri" pitchFamily="34" charset="0"/>
                <a:ea typeface="Calibri" pitchFamily="34" charset="-122"/>
                <a:cs typeface="Calibri" pitchFamily="34" charset="-120"/>
              </a:rPr>
              <a:t>  万人</a:t>
            </a:r>
            <a:endParaRPr lang="en-US" sz="3400" dirty="0"/>
          </a:p>
        </p:txBody>
      </p:sp>
      <p:sp>
        <p:nvSpPr>
          <p:cNvPr id="1122" name="Text 9"/>
          <p:cNvSpPr/>
          <p:nvPr/>
        </p:nvSpPr>
        <p:spPr>
          <a:xfrm>
            <a:off x="4617720" y="2468880"/>
            <a:ext cx="3017520" cy="685800"/>
          </a:xfrm>
          <a:prstGeom prst="rect">
            <a:avLst/>
          </a:prstGeom>
          <a:noFill/>
          <a:ln/>
        </p:spPr>
        <p:txBody>
          <a:bodyPr wrap="square" lIns="0" tIns="0" rIns="0" bIns="0" rtlCol="0" anchor="ctr"/>
          <a:lstStyle/>
          <a:p>
            <a:pPr marL="0" indent="0">
              <a:lnSpc>
                <a:spcPct val="120000"/>
              </a:lnSpc>
              <a:buNone/>
            </a:pPr>
            <a:r>
              <a:rPr lang="en-US" sz="1300" dirty="0">
                <a:solidFill>
                  <a:srgbClr val="6B7280"/>
                </a:solidFill>
                <a:latin typeface="Calibri" pitchFamily="34" charset="0"/>
                <a:ea typeface="Calibri" pitchFamily="34" charset="-122"/>
                <a:cs typeface="Calibri" pitchFamily="34" charset="-120"/>
              </a:rPr>
              <a:t>渡航先1位：日本（訪日者数）</a:t>
            </a:r>
            <a:endParaRPr lang="en-US" sz="1300" dirty="0"/>
          </a:p>
        </p:txBody>
      </p:sp>
      <p:sp>
        <p:nvSpPr>
          <p:cNvPr id="1123" name="Shape 10"/>
          <p:cNvSpPr/>
          <p:nvPr/>
        </p:nvSpPr>
        <p:spPr>
          <a:xfrm>
            <a:off x="8138160" y="1554480"/>
            <a:ext cx="3566160" cy="1737360"/>
          </a:xfrm>
          <a:prstGeom prst="roundRect">
            <a:avLst>
              <a:gd name="adj" fmla="val 5263"/>
            </a:avLst>
          </a:prstGeom>
          <a:solidFill>
            <a:srgbClr val="F7F5F0"/>
          </a:solidFill>
          <a:ln/>
        </p:spPr>
      </p:sp>
      <p:sp>
        <p:nvSpPr>
          <p:cNvPr id="1124" name="Text 11"/>
          <p:cNvSpPr/>
          <p:nvPr/>
        </p:nvSpPr>
        <p:spPr>
          <a:xfrm>
            <a:off x="8412480" y="1783080"/>
            <a:ext cx="3017520" cy="594360"/>
          </a:xfrm>
          <a:prstGeom prst="rect">
            <a:avLst/>
          </a:prstGeom>
          <a:noFill/>
          <a:ln/>
        </p:spPr>
        <p:txBody>
          <a:bodyPr wrap="square" lIns="0" tIns="0" rIns="0" bIns="0" rtlCol="0" anchor="ctr"/>
          <a:lstStyle/>
          <a:p>
            <a:pPr marL="0" indent="0" algn="l">
              <a:buNone/>
            </a:pPr>
            <a:r>
              <a:rPr lang="en-US" sz="3400" b="1" dirty="0">
                <a:solidFill>
                  <a:srgbClr val="1B3A5C"/>
                </a:solidFill>
                <a:latin typeface="Bookman Old Style" pitchFamily="34" charset="0"/>
                <a:ea typeface="Bookman Old Style" pitchFamily="34" charset="-122"/>
                <a:cs typeface="Bookman Old Style" pitchFamily="34" charset="-120"/>
              </a:rPr>
              <a:t>1,200</a:t>
            </a:r>
            <a:r>
              <a:rPr lang="en-US" sz="1500" b="1" dirty="0">
                <a:solidFill>
                  <a:srgbClr val="1B3A5C"/>
                </a:solidFill>
                <a:latin typeface="Calibri" pitchFamily="34" charset="0"/>
                <a:ea typeface="Calibri" pitchFamily="34" charset="-122"/>
                <a:cs typeface="Calibri" pitchFamily="34" charset="-120"/>
              </a:rPr>
              <a:t>  万人規模</a:t>
            </a:r>
            <a:endParaRPr lang="en-US" sz="3400" dirty="0"/>
          </a:p>
        </p:txBody>
      </p:sp>
      <p:sp>
        <p:nvSpPr>
          <p:cNvPr id="1125" name="Text 12"/>
          <p:cNvSpPr/>
          <p:nvPr/>
        </p:nvSpPr>
        <p:spPr>
          <a:xfrm>
            <a:off x="8412480" y="2468880"/>
            <a:ext cx="3017520" cy="685800"/>
          </a:xfrm>
          <a:prstGeom prst="rect">
            <a:avLst/>
          </a:prstGeom>
          <a:noFill/>
          <a:ln/>
        </p:spPr>
        <p:txBody>
          <a:bodyPr wrap="square" lIns="0" tIns="0" rIns="0" bIns="0" rtlCol="0" anchor="ctr"/>
          <a:lstStyle/>
          <a:p>
            <a:pPr marL="0" indent="0">
              <a:lnSpc>
                <a:spcPct val="120000"/>
              </a:lnSpc>
              <a:buNone/>
            </a:pPr>
            <a:r>
              <a:rPr lang="en-US" sz="1300" dirty="0">
                <a:solidFill>
                  <a:srgbClr val="6B7280"/>
                </a:solidFill>
                <a:latin typeface="Calibri" pitchFamily="34" charset="0"/>
                <a:ea typeface="Calibri" pitchFamily="34" charset="-122"/>
                <a:cs typeface="Calibri" pitchFamily="34" charset="-120"/>
              </a:rPr>
              <a:t>今後見込まれる訪日需要</a:t>
            </a:r>
            <a:endParaRPr lang="en-US" sz="1300" dirty="0"/>
          </a:p>
        </p:txBody>
      </p:sp>
      <p:sp>
        <p:nvSpPr>
          <p:cNvPr id="1126" name="Text 13"/>
          <p:cNvSpPr/>
          <p:nvPr/>
        </p:nvSpPr>
        <p:spPr>
          <a:xfrm>
            <a:off x="548640" y="3566160"/>
            <a:ext cx="5486400" cy="320040"/>
          </a:xfrm>
          <a:prstGeom prst="rect">
            <a:avLst/>
          </a:prstGeom>
          <a:noFill/>
          <a:ln/>
        </p:spPr>
        <p:txBody>
          <a:bodyPr wrap="square" lIns="0" tIns="0" rIns="0" bIns="0" rtlCol="0" anchor="ctr"/>
          <a:lstStyle/>
          <a:p>
            <a:pPr marL="0" indent="0">
              <a:buNone/>
            </a:pPr>
            <a:r>
              <a:rPr lang="en-US" sz="1500" b="1" dirty="0">
                <a:solidFill>
                  <a:srgbClr val="1B3A5C"/>
                </a:solidFill>
                <a:latin typeface="Calibri" pitchFamily="34" charset="0"/>
                <a:ea typeface="Calibri" pitchFamily="34" charset="-122"/>
                <a:cs typeface="Calibri" pitchFamily="34" charset="-120"/>
              </a:rPr>
              <a:t>日本人気の要因</a:t>
            </a:r>
            <a:endParaRPr lang="en-US" sz="1500" dirty="0"/>
          </a:p>
        </p:txBody>
      </p:sp>
      <p:sp>
        <p:nvSpPr>
          <p:cNvPr id="1127" name="Shape 14"/>
          <p:cNvSpPr/>
          <p:nvPr/>
        </p:nvSpPr>
        <p:spPr>
          <a:xfrm>
            <a:off x="548640" y="3931920"/>
            <a:ext cx="969264" cy="411480"/>
          </a:xfrm>
          <a:prstGeom prst="roundRect">
            <a:avLst>
              <a:gd name="adj" fmla="val 48889"/>
            </a:avLst>
          </a:prstGeom>
          <a:solidFill>
            <a:srgbClr val="1B3A5C"/>
          </a:solidFill>
          <a:ln/>
        </p:spPr>
      </p:sp>
      <p:sp>
        <p:nvSpPr>
          <p:cNvPr id="1128" name="Text 15"/>
          <p:cNvSpPr/>
          <p:nvPr/>
        </p:nvSpPr>
        <p:spPr>
          <a:xfrm>
            <a:off x="548640" y="3931920"/>
            <a:ext cx="969264" cy="41148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円安</a:t>
            </a:r>
            <a:endParaRPr lang="en-US" sz="1200" dirty="0"/>
          </a:p>
        </p:txBody>
      </p:sp>
      <p:sp>
        <p:nvSpPr>
          <p:cNvPr id="1129" name="Shape 16"/>
          <p:cNvSpPr/>
          <p:nvPr/>
        </p:nvSpPr>
        <p:spPr>
          <a:xfrm>
            <a:off x="1682496" y="3931920"/>
            <a:ext cx="1737360" cy="411480"/>
          </a:xfrm>
          <a:prstGeom prst="roundRect">
            <a:avLst>
              <a:gd name="adj" fmla="val 48889"/>
            </a:avLst>
          </a:prstGeom>
          <a:solidFill>
            <a:srgbClr val="1B3A5C"/>
          </a:solidFill>
          <a:ln/>
        </p:spPr>
      </p:sp>
      <p:sp>
        <p:nvSpPr>
          <p:cNvPr id="1130" name="Text 17"/>
          <p:cNvSpPr/>
          <p:nvPr/>
        </p:nvSpPr>
        <p:spPr>
          <a:xfrm>
            <a:off x="1682496" y="3931920"/>
            <a:ext cx="1737360" cy="41148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治安の良さ</a:t>
            </a:r>
            <a:endParaRPr lang="en-US" sz="1200" dirty="0"/>
          </a:p>
        </p:txBody>
      </p:sp>
      <p:sp>
        <p:nvSpPr>
          <p:cNvPr id="1131" name="Shape 18"/>
          <p:cNvSpPr/>
          <p:nvPr/>
        </p:nvSpPr>
        <p:spPr>
          <a:xfrm>
            <a:off x="3584448" y="3931920"/>
            <a:ext cx="1737360" cy="411480"/>
          </a:xfrm>
          <a:prstGeom prst="roundRect">
            <a:avLst>
              <a:gd name="adj" fmla="val 48889"/>
            </a:avLst>
          </a:prstGeom>
          <a:solidFill>
            <a:srgbClr val="1B3A5C"/>
          </a:solidFill>
          <a:ln/>
        </p:spPr>
      </p:sp>
      <p:sp>
        <p:nvSpPr>
          <p:cNvPr id="1132" name="Text 19"/>
          <p:cNvSpPr/>
          <p:nvPr/>
        </p:nvSpPr>
        <p:spPr>
          <a:xfrm>
            <a:off x="3584448" y="3931920"/>
            <a:ext cx="1737360" cy="41148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日本食人気</a:t>
            </a:r>
            <a:endParaRPr lang="en-US" sz="1200" dirty="0"/>
          </a:p>
        </p:txBody>
      </p:sp>
      <p:sp>
        <p:nvSpPr>
          <p:cNvPr id="1133" name="Shape 20"/>
          <p:cNvSpPr/>
          <p:nvPr/>
        </p:nvSpPr>
        <p:spPr>
          <a:xfrm>
            <a:off x="5486400" y="3931920"/>
            <a:ext cx="2505456" cy="411480"/>
          </a:xfrm>
          <a:prstGeom prst="roundRect">
            <a:avLst>
              <a:gd name="adj" fmla="val 48889"/>
            </a:avLst>
          </a:prstGeom>
          <a:solidFill>
            <a:srgbClr val="1B3A5C"/>
          </a:solidFill>
          <a:ln/>
        </p:spPr>
      </p:sp>
      <p:sp>
        <p:nvSpPr>
          <p:cNvPr id="1134" name="Text 21"/>
          <p:cNvSpPr/>
          <p:nvPr/>
        </p:nvSpPr>
        <p:spPr>
          <a:xfrm>
            <a:off x="5486400" y="3931920"/>
            <a:ext cx="2505456" cy="41148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LCC路線の充実</a:t>
            </a:r>
            <a:endParaRPr lang="en-US" sz="1200" dirty="0"/>
          </a:p>
        </p:txBody>
      </p:sp>
      <p:sp>
        <p:nvSpPr>
          <p:cNvPr id="1135" name="Shape 22"/>
          <p:cNvSpPr/>
          <p:nvPr/>
        </p:nvSpPr>
        <p:spPr>
          <a:xfrm>
            <a:off x="8156448" y="3931920"/>
            <a:ext cx="2761488" cy="411480"/>
          </a:xfrm>
          <a:prstGeom prst="roundRect">
            <a:avLst>
              <a:gd name="adj" fmla="val 48889"/>
            </a:avLst>
          </a:prstGeom>
          <a:solidFill>
            <a:srgbClr val="1B3A5C"/>
          </a:solidFill>
          <a:ln/>
        </p:spPr>
      </p:sp>
      <p:sp>
        <p:nvSpPr>
          <p:cNvPr id="1136" name="Text 23"/>
          <p:cNvSpPr/>
          <p:nvPr/>
        </p:nvSpPr>
        <p:spPr>
          <a:xfrm>
            <a:off x="8156448" y="3931920"/>
            <a:ext cx="2761488" cy="41148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豊富な地方観光資源</a:t>
            </a:r>
            <a:endParaRPr lang="en-US" sz="1200" dirty="0"/>
          </a:p>
        </p:txBody>
      </p:sp>
      <p:sp>
        <p:nvSpPr>
          <p:cNvPr id="1137" name="Text 24"/>
          <p:cNvSpPr/>
          <p:nvPr/>
        </p:nvSpPr>
        <p:spPr>
          <a:xfrm>
            <a:off x="548640" y="4617720"/>
            <a:ext cx="11064240" cy="777240"/>
          </a:xfrm>
          <a:prstGeom prst="rect">
            <a:avLst/>
          </a:prstGeom>
          <a:noFill/>
          <a:ln/>
        </p:spPr>
        <p:txBody>
          <a:bodyPr wrap="square" lIns="0" tIns="0" rIns="0" bIns="0" rtlCol="0" anchor="ctr"/>
          <a:lstStyle/>
          <a:p>
            <a:pPr marL="0" indent="0">
              <a:lnSpc>
                <a:spcPct val="130000"/>
              </a:lnSpc>
              <a:buNone/>
            </a:pPr>
            <a:r>
              <a:rPr lang="en-US" sz="1300" dirty="0">
                <a:solidFill>
                  <a:srgbClr val="2B2B2B"/>
                </a:solidFill>
                <a:latin typeface="Calibri" pitchFamily="34" charset="0"/>
                <a:ea typeface="Calibri" pitchFamily="34" charset="-122"/>
                <a:cs typeface="Calibri" pitchFamily="34" charset="-120"/>
              </a:rPr>
              <a:t>個人旅行が増加し「日本旅行が韓国内旅行より安い」との認識が拡大。夏は涼しい場所（北海道・東北）、冬は暖かい場所（九州）への志向が強く、混雑を避けて未開拓エリアへの関心も高まっている。</a:t>
            </a:r>
            <a:endParaRPr lang="en-US" sz="1300" dirty="0"/>
          </a:p>
        </p:txBody>
      </p:sp>
      <p:sp>
        <p:nvSpPr>
          <p:cNvPr id="1138" name="Shape 25"/>
          <p:cNvSpPr/>
          <p:nvPr/>
        </p:nvSpPr>
        <p:spPr>
          <a:xfrm>
            <a:off x="548640" y="5532120"/>
            <a:ext cx="11064240" cy="777240"/>
          </a:xfrm>
          <a:prstGeom prst="roundRect">
            <a:avLst>
              <a:gd name="adj" fmla="val 11765"/>
            </a:avLst>
          </a:prstGeom>
          <a:solidFill>
            <a:srgbClr val="C8373E"/>
          </a:solidFill>
          <a:ln/>
        </p:spPr>
      </p:sp>
      <p:sp>
        <p:nvSpPr>
          <p:cNvPr id="1139" name="Text 26"/>
          <p:cNvSpPr/>
          <p:nvPr/>
        </p:nvSpPr>
        <p:spPr>
          <a:xfrm>
            <a:off x="868680" y="5532120"/>
            <a:ext cx="1097280" cy="777240"/>
          </a:xfrm>
          <a:prstGeom prst="rect">
            <a:avLst/>
          </a:prstGeom>
          <a:noFill/>
          <a:ln/>
        </p:spPr>
        <p:txBody>
          <a:bodyPr wrap="square" lIns="0" tIns="0" rIns="0" bIns="0" rtlCol="0" anchor="ctr"/>
          <a:lstStyle/>
          <a:p>
            <a:pPr marL="0" indent="0">
              <a:buNone/>
            </a:pPr>
            <a:r>
              <a:rPr lang="en-US" sz="1300" b="1" dirty="0">
                <a:solidFill>
                  <a:srgbClr val="D4A857"/>
                </a:solidFill>
                <a:latin typeface="Calibri" pitchFamily="34" charset="0"/>
                <a:ea typeface="Calibri" pitchFamily="34" charset="-122"/>
                <a:cs typeface="Calibri" pitchFamily="34" charset="-120"/>
              </a:rPr>
              <a:t>結論</a:t>
            </a:r>
            <a:endParaRPr lang="en-US" sz="1300" dirty="0"/>
          </a:p>
        </p:txBody>
      </p:sp>
      <p:sp>
        <p:nvSpPr>
          <p:cNvPr id="1140" name="Text 27"/>
          <p:cNvSpPr/>
          <p:nvPr/>
        </p:nvSpPr>
        <p:spPr>
          <a:xfrm>
            <a:off x="1920240" y="5532120"/>
            <a:ext cx="9509760" cy="777240"/>
          </a:xfrm>
          <a:prstGeom prst="rect">
            <a:avLst/>
          </a:prstGeom>
          <a:noFill/>
          <a:ln/>
        </p:spPr>
        <p:txBody>
          <a:bodyPr wrap="square" lIns="0" tIns="0" rIns="0" bIns="0" rtlCol="0" anchor="ctr"/>
          <a:lstStyle/>
          <a:p>
            <a:pPr marL="0" indent="0">
              <a:lnSpc>
                <a:spcPct val="120000"/>
              </a:lnSpc>
              <a:buNone/>
            </a:pPr>
            <a:r>
              <a:rPr lang="en-US" sz="1350" dirty="0">
                <a:solidFill>
                  <a:srgbClr val="FFFFFF"/>
                </a:solidFill>
                <a:latin typeface="Calibri" pitchFamily="34" charset="0"/>
                <a:ea typeface="Calibri" pitchFamily="34" charset="-122"/>
                <a:cs typeface="Calibri" pitchFamily="34" charset="-120"/>
              </a:rPr>
              <a:t>韓国から日本への旅行需要は強く、価格・安全・食・アクセス・季節適合性・混雑回避が牽引要因。</a:t>
            </a:r>
            <a:endParaRPr lang="en-US" sz="1350" dirty="0"/>
          </a:p>
        </p:txBody>
      </p:sp>
      <p:sp>
        <p:nvSpPr>
          <p:cNvPr id="1141" name="Text 28"/>
          <p:cNvSpPr/>
          <p:nvPr/>
        </p:nvSpPr>
        <p:spPr>
          <a:xfrm>
            <a:off x="11430000" y="6446520"/>
            <a:ext cx="548640" cy="274320"/>
          </a:xfrm>
          <a:prstGeom prst="rect">
            <a:avLst/>
          </a:prstGeom>
          <a:noFill/>
          <a:ln/>
        </p:spPr>
        <p:txBody>
          <a:bodyPr wrap="square" lIns="0" tIns="0" rIns="0" bIns="0"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04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0" name=""/>
        <p:cNvGrpSpPr/>
        <p:nvPr/>
      </p:nvGrpSpPr>
      <p:grpSpPr>
        <a:xfrm>
          <a:off x="0" y="0"/>
          <a:ext cx="0" cy="0"/>
          <a:chOff x="0" y="0"/>
          <a:chExt cx="0" cy="0"/>
        </a:xfrm>
      </p:grpSpPr>
      <p:sp>
        <p:nvSpPr>
          <p:cNvPr id="1147" name="Text 0"/>
          <p:cNvSpPr/>
          <p:nvPr/>
        </p:nvSpPr>
        <p:spPr>
          <a:xfrm>
            <a:off x="548640" y="365760"/>
            <a:ext cx="7315200" cy="274320"/>
          </a:xfrm>
          <a:prstGeom prst="rect">
            <a:avLst/>
          </a:prstGeom>
          <a:noFill/>
          <a:ln/>
        </p:spPr>
        <p:txBody>
          <a:bodyPr wrap="square" lIns="0" tIns="0" rIns="0" bIns="0" rtlCol="0" anchor="ctr"/>
          <a:lstStyle/>
          <a:p>
            <a:pPr marL="0" indent="0" algn="l">
              <a:buNone/>
            </a:pPr>
            <a:r>
              <a:rPr lang="en-US" sz="1300" b="1" kern="0" spc="100" dirty="0">
                <a:solidFill>
                  <a:srgbClr val="C8373E"/>
                </a:solidFill>
                <a:latin typeface="Calibri" pitchFamily="34" charset="0"/>
                <a:ea typeface="Calibri" pitchFamily="34" charset="-122"/>
                <a:cs typeface="Calibri" pitchFamily="34" charset="-120"/>
              </a:rPr>
              <a:t>AIRLINES &amp; CHANNELS</a:t>
            </a:r>
            <a:endParaRPr lang="en-US" sz="1300" dirty="0"/>
          </a:p>
        </p:txBody>
      </p:sp>
      <p:sp>
        <p:nvSpPr>
          <p:cNvPr id="1148" name="Text 1"/>
          <p:cNvSpPr/>
          <p:nvPr/>
        </p:nvSpPr>
        <p:spPr>
          <a:xfrm>
            <a:off x="548640" y="621792"/>
            <a:ext cx="10515600" cy="548640"/>
          </a:xfrm>
          <a:prstGeom prst="rect">
            <a:avLst/>
          </a:prstGeom>
          <a:noFill/>
          <a:ln/>
        </p:spPr>
        <p:txBody>
          <a:bodyPr wrap="square" lIns="0" tIns="0" rIns="0" bIns="0" rtlCol="0" anchor="ctr"/>
          <a:lstStyle/>
          <a:p>
            <a:pPr marL="0" indent="0" algn="l">
              <a:buNone/>
            </a:pPr>
            <a:r>
              <a:rPr lang="en-US" sz="2800" b="1" dirty="0">
                <a:solidFill>
                  <a:srgbClr val="1B3A5C"/>
                </a:solidFill>
                <a:latin typeface="Bookman Old Style" pitchFamily="34" charset="0"/>
                <a:ea typeface="Bookman Old Style" pitchFamily="34" charset="-122"/>
                <a:cs typeface="Bookman Old Style" pitchFamily="34" charset="-120"/>
              </a:rPr>
              <a:t>航空会社・販売チャネルとテーマ旅行需要</a:t>
            </a:r>
            <a:endParaRPr lang="en-US" sz="2800" dirty="0"/>
          </a:p>
        </p:txBody>
      </p:sp>
      <p:sp>
        <p:nvSpPr>
          <p:cNvPr id="1149" name="Shape 2"/>
          <p:cNvSpPr/>
          <p:nvPr/>
        </p:nvSpPr>
        <p:spPr>
          <a:xfrm>
            <a:off x="11109960" y="384048"/>
            <a:ext cx="457200" cy="457200"/>
          </a:xfrm>
          <a:prstGeom prst="ellipse">
            <a:avLst/>
          </a:prstGeom>
          <a:solidFill>
            <a:srgbClr val="C8373E">
              <a:alpha val="85000"/>
            </a:srgbClr>
          </a:solidFill>
          <a:ln/>
        </p:spPr>
      </p:sp>
      <p:sp>
        <p:nvSpPr>
          <p:cNvPr id="1150" name="Shape 3"/>
          <p:cNvSpPr/>
          <p:nvPr/>
        </p:nvSpPr>
        <p:spPr>
          <a:xfrm>
            <a:off x="11301984" y="384048"/>
            <a:ext cx="457200" cy="457200"/>
          </a:xfrm>
          <a:prstGeom prst="ellipse">
            <a:avLst/>
          </a:prstGeom>
          <a:solidFill>
            <a:srgbClr val="1B3A5C">
              <a:alpha val="85000"/>
            </a:srgbClr>
          </a:solidFill>
          <a:ln/>
        </p:spPr>
      </p:sp>
      <p:sp>
        <p:nvSpPr>
          <p:cNvPr id="1151" name="Shape 4"/>
          <p:cNvSpPr/>
          <p:nvPr/>
        </p:nvSpPr>
        <p:spPr>
          <a:xfrm>
            <a:off x="548640" y="1508760"/>
            <a:ext cx="5394960" cy="4526280"/>
          </a:xfrm>
          <a:prstGeom prst="roundRect">
            <a:avLst>
              <a:gd name="adj" fmla="val 2424"/>
            </a:avLst>
          </a:prstGeom>
          <a:solidFill>
            <a:srgbClr val="F7F5F0"/>
          </a:solidFill>
          <a:ln/>
        </p:spPr>
      </p:sp>
      <p:sp>
        <p:nvSpPr>
          <p:cNvPr id="1152" name="Text 5"/>
          <p:cNvSpPr/>
          <p:nvPr/>
        </p:nvSpPr>
        <p:spPr>
          <a:xfrm>
            <a:off x="868680" y="1737360"/>
            <a:ext cx="4572000" cy="365760"/>
          </a:xfrm>
          <a:prstGeom prst="rect">
            <a:avLst/>
          </a:prstGeom>
          <a:noFill/>
          <a:ln/>
        </p:spPr>
        <p:txBody>
          <a:bodyPr wrap="square" lIns="0" tIns="0" rIns="0" bIns="0" rtlCol="0" anchor="ctr"/>
          <a:lstStyle/>
          <a:p>
            <a:pPr marL="0" indent="0">
              <a:buNone/>
            </a:pPr>
            <a:r>
              <a:rPr lang="en-US" sz="1600" b="1" dirty="0">
                <a:solidFill>
                  <a:srgbClr val="1B3A5C"/>
                </a:solidFill>
                <a:latin typeface="Calibri" pitchFamily="34" charset="0"/>
                <a:ea typeface="Calibri" pitchFamily="34" charset="-122"/>
                <a:cs typeface="Calibri" pitchFamily="34" charset="-120"/>
              </a:rPr>
              <a:t>路線環境</a:t>
            </a:r>
            <a:endParaRPr lang="en-US" sz="1600" dirty="0"/>
          </a:p>
        </p:txBody>
      </p:sp>
      <p:sp>
        <p:nvSpPr>
          <p:cNvPr id="1153" name="Text 6"/>
          <p:cNvSpPr/>
          <p:nvPr/>
        </p:nvSpPr>
        <p:spPr>
          <a:xfrm>
            <a:off x="868680" y="2148840"/>
            <a:ext cx="4754880" cy="1371600"/>
          </a:xfrm>
          <a:prstGeom prst="rect">
            <a:avLst/>
          </a:prstGeom>
          <a:noFill/>
          <a:ln/>
        </p:spPr>
        <p:txBody>
          <a:bodyPr wrap="square" lIns="0" tIns="0" rIns="0" bIns="0" rtlCol="0" anchor="ctr"/>
          <a:lstStyle/>
          <a:p>
            <a:pPr marL="0" indent="0">
              <a:lnSpc>
                <a:spcPct val="130000"/>
              </a:lnSpc>
              <a:spcAft>
                <a:spcPts val="800"/>
              </a:spcAft>
              <a:buNone/>
            </a:pPr>
            <a:r>
              <a:rPr lang="en-US" sz="1300" dirty="0">
                <a:solidFill>
                  <a:srgbClr val="2B2B2B"/>
                </a:solidFill>
                <a:latin typeface="Calibri" pitchFamily="34" charset="0"/>
                <a:ea typeface="Calibri" pitchFamily="34" charset="-122"/>
                <a:cs typeface="Calibri" pitchFamily="34" charset="-120"/>
              </a:rPr>
              <a:t>大手：大韓航空、アシアナ航空／LCC：チェジュ航空、ジンエアー等。</a:t>
            </a:r>
            <a:r>
              <a:rPr lang="en-US" sz="1300" dirty="0">
                <a:solidFill>
                  <a:srgbClr val="2B2B2B"/>
                </a:solidFill>
                <a:latin typeface="Calibri" pitchFamily="34" charset="0"/>
                <a:ea typeface="Calibri" pitchFamily="34" charset="-122"/>
                <a:cs typeface="Calibri" pitchFamily="34" charset="-120"/>
              </a:rPr>
              <a:t>大韓航空によるアシアナ航空の吸収合併は2026年12月に統合予定との見解。</a:t>
            </a:r>
            <a:endParaRPr lang="en-US" sz="1300" dirty="0"/>
          </a:p>
          <a:p>
            <a:pPr marL="0" indent="0">
              <a:lnSpc>
                <a:spcPct val="130000"/>
              </a:lnSpc>
              <a:spcAft>
                <a:spcPts val="800"/>
              </a:spcAft>
              <a:buNone/>
            </a:pPr>
            <a:r>
              <a:rPr lang="en-US" sz="1300" dirty="0">
                <a:solidFill>
                  <a:srgbClr val="2B2B2B"/>
                </a:solidFill>
                <a:latin typeface="Calibri" pitchFamily="34" charset="0"/>
                <a:ea typeface="Calibri" pitchFamily="34" charset="-122"/>
                <a:cs typeface="Calibri" pitchFamily="34" charset="-120"/>
              </a:rPr>
              <a:t>航空各社は燃料費高騰等で経営が厳しく、新規就航には慎重な姿勢。</a:t>
            </a:r>
            <a:endParaRPr lang="en-US" sz="1300" dirty="0"/>
          </a:p>
        </p:txBody>
      </p:sp>
      <p:sp>
        <p:nvSpPr>
          <p:cNvPr id="1154" name="Shape 7"/>
          <p:cNvSpPr/>
          <p:nvPr/>
        </p:nvSpPr>
        <p:spPr>
          <a:xfrm>
            <a:off x="868680" y="3657600"/>
            <a:ext cx="4754880" cy="0"/>
          </a:xfrm>
          <a:prstGeom prst="line">
            <a:avLst/>
          </a:prstGeom>
          <a:noFill/>
          <a:ln w="12700">
            <a:solidFill>
              <a:srgbClr val="DDD6C9"/>
            </a:solidFill>
            <a:prstDash val="solid"/>
          </a:ln>
        </p:spPr>
      </p:sp>
      <p:sp>
        <p:nvSpPr>
          <p:cNvPr id="1155" name="Text 8"/>
          <p:cNvSpPr/>
          <p:nvPr/>
        </p:nvSpPr>
        <p:spPr>
          <a:xfrm>
            <a:off x="868680" y="3794760"/>
            <a:ext cx="4572000" cy="365760"/>
          </a:xfrm>
          <a:prstGeom prst="rect">
            <a:avLst/>
          </a:prstGeom>
          <a:noFill/>
          <a:ln/>
        </p:spPr>
        <p:txBody>
          <a:bodyPr wrap="square" lIns="0" tIns="0" rIns="0" bIns="0" rtlCol="0" anchor="ctr"/>
          <a:lstStyle/>
          <a:p>
            <a:pPr marL="0" indent="0">
              <a:buNone/>
            </a:pPr>
            <a:r>
              <a:rPr lang="en-US" sz="1600" b="1" dirty="0">
                <a:solidFill>
                  <a:srgbClr val="1B3A5C"/>
                </a:solidFill>
                <a:latin typeface="Calibri" pitchFamily="34" charset="0"/>
                <a:ea typeface="Calibri" pitchFamily="34" charset="-122"/>
                <a:cs typeface="Calibri" pitchFamily="34" charset="-120"/>
              </a:rPr>
              <a:t>販売チャネル</a:t>
            </a:r>
            <a:endParaRPr lang="en-US" sz="1600" dirty="0"/>
          </a:p>
        </p:txBody>
      </p:sp>
      <p:sp>
        <p:nvSpPr>
          <p:cNvPr id="1156" name="Text 9"/>
          <p:cNvSpPr/>
          <p:nvPr/>
        </p:nvSpPr>
        <p:spPr>
          <a:xfrm>
            <a:off x="868680" y="4206240"/>
            <a:ext cx="4754880" cy="1097280"/>
          </a:xfrm>
          <a:prstGeom prst="rect">
            <a:avLst/>
          </a:prstGeom>
          <a:noFill/>
          <a:ln/>
        </p:spPr>
        <p:txBody>
          <a:bodyPr wrap="square" lIns="0" tIns="0" rIns="0" bIns="0" rtlCol="0" anchor="ctr"/>
          <a:lstStyle/>
          <a:p>
            <a:pPr marL="0" indent="0">
              <a:lnSpc>
                <a:spcPct val="130000"/>
              </a:lnSpc>
              <a:buNone/>
            </a:pPr>
            <a:r>
              <a:rPr lang="en-US" sz="1300" dirty="0">
                <a:solidFill>
                  <a:srgbClr val="2B2B2B"/>
                </a:solidFill>
                <a:latin typeface="Calibri" pitchFamily="34" charset="0"/>
                <a:ea typeface="Calibri" pitchFamily="34" charset="-122"/>
                <a:cs typeface="Calibri" pitchFamily="34" charset="-120"/>
              </a:rPr>
              <a:t>パッケージ旅行中心の大手旅行会社（ハナツアー、モドゥツアー等）と、オンライン旅行プラットフォーム（OTA）の影響力が大きい。誘客には両チャネルへの商品造成・販路開拓が重要。</a:t>
            </a:r>
            <a:endParaRPr lang="en-US" sz="1300" dirty="0"/>
          </a:p>
        </p:txBody>
      </p:sp>
      <p:sp>
        <p:nvSpPr>
          <p:cNvPr id="1157" name="Text 10"/>
          <p:cNvSpPr/>
          <p:nvPr/>
        </p:nvSpPr>
        <p:spPr>
          <a:xfrm>
            <a:off x="868680" y="5440680"/>
            <a:ext cx="4754880" cy="502920"/>
          </a:xfrm>
          <a:prstGeom prst="rect">
            <a:avLst/>
          </a:prstGeom>
          <a:noFill/>
          <a:ln/>
        </p:spPr>
        <p:txBody>
          <a:bodyPr wrap="square" lIns="0" tIns="0" rIns="0" bIns="0" rtlCol="0" anchor="ctr"/>
          <a:lstStyle/>
          <a:p>
            <a:pPr marL="0" indent="0">
              <a:lnSpc>
                <a:spcPct val="125000"/>
              </a:lnSpc>
              <a:buNone/>
            </a:pPr>
            <a:r>
              <a:rPr lang="en-US" sz="1200" i="1" dirty="0">
                <a:solidFill>
                  <a:srgbClr val="C8373E"/>
                </a:solidFill>
                <a:latin typeface="Calibri" pitchFamily="34" charset="0"/>
                <a:ea typeface="Calibri" pitchFamily="34" charset="-122"/>
                <a:cs typeface="Calibri" pitchFamily="34" charset="-120"/>
              </a:rPr>
              <a:t>結論：路線環境は再編期にあり、誘致には時間と交渉が必要。</a:t>
            </a:r>
            <a:endParaRPr lang="en-US" sz="1200" dirty="0"/>
          </a:p>
        </p:txBody>
      </p:sp>
      <p:sp>
        <p:nvSpPr>
          <p:cNvPr id="1158" name="Shape 11"/>
          <p:cNvSpPr/>
          <p:nvPr/>
        </p:nvSpPr>
        <p:spPr>
          <a:xfrm>
            <a:off x="6217920" y="1508760"/>
            <a:ext cx="5394960" cy="4526280"/>
          </a:xfrm>
          <a:prstGeom prst="roundRect">
            <a:avLst>
              <a:gd name="adj" fmla="val 2424"/>
            </a:avLst>
          </a:prstGeom>
          <a:solidFill>
            <a:srgbClr val="1B3A5C"/>
          </a:solidFill>
          <a:ln/>
        </p:spPr>
      </p:sp>
      <p:sp>
        <p:nvSpPr>
          <p:cNvPr id="1159" name="Text 12"/>
          <p:cNvSpPr/>
          <p:nvPr/>
        </p:nvSpPr>
        <p:spPr>
          <a:xfrm>
            <a:off x="6537960" y="1737360"/>
            <a:ext cx="4572000" cy="365760"/>
          </a:xfrm>
          <a:prstGeom prst="rect">
            <a:avLst/>
          </a:prstGeom>
          <a:noFill/>
          <a:ln/>
        </p:spPr>
        <p:txBody>
          <a:bodyPr wrap="square" lIns="0" tIns="0" rIns="0" bIns="0"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テーマ旅行の需要</a:t>
            </a:r>
            <a:endParaRPr lang="en-US" sz="1600" dirty="0"/>
          </a:p>
        </p:txBody>
      </p:sp>
      <p:sp>
        <p:nvSpPr>
          <p:cNvPr id="1160" name="Shape 13"/>
          <p:cNvSpPr/>
          <p:nvPr/>
        </p:nvSpPr>
        <p:spPr>
          <a:xfrm>
            <a:off x="6537960" y="2286000"/>
            <a:ext cx="502920" cy="502920"/>
          </a:xfrm>
          <a:prstGeom prst="ellipse">
            <a:avLst/>
          </a:prstGeom>
          <a:solidFill>
            <a:srgbClr val="D4A857"/>
          </a:solidFill>
          <a:ln/>
        </p:spPr>
      </p:sp>
      <p:sp>
        <p:nvSpPr>
          <p:cNvPr id="1161" name="Text 14"/>
          <p:cNvSpPr/>
          <p:nvPr/>
        </p:nvSpPr>
        <p:spPr>
          <a:xfrm>
            <a:off x="6537960" y="2286000"/>
            <a:ext cx="502920" cy="502920"/>
          </a:xfrm>
          <a:prstGeom prst="rect">
            <a:avLst/>
          </a:prstGeom>
          <a:noFill/>
          <a:ln/>
        </p:spPr>
        <p:txBody>
          <a:bodyPr wrap="square" lIns="0" tIns="0" rIns="0" bIns="0" rtlCol="0" anchor="ctr"/>
          <a:lstStyle/>
          <a:p>
            <a:pPr marL="0" indent="0" algn="ctr">
              <a:buNone/>
            </a:pPr>
            <a:r>
              <a:rPr lang="en-US" sz="1050" b="1" dirty="0">
                <a:solidFill>
                  <a:srgbClr val="142B44"/>
                </a:solidFill>
                <a:latin typeface="Calibri" pitchFamily="34" charset="0"/>
                <a:ea typeface="Calibri" pitchFamily="34" charset="-122"/>
                <a:cs typeface="Calibri" pitchFamily="34" charset="-120"/>
              </a:rPr>
              <a:t>ゴルフ</a:t>
            </a:r>
            <a:endParaRPr lang="en-US" sz="1050" dirty="0"/>
          </a:p>
        </p:txBody>
      </p:sp>
      <p:sp>
        <p:nvSpPr>
          <p:cNvPr id="1162" name="Text 15"/>
          <p:cNvSpPr/>
          <p:nvPr/>
        </p:nvSpPr>
        <p:spPr>
          <a:xfrm>
            <a:off x="7178040" y="2313432"/>
            <a:ext cx="4206240" cy="274320"/>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最大の需要分野</a:t>
            </a:r>
            <a:endParaRPr lang="en-US" sz="1400" dirty="0"/>
          </a:p>
        </p:txBody>
      </p:sp>
      <p:sp>
        <p:nvSpPr>
          <p:cNvPr id="1163" name="Text 16"/>
          <p:cNvSpPr/>
          <p:nvPr/>
        </p:nvSpPr>
        <p:spPr>
          <a:xfrm>
            <a:off x="7178040" y="2606040"/>
            <a:ext cx="4206240" cy="731520"/>
          </a:xfrm>
          <a:prstGeom prst="rect">
            <a:avLst/>
          </a:prstGeom>
          <a:noFill/>
          <a:ln/>
        </p:spPr>
        <p:txBody>
          <a:bodyPr wrap="square" lIns="0" tIns="0" rIns="0" bIns="0" rtlCol="0" anchor="ctr"/>
          <a:lstStyle/>
          <a:p>
            <a:pPr marL="0" indent="0">
              <a:lnSpc>
                <a:spcPct val="125000"/>
              </a:lnSpc>
              <a:buNone/>
            </a:pPr>
            <a:r>
              <a:rPr lang="en-US" sz="1250" dirty="0">
                <a:solidFill>
                  <a:srgbClr val="D7DEE7"/>
                </a:solidFill>
                <a:latin typeface="Calibri" pitchFamily="34" charset="0"/>
                <a:ea typeface="Calibri" pitchFamily="34" charset="-122"/>
                <a:cs typeface="Calibri" pitchFamily="34" charset="-120"/>
              </a:rPr>
              <a:t>接待目的から個人の楽しみ（夫婦・少人数）へ変化。専門旅行会社経由で予約される。</a:t>
            </a:r>
            <a:endParaRPr lang="en-US" sz="1250" dirty="0"/>
          </a:p>
        </p:txBody>
      </p:sp>
      <p:sp>
        <p:nvSpPr>
          <p:cNvPr id="1164" name="Shape 17"/>
          <p:cNvSpPr/>
          <p:nvPr/>
        </p:nvSpPr>
        <p:spPr>
          <a:xfrm>
            <a:off x="6537960" y="3566160"/>
            <a:ext cx="502920" cy="502920"/>
          </a:xfrm>
          <a:prstGeom prst="ellipse">
            <a:avLst/>
          </a:prstGeom>
          <a:solidFill>
            <a:srgbClr val="C8373E"/>
          </a:solidFill>
          <a:ln/>
        </p:spPr>
      </p:sp>
      <p:sp>
        <p:nvSpPr>
          <p:cNvPr id="1165" name="Text 18"/>
          <p:cNvSpPr/>
          <p:nvPr/>
        </p:nvSpPr>
        <p:spPr>
          <a:xfrm>
            <a:off x="6537960" y="3566160"/>
            <a:ext cx="502920" cy="50292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他</a:t>
            </a:r>
            <a:endParaRPr lang="en-US" sz="1400" dirty="0"/>
          </a:p>
        </p:txBody>
      </p:sp>
      <p:sp>
        <p:nvSpPr>
          <p:cNvPr id="1166" name="Text 19"/>
          <p:cNvSpPr/>
          <p:nvPr/>
        </p:nvSpPr>
        <p:spPr>
          <a:xfrm>
            <a:off x="7178040" y="3593592"/>
            <a:ext cx="4206240" cy="274320"/>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スキー・温泉／文化体験</a:t>
            </a:r>
            <a:endParaRPr lang="en-US" sz="1400" dirty="0"/>
          </a:p>
        </p:txBody>
      </p:sp>
      <p:sp>
        <p:nvSpPr>
          <p:cNvPr id="1167" name="Text 20"/>
          <p:cNvSpPr/>
          <p:nvPr/>
        </p:nvSpPr>
        <p:spPr>
          <a:xfrm>
            <a:off x="7178040" y="3886200"/>
            <a:ext cx="4206240" cy="822960"/>
          </a:xfrm>
          <a:prstGeom prst="rect">
            <a:avLst/>
          </a:prstGeom>
          <a:noFill/>
          <a:ln/>
        </p:spPr>
        <p:txBody>
          <a:bodyPr wrap="square" lIns="0" tIns="0" rIns="0" bIns="0" rtlCol="0" anchor="ctr"/>
          <a:lstStyle/>
          <a:p>
            <a:pPr marL="0" indent="0">
              <a:lnSpc>
                <a:spcPct val="125000"/>
              </a:lnSpc>
              <a:buNone/>
            </a:pPr>
            <a:r>
              <a:rPr lang="en-US" sz="1250" dirty="0">
                <a:solidFill>
                  <a:srgbClr val="D7DEE7"/>
                </a:solidFill>
                <a:latin typeface="Calibri" pitchFamily="34" charset="0"/>
                <a:ea typeface="Calibri" pitchFamily="34" charset="-122"/>
                <a:cs typeface="Calibri" pitchFamily="34" charset="-120"/>
              </a:rPr>
              <a:t>東北・北海道でのスキー・温泉、アート・建築等の文化体験需要も拡大。若者層で歴史・美術への関心が高まる。</a:t>
            </a:r>
            <a:endParaRPr lang="en-US" sz="1250" dirty="0"/>
          </a:p>
        </p:txBody>
      </p:sp>
      <p:sp>
        <p:nvSpPr>
          <p:cNvPr id="1168" name="Shape 21"/>
          <p:cNvSpPr/>
          <p:nvPr/>
        </p:nvSpPr>
        <p:spPr>
          <a:xfrm>
            <a:off x="6537960" y="4892040"/>
            <a:ext cx="4206240" cy="0"/>
          </a:xfrm>
          <a:prstGeom prst="line">
            <a:avLst/>
          </a:prstGeom>
          <a:noFill/>
          <a:ln w="12700">
            <a:solidFill>
              <a:srgbClr val="3D5A78"/>
            </a:solidFill>
            <a:prstDash val="solid"/>
          </a:ln>
        </p:spPr>
      </p:sp>
      <p:sp>
        <p:nvSpPr>
          <p:cNvPr id="1169" name="Text 22"/>
          <p:cNvSpPr/>
          <p:nvPr/>
        </p:nvSpPr>
        <p:spPr>
          <a:xfrm>
            <a:off x="6537960" y="5074920"/>
            <a:ext cx="4846320" cy="822960"/>
          </a:xfrm>
          <a:prstGeom prst="rect">
            <a:avLst/>
          </a:prstGeom>
          <a:noFill/>
          <a:ln/>
        </p:spPr>
        <p:txBody>
          <a:bodyPr wrap="square" lIns="0" tIns="0" rIns="0" bIns="0" rtlCol="0" anchor="ctr"/>
          <a:lstStyle/>
          <a:p>
            <a:pPr marL="0" indent="0">
              <a:lnSpc>
                <a:spcPct val="130000"/>
              </a:lnSpc>
              <a:buNone/>
            </a:pPr>
            <a:r>
              <a:rPr lang="en-US" sz="1250" i="1" dirty="0">
                <a:solidFill>
                  <a:srgbClr val="D4A857"/>
                </a:solidFill>
                <a:latin typeface="Calibri" pitchFamily="34" charset="0"/>
                <a:ea typeface="Calibri" pitchFamily="34" charset="-122"/>
                <a:cs typeface="Calibri" pitchFamily="34" charset="-120"/>
              </a:rPr>
              <a:t>結論：ゴルフ等の高付加価値テーマ設定や、文化資源（歴史・美術・博物館）の磨き上げが有効。</a:t>
            </a:r>
            <a:endParaRPr lang="en-US" sz="1250" dirty="0"/>
          </a:p>
        </p:txBody>
      </p:sp>
      <p:sp>
        <p:nvSpPr>
          <p:cNvPr id="1170" name="Text 23"/>
          <p:cNvSpPr/>
          <p:nvPr/>
        </p:nvSpPr>
        <p:spPr>
          <a:xfrm>
            <a:off x="11430000" y="6446520"/>
            <a:ext cx="548640" cy="274320"/>
          </a:xfrm>
          <a:prstGeom prst="rect">
            <a:avLst/>
          </a:prstGeom>
          <a:noFill/>
          <a:ln/>
        </p:spPr>
        <p:txBody>
          <a:bodyPr wrap="square" lIns="0" tIns="0" rIns="0" bIns="0"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05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0" name=""/>
        <p:cNvGrpSpPr/>
        <p:nvPr/>
      </p:nvGrpSpPr>
      <p:grpSpPr>
        <a:xfrm>
          <a:off x="0" y="0"/>
          <a:ext cx="0" cy="0"/>
          <a:chOff x="0" y="0"/>
          <a:chExt cx="0" cy="0"/>
        </a:xfrm>
      </p:grpSpPr>
      <p:sp>
        <p:nvSpPr>
          <p:cNvPr id="1176" name="Text 0"/>
          <p:cNvSpPr/>
          <p:nvPr/>
        </p:nvSpPr>
        <p:spPr>
          <a:xfrm>
            <a:off x="548640" y="365760"/>
            <a:ext cx="7315200" cy="274320"/>
          </a:xfrm>
          <a:prstGeom prst="rect">
            <a:avLst/>
          </a:prstGeom>
          <a:noFill/>
          <a:ln/>
        </p:spPr>
        <p:txBody>
          <a:bodyPr wrap="square" lIns="0" tIns="0" rIns="0" bIns="0" rtlCol="0" anchor="ctr"/>
          <a:lstStyle/>
          <a:p>
            <a:pPr marL="0" indent="0" algn="l">
              <a:buNone/>
            </a:pPr>
            <a:r>
              <a:rPr lang="en-US" sz="1300" b="1" kern="0" spc="100" dirty="0">
                <a:solidFill>
                  <a:srgbClr val="C8373E"/>
                </a:solidFill>
                <a:latin typeface="Calibri" pitchFamily="34" charset="0"/>
                <a:ea typeface="Calibri" pitchFamily="34" charset="-122"/>
                <a:cs typeface="Calibri" pitchFamily="34" charset="-120"/>
              </a:rPr>
              <a:t>SHIKOKU &amp; ACCEPTANCE</a:t>
            </a:r>
            <a:endParaRPr lang="en-US" sz="1300" dirty="0"/>
          </a:p>
        </p:txBody>
      </p:sp>
      <p:sp>
        <p:nvSpPr>
          <p:cNvPr id="1177" name="Text 1"/>
          <p:cNvSpPr/>
          <p:nvPr/>
        </p:nvSpPr>
        <p:spPr>
          <a:xfrm>
            <a:off x="548640" y="621792"/>
            <a:ext cx="10515600" cy="548640"/>
          </a:xfrm>
          <a:prstGeom prst="rect">
            <a:avLst/>
          </a:prstGeom>
          <a:noFill/>
          <a:ln/>
        </p:spPr>
        <p:txBody>
          <a:bodyPr wrap="square" lIns="0" tIns="0" rIns="0" bIns="0" rtlCol="0" anchor="ctr"/>
          <a:lstStyle/>
          <a:p>
            <a:pPr marL="0" indent="0" algn="l">
              <a:buNone/>
            </a:pPr>
            <a:r>
              <a:rPr lang="en-US" sz="2800" b="1" dirty="0">
                <a:solidFill>
                  <a:srgbClr val="1B3A5C"/>
                </a:solidFill>
                <a:latin typeface="Bookman Old Style" pitchFamily="34" charset="0"/>
                <a:ea typeface="Bookman Old Style" pitchFamily="34" charset="-122"/>
                <a:cs typeface="Bookman Old Style" pitchFamily="34" charset="-120"/>
              </a:rPr>
              <a:t>四国他県の状況と高知の受入体制</a:t>
            </a:r>
            <a:endParaRPr lang="en-US" sz="2800" dirty="0"/>
          </a:p>
        </p:txBody>
      </p:sp>
      <p:sp>
        <p:nvSpPr>
          <p:cNvPr id="1178" name="Shape 2"/>
          <p:cNvSpPr/>
          <p:nvPr/>
        </p:nvSpPr>
        <p:spPr>
          <a:xfrm>
            <a:off x="11109960" y="384048"/>
            <a:ext cx="457200" cy="457200"/>
          </a:xfrm>
          <a:prstGeom prst="ellipse">
            <a:avLst/>
          </a:prstGeom>
          <a:solidFill>
            <a:srgbClr val="C8373E">
              <a:alpha val="85000"/>
            </a:srgbClr>
          </a:solidFill>
          <a:ln/>
        </p:spPr>
      </p:sp>
      <p:sp>
        <p:nvSpPr>
          <p:cNvPr id="1179" name="Shape 3"/>
          <p:cNvSpPr/>
          <p:nvPr/>
        </p:nvSpPr>
        <p:spPr>
          <a:xfrm>
            <a:off x="11301984" y="384048"/>
            <a:ext cx="457200" cy="457200"/>
          </a:xfrm>
          <a:prstGeom prst="ellipse">
            <a:avLst/>
          </a:prstGeom>
          <a:solidFill>
            <a:srgbClr val="1B3A5C">
              <a:alpha val="85000"/>
            </a:srgbClr>
          </a:solidFill>
          <a:ln/>
        </p:spPr>
      </p:sp>
      <p:sp>
        <p:nvSpPr>
          <p:cNvPr id="1180" name="Text 4"/>
          <p:cNvSpPr/>
          <p:nvPr/>
        </p:nvSpPr>
        <p:spPr>
          <a:xfrm>
            <a:off x="548640" y="1463040"/>
            <a:ext cx="7315200" cy="320040"/>
          </a:xfrm>
          <a:prstGeom prst="rect">
            <a:avLst/>
          </a:prstGeom>
          <a:noFill/>
          <a:ln/>
        </p:spPr>
        <p:txBody>
          <a:bodyPr wrap="square" lIns="0" tIns="0" rIns="0" bIns="0" rtlCol="0" anchor="ctr"/>
          <a:lstStyle/>
          <a:p>
            <a:pPr marL="0" indent="0">
              <a:buNone/>
            </a:pPr>
            <a:r>
              <a:rPr lang="en-US" sz="1500" b="1" dirty="0">
                <a:solidFill>
                  <a:srgbClr val="1B3A5C"/>
                </a:solidFill>
                <a:latin typeface="Calibri" pitchFamily="34" charset="0"/>
                <a:ea typeface="Calibri" pitchFamily="34" charset="-122"/>
                <a:cs typeface="Calibri" pitchFamily="34" charset="-120"/>
              </a:rPr>
              <a:t>四国エリアのプロモーション状況</a:t>
            </a:r>
            <a:endParaRPr lang="en-US" sz="1500" dirty="0"/>
          </a:p>
        </p:txBody>
      </p:sp>
      <p:sp>
        <p:nvSpPr>
          <p:cNvPr id="1181" name="Shape 5"/>
          <p:cNvSpPr/>
          <p:nvPr/>
        </p:nvSpPr>
        <p:spPr>
          <a:xfrm>
            <a:off x="548640" y="1874520"/>
            <a:ext cx="3566160" cy="1417320"/>
          </a:xfrm>
          <a:prstGeom prst="roundRect">
            <a:avLst>
              <a:gd name="adj" fmla="val 6452"/>
            </a:avLst>
          </a:prstGeom>
          <a:solidFill>
            <a:srgbClr val="F7F5F0"/>
          </a:solidFill>
          <a:ln/>
        </p:spPr>
      </p:sp>
      <p:sp>
        <p:nvSpPr>
          <p:cNvPr id="1182" name="Text 6"/>
          <p:cNvSpPr/>
          <p:nvPr/>
        </p:nvSpPr>
        <p:spPr>
          <a:xfrm>
            <a:off x="777240" y="2011680"/>
            <a:ext cx="3108960" cy="320040"/>
          </a:xfrm>
          <a:prstGeom prst="rect">
            <a:avLst/>
          </a:prstGeom>
          <a:noFill/>
          <a:ln/>
        </p:spPr>
        <p:txBody>
          <a:bodyPr wrap="square" lIns="0" tIns="0" rIns="0" bIns="0" rtlCol="0" anchor="ctr"/>
          <a:lstStyle/>
          <a:p>
            <a:pPr marL="0" indent="0">
              <a:buNone/>
            </a:pPr>
            <a:r>
              <a:rPr lang="en-US" sz="1700" b="1" dirty="0">
                <a:solidFill>
                  <a:srgbClr val="C8373E"/>
                </a:solidFill>
                <a:latin typeface="Bookman Old Style" pitchFamily="34" charset="0"/>
                <a:ea typeface="Bookman Old Style" pitchFamily="34" charset="-122"/>
                <a:cs typeface="Bookman Old Style" pitchFamily="34" charset="-120"/>
              </a:rPr>
              <a:t>香川</a:t>
            </a:r>
            <a:endParaRPr lang="en-US" sz="1700" dirty="0"/>
          </a:p>
        </p:txBody>
      </p:sp>
      <p:sp>
        <p:nvSpPr>
          <p:cNvPr id="1183" name="Text 7"/>
          <p:cNvSpPr/>
          <p:nvPr/>
        </p:nvSpPr>
        <p:spPr>
          <a:xfrm>
            <a:off x="777240" y="2377440"/>
            <a:ext cx="3108960" cy="320040"/>
          </a:xfrm>
          <a:prstGeom prst="rect">
            <a:avLst/>
          </a:prstGeom>
          <a:noFill/>
          <a:ln/>
        </p:spPr>
        <p:txBody>
          <a:bodyPr wrap="square" lIns="0" tIns="0" rIns="0" bIns="0" rtlCol="0" anchor="ctr"/>
          <a:lstStyle/>
          <a:p>
            <a:pPr marL="0" indent="0">
              <a:buNone/>
            </a:pPr>
            <a:r>
              <a:rPr lang="en-US" sz="1300" b="1" dirty="0">
                <a:solidFill>
                  <a:srgbClr val="2B2B2B"/>
                </a:solidFill>
                <a:latin typeface="Calibri" pitchFamily="34" charset="0"/>
                <a:ea typeface="Calibri" pitchFamily="34" charset="-122"/>
                <a:cs typeface="Calibri" pitchFamily="34" charset="-120"/>
              </a:rPr>
              <a:t>讃岐うどん</a:t>
            </a:r>
            <a:endParaRPr lang="en-US" sz="1300" dirty="0"/>
          </a:p>
        </p:txBody>
      </p:sp>
      <p:sp>
        <p:nvSpPr>
          <p:cNvPr id="1184" name="Text 8"/>
          <p:cNvSpPr/>
          <p:nvPr/>
        </p:nvSpPr>
        <p:spPr>
          <a:xfrm>
            <a:off x="777240" y="2743200"/>
            <a:ext cx="3108960" cy="457200"/>
          </a:xfrm>
          <a:prstGeom prst="rect">
            <a:avLst/>
          </a:prstGeom>
          <a:noFill/>
          <a:ln/>
        </p:spPr>
        <p:txBody>
          <a:bodyPr wrap="square" lIns="0" tIns="0" rIns="0" bIns="0" rtlCol="0" anchor="ctr"/>
          <a:lstStyle/>
          <a:p>
            <a:pPr marL="0" indent="0">
              <a:buNone/>
            </a:pPr>
            <a:r>
              <a:rPr lang="en-US" sz="1200" dirty="0">
                <a:solidFill>
                  <a:srgbClr val="6B7280"/>
                </a:solidFill>
                <a:latin typeface="Calibri" pitchFamily="34" charset="0"/>
                <a:ea typeface="Calibri" pitchFamily="34" charset="-122"/>
                <a:cs typeface="Calibri" pitchFamily="34" charset="-120"/>
              </a:rPr>
              <a:t>週14便／搭乗率 84.8%</a:t>
            </a:r>
            <a:endParaRPr lang="en-US" sz="1200" dirty="0"/>
          </a:p>
        </p:txBody>
      </p:sp>
      <p:sp>
        <p:nvSpPr>
          <p:cNvPr id="1185" name="Shape 9"/>
          <p:cNvSpPr/>
          <p:nvPr/>
        </p:nvSpPr>
        <p:spPr>
          <a:xfrm>
            <a:off x="4343400" y="1874520"/>
            <a:ext cx="3566160" cy="1417320"/>
          </a:xfrm>
          <a:prstGeom prst="roundRect">
            <a:avLst>
              <a:gd name="adj" fmla="val 6452"/>
            </a:avLst>
          </a:prstGeom>
          <a:solidFill>
            <a:srgbClr val="F7F5F0"/>
          </a:solidFill>
          <a:ln/>
        </p:spPr>
      </p:sp>
      <p:sp>
        <p:nvSpPr>
          <p:cNvPr id="1186" name="Text 10"/>
          <p:cNvSpPr/>
          <p:nvPr/>
        </p:nvSpPr>
        <p:spPr>
          <a:xfrm>
            <a:off x="4572000" y="2011680"/>
            <a:ext cx="3108960" cy="320040"/>
          </a:xfrm>
          <a:prstGeom prst="rect">
            <a:avLst/>
          </a:prstGeom>
          <a:noFill/>
          <a:ln/>
        </p:spPr>
        <p:txBody>
          <a:bodyPr wrap="square" lIns="0" tIns="0" rIns="0" bIns="0" rtlCol="0" anchor="ctr"/>
          <a:lstStyle/>
          <a:p>
            <a:pPr marL="0" indent="0">
              <a:buNone/>
            </a:pPr>
            <a:r>
              <a:rPr lang="en-US" sz="1700" b="1" dirty="0">
                <a:solidFill>
                  <a:srgbClr val="C8373E"/>
                </a:solidFill>
                <a:latin typeface="Bookman Old Style" pitchFamily="34" charset="0"/>
                <a:ea typeface="Bookman Old Style" pitchFamily="34" charset="-122"/>
                <a:cs typeface="Bookman Old Style" pitchFamily="34" charset="-120"/>
              </a:rPr>
              <a:t>愛媛</a:t>
            </a:r>
            <a:endParaRPr lang="en-US" sz="1700" dirty="0"/>
          </a:p>
        </p:txBody>
      </p:sp>
      <p:sp>
        <p:nvSpPr>
          <p:cNvPr id="1187" name="Text 11"/>
          <p:cNvSpPr/>
          <p:nvPr/>
        </p:nvSpPr>
        <p:spPr>
          <a:xfrm>
            <a:off x="4572000" y="2377440"/>
            <a:ext cx="3108960" cy="320040"/>
          </a:xfrm>
          <a:prstGeom prst="rect">
            <a:avLst/>
          </a:prstGeom>
          <a:noFill/>
          <a:ln/>
        </p:spPr>
        <p:txBody>
          <a:bodyPr wrap="square" lIns="0" tIns="0" rIns="0" bIns="0" rtlCol="0" anchor="ctr"/>
          <a:lstStyle/>
          <a:p>
            <a:pPr marL="0" indent="0">
              <a:buNone/>
            </a:pPr>
            <a:r>
              <a:rPr lang="en-US" sz="1300" b="1" dirty="0">
                <a:solidFill>
                  <a:srgbClr val="2B2B2B"/>
                </a:solidFill>
                <a:latin typeface="Calibri" pitchFamily="34" charset="0"/>
                <a:ea typeface="Calibri" pitchFamily="34" charset="-122"/>
                <a:cs typeface="Calibri" pitchFamily="34" charset="-120"/>
              </a:rPr>
              <a:t>道後温泉</a:t>
            </a:r>
            <a:endParaRPr lang="en-US" sz="1300" dirty="0"/>
          </a:p>
        </p:txBody>
      </p:sp>
      <p:sp>
        <p:nvSpPr>
          <p:cNvPr id="1188" name="Text 12"/>
          <p:cNvSpPr/>
          <p:nvPr/>
        </p:nvSpPr>
        <p:spPr>
          <a:xfrm>
            <a:off x="4572000" y="2743200"/>
            <a:ext cx="3108960" cy="457200"/>
          </a:xfrm>
          <a:prstGeom prst="rect">
            <a:avLst/>
          </a:prstGeom>
          <a:noFill/>
          <a:ln/>
        </p:spPr>
        <p:txBody>
          <a:bodyPr wrap="square" lIns="0" tIns="0" rIns="0" bIns="0" rtlCol="0" anchor="ctr"/>
          <a:lstStyle/>
          <a:p>
            <a:pPr marL="0" indent="0">
              <a:buNone/>
            </a:pPr>
            <a:r>
              <a:rPr lang="en-US" sz="1200" dirty="0">
                <a:solidFill>
                  <a:srgbClr val="6B7280"/>
                </a:solidFill>
                <a:latin typeface="Calibri" pitchFamily="34" charset="0"/>
                <a:ea typeface="Calibri" pitchFamily="34" charset="-122"/>
                <a:cs typeface="Calibri" pitchFamily="34" charset="-120"/>
              </a:rPr>
              <a:t>週14便／搭乗率 85.3%</a:t>
            </a:r>
            <a:endParaRPr lang="en-US" sz="1200" dirty="0"/>
          </a:p>
        </p:txBody>
      </p:sp>
      <p:sp>
        <p:nvSpPr>
          <p:cNvPr id="1189" name="Shape 13"/>
          <p:cNvSpPr/>
          <p:nvPr/>
        </p:nvSpPr>
        <p:spPr>
          <a:xfrm>
            <a:off x="8138160" y="1874520"/>
            <a:ext cx="3566160" cy="1417320"/>
          </a:xfrm>
          <a:prstGeom prst="roundRect">
            <a:avLst>
              <a:gd name="adj" fmla="val 6452"/>
            </a:avLst>
          </a:prstGeom>
          <a:solidFill>
            <a:srgbClr val="F7F5F0"/>
          </a:solidFill>
          <a:ln/>
        </p:spPr>
      </p:sp>
      <p:sp>
        <p:nvSpPr>
          <p:cNvPr id="1190" name="Text 14"/>
          <p:cNvSpPr/>
          <p:nvPr/>
        </p:nvSpPr>
        <p:spPr>
          <a:xfrm>
            <a:off x="8366760" y="2011680"/>
            <a:ext cx="3108960" cy="320040"/>
          </a:xfrm>
          <a:prstGeom prst="rect">
            <a:avLst/>
          </a:prstGeom>
          <a:noFill/>
          <a:ln/>
        </p:spPr>
        <p:txBody>
          <a:bodyPr wrap="square" lIns="0" tIns="0" rIns="0" bIns="0" rtlCol="0" anchor="ctr"/>
          <a:lstStyle/>
          <a:p>
            <a:pPr marL="0" indent="0">
              <a:buNone/>
            </a:pPr>
            <a:r>
              <a:rPr lang="en-US" sz="1700" b="1" dirty="0">
                <a:solidFill>
                  <a:srgbClr val="C8373E"/>
                </a:solidFill>
                <a:latin typeface="Bookman Old Style" pitchFamily="34" charset="0"/>
                <a:ea typeface="Bookman Old Style" pitchFamily="34" charset="-122"/>
                <a:cs typeface="Bookman Old Style" pitchFamily="34" charset="-120"/>
              </a:rPr>
              <a:t>徳島</a:t>
            </a:r>
            <a:endParaRPr lang="en-US" sz="1700" dirty="0"/>
          </a:p>
        </p:txBody>
      </p:sp>
      <p:sp>
        <p:nvSpPr>
          <p:cNvPr id="1191" name="Text 15"/>
          <p:cNvSpPr/>
          <p:nvPr/>
        </p:nvSpPr>
        <p:spPr>
          <a:xfrm>
            <a:off x="8366760" y="2377440"/>
            <a:ext cx="3108960" cy="320040"/>
          </a:xfrm>
          <a:prstGeom prst="rect">
            <a:avLst/>
          </a:prstGeom>
          <a:noFill/>
          <a:ln/>
        </p:spPr>
        <p:txBody>
          <a:bodyPr wrap="square" lIns="0" tIns="0" rIns="0" bIns="0" rtlCol="0" anchor="ctr"/>
          <a:lstStyle/>
          <a:p>
            <a:pPr marL="0" indent="0">
              <a:buNone/>
            </a:pPr>
            <a:r>
              <a:rPr lang="en-US" sz="1300" b="1" dirty="0">
                <a:solidFill>
                  <a:srgbClr val="2B2B2B"/>
                </a:solidFill>
                <a:latin typeface="Calibri" pitchFamily="34" charset="0"/>
                <a:ea typeface="Calibri" pitchFamily="34" charset="-122"/>
                <a:cs typeface="Calibri" pitchFamily="34" charset="-120"/>
              </a:rPr>
              <a:t>ゴルフ</a:t>
            </a:r>
            <a:endParaRPr lang="en-US" sz="1300" dirty="0"/>
          </a:p>
        </p:txBody>
      </p:sp>
      <p:sp>
        <p:nvSpPr>
          <p:cNvPr id="1192" name="Text 16"/>
          <p:cNvSpPr/>
          <p:nvPr/>
        </p:nvSpPr>
        <p:spPr>
          <a:xfrm>
            <a:off x="8366760" y="2743200"/>
            <a:ext cx="3108960" cy="457200"/>
          </a:xfrm>
          <a:prstGeom prst="rect">
            <a:avLst/>
          </a:prstGeom>
          <a:noFill/>
          <a:ln/>
        </p:spPr>
        <p:txBody>
          <a:bodyPr wrap="square" lIns="0" tIns="0" rIns="0" bIns="0" rtlCol="0" anchor="ctr"/>
          <a:lstStyle/>
          <a:p>
            <a:pPr marL="0" indent="0">
              <a:buNone/>
            </a:pPr>
            <a:r>
              <a:rPr lang="en-US" sz="1200" dirty="0">
                <a:solidFill>
                  <a:srgbClr val="6B7280"/>
                </a:solidFill>
                <a:latin typeface="Calibri" pitchFamily="34" charset="0"/>
                <a:ea typeface="Calibri" pitchFamily="34" charset="-122"/>
                <a:cs typeface="Calibri" pitchFamily="34" charset="-120"/>
              </a:rPr>
              <a:t>搭乗率：非公表</a:t>
            </a:r>
            <a:endParaRPr lang="en-US" sz="1200" dirty="0"/>
          </a:p>
        </p:txBody>
      </p:sp>
      <p:sp>
        <p:nvSpPr>
          <p:cNvPr id="1193" name="Text 17"/>
          <p:cNvSpPr/>
          <p:nvPr/>
        </p:nvSpPr>
        <p:spPr>
          <a:xfrm>
            <a:off x="548640" y="3429000"/>
            <a:ext cx="11064240" cy="320040"/>
          </a:xfrm>
          <a:prstGeom prst="rect">
            <a:avLst/>
          </a:prstGeom>
          <a:noFill/>
          <a:ln/>
        </p:spPr>
        <p:txBody>
          <a:bodyPr wrap="square" lIns="0" tIns="0" rIns="0" bIns="0" rtlCol="0" anchor="ctr"/>
          <a:lstStyle/>
          <a:p>
            <a:pPr marL="0" indent="0">
              <a:buNone/>
            </a:pPr>
            <a:r>
              <a:rPr lang="en-US" sz="1300" i="1" dirty="0">
                <a:solidFill>
                  <a:srgbClr val="C8373E"/>
                </a:solidFill>
                <a:latin typeface="Calibri" pitchFamily="34" charset="0"/>
                <a:ea typeface="Calibri" pitchFamily="34" charset="-122"/>
                <a:cs typeface="Calibri" pitchFamily="34" charset="-120"/>
              </a:rPr>
              <a:t>結論：四国内では「食」「温泉」「直行便」が成功の鍵。</a:t>
            </a:r>
            <a:endParaRPr lang="en-US" sz="1300" dirty="0"/>
          </a:p>
        </p:txBody>
      </p:sp>
      <p:sp>
        <p:nvSpPr>
          <p:cNvPr id="1194" name="Shape 18"/>
          <p:cNvSpPr/>
          <p:nvPr/>
        </p:nvSpPr>
        <p:spPr>
          <a:xfrm>
            <a:off x="548640" y="3840480"/>
            <a:ext cx="11064240" cy="0"/>
          </a:xfrm>
          <a:prstGeom prst="line">
            <a:avLst/>
          </a:prstGeom>
          <a:noFill/>
          <a:ln w="12700">
            <a:solidFill>
              <a:srgbClr val="E5E5E5"/>
            </a:solidFill>
            <a:prstDash val="solid"/>
          </a:ln>
        </p:spPr>
      </p:sp>
      <p:sp>
        <p:nvSpPr>
          <p:cNvPr id="1195" name="Text 19"/>
          <p:cNvSpPr/>
          <p:nvPr/>
        </p:nvSpPr>
        <p:spPr>
          <a:xfrm>
            <a:off x="548640" y="3977640"/>
            <a:ext cx="7315200" cy="320040"/>
          </a:xfrm>
          <a:prstGeom prst="rect">
            <a:avLst/>
          </a:prstGeom>
          <a:noFill/>
          <a:ln/>
        </p:spPr>
        <p:txBody>
          <a:bodyPr wrap="square" lIns="0" tIns="0" rIns="0" bIns="0" rtlCol="0" anchor="ctr"/>
          <a:lstStyle/>
          <a:p>
            <a:pPr marL="0" indent="0">
              <a:buNone/>
            </a:pPr>
            <a:r>
              <a:rPr lang="en-US" sz="1500" b="1" dirty="0">
                <a:solidFill>
                  <a:srgbClr val="1B3A5C"/>
                </a:solidFill>
                <a:latin typeface="Calibri" pitchFamily="34" charset="0"/>
                <a:ea typeface="Calibri" pitchFamily="34" charset="-122"/>
                <a:cs typeface="Calibri" pitchFamily="34" charset="-120"/>
              </a:rPr>
              <a:t>高知の受入体制整備</a:t>
            </a:r>
            <a:endParaRPr lang="en-US" sz="1500" dirty="0"/>
          </a:p>
        </p:txBody>
      </p:sp>
      <p:sp>
        <p:nvSpPr>
          <p:cNvPr id="1196" name="Shape 20"/>
          <p:cNvSpPr/>
          <p:nvPr/>
        </p:nvSpPr>
        <p:spPr>
          <a:xfrm>
            <a:off x="548640" y="4434840"/>
            <a:ext cx="457200" cy="457200"/>
          </a:xfrm>
          <a:prstGeom prst="ellipse">
            <a:avLst/>
          </a:prstGeom>
          <a:solidFill>
            <a:srgbClr val="C8373E"/>
          </a:solidFill>
          <a:ln/>
        </p:spPr>
      </p:sp>
      <p:sp>
        <p:nvSpPr>
          <p:cNvPr id="1197" name="Text 21"/>
          <p:cNvSpPr/>
          <p:nvPr/>
        </p:nvSpPr>
        <p:spPr>
          <a:xfrm>
            <a:off x="548640" y="4434840"/>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食</a:t>
            </a:r>
            <a:endParaRPr lang="en-US" sz="1600" dirty="0"/>
          </a:p>
        </p:txBody>
      </p:sp>
      <p:sp>
        <p:nvSpPr>
          <p:cNvPr id="1198" name="Text 22"/>
          <p:cNvSpPr/>
          <p:nvPr/>
        </p:nvSpPr>
        <p:spPr>
          <a:xfrm>
            <a:off x="1188720" y="4407408"/>
            <a:ext cx="4754880" cy="292608"/>
          </a:xfrm>
          <a:prstGeom prst="rect">
            <a:avLst/>
          </a:prstGeom>
          <a:noFill/>
          <a:ln/>
        </p:spPr>
        <p:txBody>
          <a:bodyPr wrap="square" lIns="0" tIns="0" rIns="0" bIns="0" rtlCol="0" anchor="ctr"/>
          <a:lstStyle/>
          <a:p>
            <a:pPr marL="0" indent="0" algn="l">
              <a:buNone/>
            </a:pPr>
            <a:r>
              <a:rPr lang="en-US" sz="1500" b="1" dirty="0">
                <a:solidFill>
                  <a:srgbClr val="2B2B2B"/>
                </a:solidFill>
                <a:latin typeface="Calibri" pitchFamily="34" charset="0"/>
                <a:ea typeface="Calibri" pitchFamily="34" charset="-122"/>
                <a:cs typeface="Calibri" pitchFamily="34" charset="-120"/>
              </a:rPr>
              <a:t>嗜好とマナー</a:t>
            </a:r>
            <a:endParaRPr lang="en-US" sz="1500" dirty="0"/>
          </a:p>
        </p:txBody>
      </p:sp>
      <p:sp>
        <p:nvSpPr>
          <p:cNvPr id="1199" name="Text 23"/>
          <p:cNvSpPr/>
          <p:nvPr/>
        </p:nvSpPr>
        <p:spPr>
          <a:xfrm>
            <a:off x="1188720" y="4690872"/>
            <a:ext cx="4754880" cy="777240"/>
          </a:xfrm>
          <a:prstGeom prst="rect">
            <a:avLst/>
          </a:prstGeom>
          <a:noFill/>
          <a:ln/>
        </p:spPr>
        <p:txBody>
          <a:bodyPr wrap="square" lIns="0" tIns="0" rIns="0" bIns="0" rtlCol="0" anchor="t"/>
          <a:lstStyle/>
          <a:p>
            <a:pPr marL="0" indent="0" algn="l">
              <a:lnSpc>
                <a:spcPct val="115000"/>
              </a:lnSpc>
              <a:buNone/>
            </a:pPr>
            <a:r>
              <a:rPr lang="en-US" sz="1300" dirty="0">
                <a:solidFill>
                  <a:srgbClr val="6B7280"/>
                </a:solidFill>
                <a:latin typeface="Calibri" pitchFamily="34" charset="0"/>
                <a:ea typeface="Calibri" pitchFamily="34" charset="-122"/>
                <a:cs typeface="Calibri" pitchFamily="34" charset="-120"/>
              </a:rPr>
              <a:t>寿司・刺身など生ものは非常に人気。マナー面は昔ほど心配不要。</a:t>
            </a:r>
            <a:endParaRPr lang="en-US" sz="1300" dirty="0"/>
          </a:p>
        </p:txBody>
      </p:sp>
      <p:sp>
        <p:nvSpPr>
          <p:cNvPr id="1200" name="Shape 24"/>
          <p:cNvSpPr/>
          <p:nvPr/>
        </p:nvSpPr>
        <p:spPr>
          <a:xfrm>
            <a:off x="548640" y="5623560"/>
            <a:ext cx="457200" cy="457200"/>
          </a:xfrm>
          <a:prstGeom prst="ellipse">
            <a:avLst/>
          </a:prstGeom>
          <a:solidFill>
            <a:srgbClr val="1B3A5C"/>
          </a:solidFill>
          <a:ln/>
        </p:spPr>
      </p:sp>
      <p:sp>
        <p:nvSpPr>
          <p:cNvPr id="1201" name="Text 25"/>
          <p:cNvSpPr/>
          <p:nvPr/>
        </p:nvSpPr>
        <p:spPr>
          <a:xfrm>
            <a:off x="548640" y="5623560"/>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泊</a:t>
            </a:r>
            <a:endParaRPr lang="en-US" sz="1600" dirty="0"/>
          </a:p>
        </p:txBody>
      </p:sp>
      <p:sp>
        <p:nvSpPr>
          <p:cNvPr id="1202" name="Text 26"/>
          <p:cNvSpPr/>
          <p:nvPr/>
        </p:nvSpPr>
        <p:spPr>
          <a:xfrm>
            <a:off x="1188720" y="5596128"/>
            <a:ext cx="4754880" cy="292608"/>
          </a:xfrm>
          <a:prstGeom prst="rect">
            <a:avLst/>
          </a:prstGeom>
          <a:noFill/>
          <a:ln/>
        </p:spPr>
        <p:txBody>
          <a:bodyPr wrap="square" lIns="0" tIns="0" rIns="0" bIns="0" rtlCol="0" anchor="ctr"/>
          <a:lstStyle/>
          <a:p>
            <a:pPr marL="0" indent="0" algn="l">
              <a:buNone/>
            </a:pPr>
            <a:r>
              <a:rPr lang="en-US" sz="1500" b="1" dirty="0">
                <a:solidFill>
                  <a:srgbClr val="2B2B2B"/>
                </a:solidFill>
                <a:latin typeface="Calibri" pitchFamily="34" charset="0"/>
                <a:ea typeface="Calibri" pitchFamily="34" charset="-122"/>
                <a:cs typeface="Calibri" pitchFamily="34" charset="-120"/>
              </a:rPr>
              <a:t>宿泊費の目安</a:t>
            </a:r>
            <a:endParaRPr lang="en-US" sz="1500" dirty="0"/>
          </a:p>
        </p:txBody>
      </p:sp>
      <p:sp>
        <p:nvSpPr>
          <p:cNvPr id="1203" name="Text 27"/>
          <p:cNvSpPr/>
          <p:nvPr/>
        </p:nvSpPr>
        <p:spPr>
          <a:xfrm>
            <a:off x="1188720" y="5879592"/>
            <a:ext cx="4754880" cy="457200"/>
          </a:xfrm>
          <a:prstGeom prst="rect">
            <a:avLst/>
          </a:prstGeom>
          <a:noFill/>
          <a:ln/>
        </p:spPr>
        <p:txBody>
          <a:bodyPr wrap="square" lIns="0" tIns="0" rIns="0" bIns="0" rtlCol="0" anchor="t"/>
          <a:lstStyle/>
          <a:p>
            <a:pPr marL="0" indent="0" algn="l">
              <a:lnSpc>
                <a:spcPct val="115000"/>
              </a:lnSpc>
              <a:buNone/>
            </a:pPr>
            <a:r>
              <a:rPr lang="en-US" sz="1300" dirty="0">
                <a:solidFill>
                  <a:srgbClr val="6B7280"/>
                </a:solidFill>
                <a:latin typeface="Calibri" pitchFamily="34" charset="0"/>
                <a:ea typeface="Calibri" pitchFamily="34" charset="-122"/>
                <a:cs typeface="Calibri" pitchFamily="34" charset="-120"/>
              </a:rPr>
              <a:t>2名1室（ツイン）が基本。ランドオペレーター向けの宿泊費目安は1泊1人1万3千円前後である一方で、富裕層からは旅館の需要も高い。※商談会はマッチング形式で実施。</a:t>
            </a:r>
            <a:endParaRPr lang="en-US" sz="1300" dirty="0"/>
          </a:p>
        </p:txBody>
      </p:sp>
      <p:sp>
        <p:nvSpPr>
          <p:cNvPr id="1204" name="Shape 28"/>
          <p:cNvSpPr/>
          <p:nvPr/>
        </p:nvSpPr>
        <p:spPr>
          <a:xfrm>
            <a:off x="6309360" y="4434840"/>
            <a:ext cx="457200" cy="457200"/>
          </a:xfrm>
          <a:prstGeom prst="ellipse">
            <a:avLst/>
          </a:prstGeom>
          <a:solidFill>
            <a:srgbClr val="1B3A5C"/>
          </a:solidFill>
          <a:ln/>
        </p:spPr>
      </p:sp>
      <p:sp>
        <p:nvSpPr>
          <p:cNvPr id="1205" name="Text 29"/>
          <p:cNvSpPr/>
          <p:nvPr/>
        </p:nvSpPr>
        <p:spPr>
          <a:xfrm>
            <a:off x="6309360" y="4434840"/>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店</a:t>
            </a:r>
            <a:endParaRPr lang="en-US" sz="1600" dirty="0"/>
          </a:p>
        </p:txBody>
      </p:sp>
      <p:sp>
        <p:nvSpPr>
          <p:cNvPr id="1206" name="Text 30"/>
          <p:cNvSpPr/>
          <p:nvPr/>
        </p:nvSpPr>
        <p:spPr>
          <a:xfrm>
            <a:off x="6949440" y="4407408"/>
            <a:ext cx="4754880" cy="292608"/>
          </a:xfrm>
          <a:prstGeom prst="rect">
            <a:avLst/>
          </a:prstGeom>
          <a:noFill/>
          <a:ln/>
        </p:spPr>
        <p:txBody>
          <a:bodyPr wrap="square" lIns="0" tIns="0" rIns="0" bIns="0" rtlCol="0" anchor="ctr"/>
          <a:lstStyle/>
          <a:p>
            <a:pPr marL="0" indent="0" algn="l">
              <a:buNone/>
            </a:pPr>
            <a:r>
              <a:rPr lang="en-US" sz="1500" b="1" dirty="0">
                <a:solidFill>
                  <a:srgbClr val="2B2B2B"/>
                </a:solidFill>
                <a:latin typeface="Calibri" pitchFamily="34" charset="0"/>
                <a:ea typeface="Calibri" pitchFamily="34" charset="-122"/>
                <a:cs typeface="Calibri" pitchFamily="34" charset="-120"/>
              </a:rPr>
              <a:t>レストラン受入</a:t>
            </a:r>
            <a:endParaRPr lang="en-US" sz="1500" dirty="0"/>
          </a:p>
        </p:txBody>
      </p:sp>
      <p:sp>
        <p:nvSpPr>
          <p:cNvPr id="1207" name="Text 31"/>
          <p:cNvSpPr/>
          <p:nvPr/>
        </p:nvSpPr>
        <p:spPr>
          <a:xfrm>
            <a:off x="6949440" y="4690872"/>
            <a:ext cx="4754880" cy="777240"/>
          </a:xfrm>
          <a:prstGeom prst="rect">
            <a:avLst/>
          </a:prstGeom>
          <a:noFill/>
          <a:ln/>
        </p:spPr>
        <p:txBody>
          <a:bodyPr wrap="square" lIns="0" tIns="0" rIns="0" bIns="0" rtlCol="0" anchor="t"/>
          <a:lstStyle/>
          <a:p>
            <a:pPr marL="0" indent="0" algn="l">
              <a:lnSpc>
                <a:spcPct val="115000"/>
              </a:lnSpc>
              <a:buNone/>
            </a:pPr>
            <a:r>
              <a:rPr lang="en-US" sz="1300" dirty="0">
                <a:solidFill>
                  <a:srgbClr val="6B7280"/>
                </a:solidFill>
                <a:latin typeface="Calibri" pitchFamily="34" charset="0"/>
                <a:ea typeface="Calibri" pitchFamily="34" charset="-122"/>
                <a:cs typeface="Calibri" pitchFamily="34" charset="-120"/>
              </a:rPr>
              <a:t>コンベンション協会作成の団体受入可能な英語版レストランリスト（現在25店舗）への追加登録を推奨。</a:t>
            </a:r>
            <a:endParaRPr lang="en-US" sz="1300" dirty="0"/>
          </a:p>
        </p:txBody>
      </p:sp>
      <p:sp>
        <p:nvSpPr>
          <p:cNvPr id="1208" name="Shape 32"/>
          <p:cNvSpPr/>
          <p:nvPr/>
        </p:nvSpPr>
        <p:spPr>
          <a:xfrm>
            <a:off x="6309360" y="5623560"/>
            <a:ext cx="457200" cy="457200"/>
          </a:xfrm>
          <a:prstGeom prst="ellipse">
            <a:avLst/>
          </a:prstGeom>
          <a:solidFill>
            <a:srgbClr val="C8373E"/>
          </a:solidFill>
          <a:ln/>
        </p:spPr>
      </p:sp>
      <p:sp>
        <p:nvSpPr>
          <p:cNvPr id="1209" name="Text 33"/>
          <p:cNvSpPr/>
          <p:nvPr/>
        </p:nvSpPr>
        <p:spPr>
          <a:xfrm>
            <a:off x="6309360" y="5623560"/>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案</a:t>
            </a:r>
            <a:endParaRPr lang="en-US" sz="1600" dirty="0"/>
          </a:p>
        </p:txBody>
      </p:sp>
      <p:sp>
        <p:nvSpPr>
          <p:cNvPr id="1210" name="Text 34"/>
          <p:cNvSpPr/>
          <p:nvPr/>
        </p:nvSpPr>
        <p:spPr>
          <a:xfrm>
            <a:off x="6949440" y="5596128"/>
            <a:ext cx="4754880" cy="292608"/>
          </a:xfrm>
          <a:prstGeom prst="rect">
            <a:avLst/>
          </a:prstGeom>
          <a:noFill/>
          <a:ln/>
        </p:spPr>
        <p:txBody>
          <a:bodyPr wrap="square" lIns="0" tIns="0" rIns="0" bIns="0" rtlCol="0" anchor="ctr"/>
          <a:lstStyle/>
          <a:p>
            <a:pPr marL="0" indent="0" algn="l">
              <a:buNone/>
            </a:pPr>
            <a:r>
              <a:rPr lang="en-US" sz="1500" b="1" dirty="0">
                <a:solidFill>
                  <a:srgbClr val="2B2B2B"/>
                </a:solidFill>
                <a:latin typeface="Calibri" pitchFamily="34" charset="0"/>
                <a:ea typeface="Calibri" pitchFamily="34" charset="-122"/>
                <a:cs typeface="Calibri" pitchFamily="34" charset="-120"/>
              </a:rPr>
              <a:t>二次交通と情報提供</a:t>
            </a:r>
            <a:endParaRPr lang="en-US" sz="1500" dirty="0"/>
          </a:p>
        </p:txBody>
      </p:sp>
      <p:sp>
        <p:nvSpPr>
          <p:cNvPr id="1211" name="Text 35"/>
          <p:cNvSpPr/>
          <p:nvPr/>
        </p:nvSpPr>
        <p:spPr>
          <a:xfrm>
            <a:off x="6949440" y="5879592"/>
            <a:ext cx="4754880" cy="457200"/>
          </a:xfrm>
          <a:prstGeom prst="rect">
            <a:avLst/>
          </a:prstGeom>
          <a:noFill/>
          <a:ln/>
        </p:spPr>
        <p:txBody>
          <a:bodyPr wrap="square" lIns="0" tIns="0" rIns="0" bIns="0" rtlCol="0" anchor="t"/>
          <a:lstStyle/>
          <a:p>
            <a:pPr marL="0" indent="0" algn="l">
              <a:lnSpc>
                <a:spcPct val="115000"/>
              </a:lnSpc>
              <a:buNone/>
            </a:pPr>
            <a:r>
              <a:rPr lang="en-US" sz="1300" dirty="0">
                <a:solidFill>
                  <a:srgbClr val="6B7280"/>
                </a:solidFill>
                <a:latin typeface="Calibri" pitchFamily="34" charset="0"/>
                <a:ea typeface="Calibri" pitchFamily="34" charset="-122"/>
                <a:cs typeface="Calibri" pitchFamily="34" charset="-120"/>
              </a:rPr>
              <a:t>二次交通の不便さは課題。まずは</a:t>
            </a:r>
            <a:r>
              <a:rPr lang="en-US" sz="1300" dirty="0">
                <a:solidFill>
                  <a:srgbClr val="6B7280"/>
                </a:solidFill>
                <a:latin typeface="Calibri" pitchFamily="34" charset="0"/>
                <a:ea typeface="Calibri" pitchFamily="34" charset="-122"/>
                <a:cs typeface="Calibri" pitchFamily="34" charset="-120"/>
              </a:rPr>
              <a:t>インフルエンサーなども活用しながら、</a:t>
            </a:r>
            <a:r>
              <a:rPr lang="en-US" sz="1300" dirty="0">
                <a:solidFill>
                  <a:srgbClr val="6B7280"/>
                </a:solidFill>
                <a:latin typeface="Calibri" pitchFamily="34" charset="0"/>
                <a:ea typeface="Calibri" pitchFamily="34" charset="-122"/>
                <a:cs typeface="Calibri" pitchFamily="34" charset="-120"/>
              </a:rPr>
              <a:t>オンライン発信で来訪動機を高める。</a:t>
            </a:r>
            <a:endParaRPr lang="en-US" sz="1300" dirty="0"/>
          </a:p>
          <a:p>
            <a:pPr marL="0" indent="0" algn="l">
              <a:lnSpc>
                <a:spcPct val="115000"/>
              </a:lnSpc>
              <a:buNone/>
            </a:pPr>
            <a:r>
              <a:rPr lang="en-US" sz="1300" dirty="0">
                <a:solidFill>
                  <a:srgbClr val="6B7280"/>
                </a:solidFill>
                <a:latin typeface="Calibri" pitchFamily="34" charset="0"/>
                <a:ea typeface="Calibri" pitchFamily="34" charset="-122"/>
                <a:cs typeface="Calibri" pitchFamily="34" charset="-120"/>
              </a:rPr>
              <a:t>言葉の壁より親切な対応が重要。</a:t>
            </a:r>
            <a:endParaRPr lang="en-US" sz="1300" dirty="0"/>
          </a:p>
        </p:txBody>
      </p:sp>
      <p:sp>
        <p:nvSpPr>
          <p:cNvPr id="1212" name="Text 36"/>
          <p:cNvSpPr/>
          <p:nvPr/>
        </p:nvSpPr>
        <p:spPr>
          <a:xfrm>
            <a:off x="11430000" y="6446520"/>
            <a:ext cx="548640" cy="274320"/>
          </a:xfrm>
          <a:prstGeom prst="rect">
            <a:avLst/>
          </a:prstGeom>
          <a:noFill/>
          <a:ln/>
        </p:spPr>
        <p:txBody>
          <a:bodyPr wrap="square" lIns="0" tIns="0" rIns="0" bIns="0"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06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42B44"/>
        </a:solidFill>
      </p:bgPr>
    </p:bg>
    <p:spTree>
      <p:nvGrpSpPr>
        <p:cNvPr id="0" name=""/>
        <p:cNvGrpSpPr/>
        <p:nvPr/>
      </p:nvGrpSpPr>
      <p:grpSpPr>
        <a:xfrm>
          <a:off x="0" y="0"/>
          <a:ext cx="0" cy="0"/>
          <a:chOff x="0" y="0"/>
          <a:chExt cx="0" cy="0"/>
        </a:xfrm>
      </p:grpSpPr>
      <p:sp>
        <p:nvSpPr>
          <p:cNvPr id="1218" name="Shape 0"/>
          <p:cNvSpPr/>
          <p:nvPr/>
        </p:nvSpPr>
        <p:spPr>
          <a:xfrm>
            <a:off x="-1097280" y="4206240"/>
            <a:ext cx="3657600" cy="3657600"/>
          </a:xfrm>
          <a:prstGeom prst="ellipse">
            <a:avLst/>
          </a:prstGeom>
          <a:solidFill>
            <a:srgbClr val="C8373E">
              <a:alpha val="20000"/>
            </a:srgbClr>
          </a:solidFill>
          <a:ln/>
        </p:spPr>
      </p:sp>
      <p:sp>
        <p:nvSpPr>
          <p:cNvPr id="1219" name="Shape 1"/>
          <p:cNvSpPr/>
          <p:nvPr/>
        </p:nvSpPr>
        <p:spPr>
          <a:xfrm>
            <a:off x="438912" y="4206240"/>
            <a:ext cx="3657600" cy="3657600"/>
          </a:xfrm>
          <a:prstGeom prst="ellipse">
            <a:avLst/>
          </a:prstGeom>
          <a:solidFill>
            <a:srgbClr val="1B3A5C">
              <a:alpha val="20000"/>
            </a:srgbClr>
          </a:solidFill>
          <a:ln/>
        </p:spPr>
      </p:sp>
      <p:sp>
        <p:nvSpPr>
          <p:cNvPr id="1220" name="Text 2"/>
          <p:cNvSpPr/>
          <p:nvPr/>
        </p:nvSpPr>
        <p:spPr>
          <a:xfrm>
            <a:off x="822960" y="640080"/>
            <a:ext cx="9601200" cy="640080"/>
          </a:xfrm>
          <a:prstGeom prst="rect">
            <a:avLst/>
          </a:prstGeom>
          <a:noFill/>
          <a:ln/>
        </p:spPr>
        <p:txBody>
          <a:bodyPr wrap="square" lIns="0" tIns="0" rIns="0" bIns="0" rtlCol="0" anchor="ctr"/>
          <a:lstStyle/>
          <a:p>
            <a:pPr marL="0" indent="0">
              <a:buNone/>
            </a:pPr>
            <a:r>
              <a:rPr lang="en-US" sz="3000" b="1" dirty="0">
                <a:solidFill>
                  <a:srgbClr val="FFFFFF"/>
                </a:solidFill>
                <a:latin typeface="Bookman Old Style" pitchFamily="34" charset="0"/>
                <a:ea typeface="Bookman Old Style" pitchFamily="34" charset="-122"/>
                <a:cs typeface="Bookman Old Style" pitchFamily="34" charset="-120"/>
              </a:rPr>
              <a:t>商談会に向けた準備とまとめ</a:t>
            </a:r>
            <a:endParaRPr lang="en-US" sz="3000" dirty="0"/>
          </a:p>
        </p:txBody>
      </p:sp>
      <p:sp>
        <p:nvSpPr>
          <p:cNvPr id="1221" name="Shape 3"/>
          <p:cNvSpPr/>
          <p:nvPr/>
        </p:nvSpPr>
        <p:spPr>
          <a:xfrm>
            <a:off x="10607040" y="502920"/>
            <a:ext cx="502920" cy="502920"/>
          </a:xfrm>
          <a:prstGeom prst="ellipse">
            <a:avLst/>
          </a:prstGeom>
          <a:solidFill>
            <a:srgbClr val="C8373E">
              <a:alpha val="90000"/>
            </a:srgbClr>
          </a:solidFill>
          <a:ln/>
        </p:spPr>
      </p:sp>
      <p:sp>
        <p:nvSpPr>
          <p:cNvPr id="1222" name="Shape 4"/>
          <p:cNvSpPr/>
          <p:nvPr/>
        </p:nvSpPr>
        <p:spPr>
          <a:xfrm>
            <a:off x="10818266" y="502920"/>
            <a:ext cx="502920" cy="502920"/>
          </a:xfrm>
          <a:prstGeom prst="ellipse">
            <a:avLst/>
          </a:prstGeom>
          <a:solidFill>
            <a:srgbClr val="1B3A5C">
              <a:alpha val="90000"/>
            </a:srgbClr>
          </a:solidFill>
          <a:ln/>
        </p:spPr>
      </p:sp>
      <p:sp>
        <p:nvSpPr>
          <p:cNvPr id="1223" name="Shape 5"/>
          <p:cNvSpPr/>
          <p:nvPr/>
        </p:nvSpPr>
        <p:spPr>
          <a:xfrm>
            <a:off x="630936" y="2560320"/>
            <a:ext cx="457200" cy="457200"/>
          </a:xfrm>
          <a:prstGeom prst="ellipse">
            <a:avLst/>
          </a:prstGeom>
          <a:solidFill>
            <a:srgbClr val="C8373E"/>
          </a:solidFill>
          <a:ln/>
        </p:spPr>
      </p:sp>
      <p:sp>
        <p:nvSpPr>
          <p:cNvPr id="1224" name="Text 6"/>
          <p:cNvSpPr/>
          <p:nvPr/>
        </p:nvSpPr>
        <p:spPr>
          <a:xfrm>
            <a:off x="630936" y="2560320"/>
            <a:ext cx="457200" cy="457200"/>
          </a:xfrm>
          <a:prstGeom prst="rect">
            <a:avLst/>
          </a:prstGeom>
          <a:noFill/>
          <a:ln/>
        </p:spPr>
        <p:txBody>
          <a:bodyPr wrap="square" lIns="0" tIns="0" rIns="0" bIns="0" rtlCol="0" anchor="ctr"/>
          <a:lstStyle/>
          <a:p>
            <a:pPr marL="0" indent="0" algn="ctr">
              <a:buNone/>
            </a:pPr>
            <a:r>
              <a:rPr lang="en-US" sz="1500" b="1" dirty="0">
                <a:solidFill>
                  <a:srgbClr val="142B44"/>
                </a:solidFill>
                <a:latin typeface="Calibri" pitchFamily="34" charset="0"/>
                <a:ea typeface="Calibri" pitchFamily="34" charset="-122"/>
                <a:cs typeface="Calibri" pitchFamily="34" charset="-120"/>
              </a:rPr>
              <a:t>1</a:t>
            </a:r>
            <a:endParaRPr lang="en-US" sz="1500" dirty="0"/>
          </a:p>
        </p:txBody>
      </p:sp>
      <p:sp>
        <p:nvSpPr>
          <p:cNvPr id="1227" name="Shape 9"/>
          <p:cNvSpPr/>
          <p:nvPr/>
        </p:nvSpPr>
        <p:spPr>
          <a:xfrm>
            <a:off x="731520" y="4206240"/>
            <a:ext cx="457200" cy="457200"/>
          </a:xfrm>
          <a:prstGeom prst="ellipse">
            <a:avLst/>
          </a:prstGeom>
          <a:solidFill>
            <a:srgbClr val="D4A857"/>
          </a:solidFill>
          <a:ln/>
        </p:spPr>
      </p:sp>
      <p:sp>
        <p:nvSpPr>
          <p:cNvPr id="1228" name="Text 10"/>
          <p:cNvSpPr/>
          <p:nvPr/>
        </p:nvSpPr>
        <p:spPr>
          <a:xfrm>
            <a:off x="822960" y="2560320"/>
            <a:ext cx="457200" cy="457200"/>
          </a:xfrm>
          <a:prstGeom prst="rect">
            <a:avLst/>
          </a:prstGeom>
          <a:noFill/>
          <a:ln/>
        </p:spPr>
        <p:txBody>
          <a:bodyPr wrap="square" lIns="0" tIns="0" rIns="0" bIns="0" rtlCol="0" anchor="ctr"/>
          <a:lstStyle/>
          <a:p>
            <a:pPr marL="0" indent="0" algn="ctr">
              <a:buNone/>
            </a:pPr>
            <a:endParaRPr lang="en-US" sz="1500" dirty="0"/>
          </a:p>
        </p:txBody>
      </p:sp>
      <p:sp>
        <p:nvSpPr>
          <p:cNvPr id="1238" name="Shape 20"/>
          <p:cNvSpPr/>
          <p:nvPr/>
        </p:nvSpPr>
        <p:spPr>
          <a:xfrm>
            <a:off x="822960" y="6172200"/>
            <a:ext cx="457200" cy="457200"/>
          </a:xfrm>
          <a:prstGeom prst="ellipse">
            <a:avLst/>
          </a:prstGeom>
          <a:solidFill>
            <a:srgbClr val="C8373E"/>
          </a:solidFill>
          <a:ln/>
        </p:spPr>
      </p:sp>
      <p:sp>
        <p:nvSpPr>
          <p:cNvPr id="1239" name="Shape 21"/>
          <p:cNvSpPr/>
          <p:nvPr/>
        </p:nvSpPr>
        <p:spPr>
          <a:xfrm>
            <a:off x="1014984" y="6172200"/>
            <a:ext cx="457200" cy="457200"/>
          </a:xfrm>
          <a:prstGeom prst="ellipse">
            <a:avLst/>
          </a:prstGeom>
          <a:solidFill>
            <a:srgbClr val="1B3A5C"/>
          </a:solidFill>
          <a:ln/>
        </p:spPr>
      </p:sp>
      <p:sp>
        <p:nvSpPr>
          <p:cNvPr id="1265" name="Text 219"/>
          <p:cNvSpPr/>
          <p:nvPr/>
        </p:nvSpPr>
        <p:spPr>
          <a:xfrm>
            <a:off x="1280160" y="2628900"/>
            <a:ext cx="9601200" cy="32004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準備物の整備</a:t>
            </a:r>
            <a:endParaRPr lang="en-US" sz="1500" dirty="0"/>
          </a:p>
        </p:txBody>
      </p:sp>
      <p:sp>
        <p:nvSpPr>
          <p:cNvPr id="1266" name="Text 220"/>
          <p:cNvSpPr/>
          <p:nvPr/>
        </p:nvSpPr>
        <p:spPr>
          <a:xfrm>
            <a:off x="1280160" y="2948940"/>
            <a:ext cx="9601200" cy="365760"/>
          </a:xfrm>
          <a:prstGeom prst="rect">
            <a:avLst/>
          </a:prstGeom>
          <a:noFill/>
          <a:ln/>
        </p:spPr>
        <p:txBody>
          <a:bodyPr wrap="square" lIns="0" tIns="0" rIns="0" bIns="0" rtlCol="0" anchor="ctr"/>
          <a:lstStyle/>
          <a:p>
            <a:pPr marL="0" indent="0">
              <a:buNone/>
            </a:pPr>
            <a:r>
              <a:rPr lang="en-US" sz="1300" dirty="0">
                <a:solidFill>
                  <a:srgbClr val="C7D2DE"/>
                </a:solidFill>
                <a:latin typeface="Calibri" pitchFamily="34" charset="0"/>
                <a:ea typeface="Calibri" pitchFamily="34" charset="-122"/>
                <a:cs typeface="Calibri" pitchFamily="34" charset="-120"/>
              </a:rPr>
              <a:t>事業内容がわかる資料と、日韓両面表記の名刺が重要。</a:t>
            </a:r>
            <a:endParaRPr lang="en-US" sz="1300" dirty="0"/>
          </a:p>
        </p:txBody>
      </p:sp>
      <p:sp>
        <p:nvSpPr>
          <p:cNvPr id="1270" name="Text 224"/>
          <p:cNvSpPr/>
          <p:nvPr/>
        </p:nvSpPr>
        <p:spPr>
          <a:xfrm>
            <a:off x="731520" y="4206240"/>
            <a:ext cx="457200" cy="457200"/>
          </a:xfrm>
          <a:prstGeom prst="rect">
            <a:avLst/>
          </a:prstGeom>
          <a:noFill/>
          <a:ln/>
        </p:spPr>
        <p:txBody>
          <a:bodyPr wrap="square" lIns="0" tIns="0" rIns="0" bIns="0" rtlCol="0" anchor="ctr"/>
          <a:lstStyle/>
          <a:p>
            <a:pPr marL="0" indent="0" algn="ctr">
              <a:buNone/>
            </a:pPr>
            <a:r>
              <a:rPr lang="en-US" sz="1500" b="1" dirty="0">
                <a:solidFill>
                  <a:srgbClr val="142B44"/>
                </a:solidFill>
                <a:latin typeface="Calibri" pitchFamily="34" charset="0"/>
                <a:ea typeface="Calibri" pitchFamily="34" charset="-122"/>
                <a:cs typeface="Calibri" pitchFamily="34" charset="-120"/>
              </a:rPr>
              <a:t>2</a:t>
            </a:r>
            <a:endParaRPr lang="en-US" sz="1500" dirty="0"/>
          </a:p>
        </p:txBody>
      </p:sp>
      <p:sp>
        <p:nvSpPr>
          <p:cNvPr id="1271" name="Text 225"/>
          <p:cNvSpPr/>
          <p:nvPr/>
        </p:nvSpPr>
        <p:spPr>
          <a:xfrm>
            <a:off x="1371600" y="4206240"/>
            <a:ext cx="9601200" cy="32004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インバウンド価格の提示</a:t>
            </a:r>
            <a:endParaRPr lang="en-US" sz="1500" dirty="0"/>
          </a:p>
        </p:txBody>
      </p:sp>
      <p:sp>
        <p:nvSpPr>
          <p:cNvPr id="1272" name="Text 226"/>
          <p:cNvSpPr/>
          <p:nvPr/>
        </p:nvSpPr>
        <p:spPr>
          <a:xfrm>
            <a:off x="1371600" y="4526280"/>
            <a:ext cx="9601200" cy="365760"/>
          </a:xfrm>
          <a:prstGeom prst="rect">
            <a:avLst/>
          </a:prstGeom>
          <a:noFill/>
          <a:ln/>
        </p:spPr>
        <p:txBody>
          <a:bodyPr wrap="square" lIns="0" tIns="0" rIns="0" bIns="0" rtlCol="0" anchor="ctr"/>
          <a:lstStyle/>
          <a:p>
            <a:pPr marL="0" indent="0">
              <a:buNone/>
            </a:pPr>
            <a:r>
              <a:rPr lang="en-US" sz="1300" dirty="0">
                <a:solidFill>
                  <a:srgbClr val="C7D2DE"/>
                </a:solidFill>
                <a:latin typeface="Calibri" pitchFamily="34" charset="0"/>
                <a:ea typeface="Calibri" pitchFamily="34" charset="-122"/>
                <a:cs typeface="Calibri" pitchFamily="34" charset="-120"/>
              </a:rPr>
              <a:t>旅行会社向けにインバウンド用の価格を提示することが推奨される。</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docProps/app.xml><?xml version="1.0" encoding="utf-8"?>
<Properties xmlns:vt="http://schemas.openxmlformats.org/officeDocument/2006/docPropsVTypes" xmlns="http://schemas.openxmlformats.org/officeDocument/2006/extended-properties">
  <TotalTime>0</TotalTime>
  <Words>0</Words>
  <Application>JUST Focus</Application>
  <Paragraphs>0</Paragraph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PptxGenJS</Company>
  <LinksUpToDate>false</LinksUpToDate>
  <SharedDoc>false</SharedDoc>
  <HyperlinksChanged>false</HyperlinksChanged>
  <AppVersion>5.0.4</AppVersion>
  <PresentationFormat>ユーザー設定</PresentationFormat>
  <Slides>7</Slides>
  <Notes>7</Notes>
  <HiddenSlides>0</HiddenSlides>
  <MMClips>0</MMClips>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PptxGenJS Presentation</dc:title>
  <dc:subject>PptxGenJS Presentation</dc:subject>
  <dc:creator>PptxGenJS</dc:creator>
  <cp:lastModifiedBy>503523</cp:lastModifiedBy>
  <dcterms:created xsi:type="dcterms:W3CDTF">2026-07-23T07:39:12Z</dcterms:created>
  <dcterms:modified xsi:type="dcterms:W3CDTF">2026-08-03T02:52:14Z</dcterms:modified>
  <cp:revision>6</cp:revision>
</cp:coreProperties>
</file>

<file path=docProps/custom.xml><?xml version="1.0" encoding="utf-8"?>
<Properties xmlns:vt="http://schemas.openxmlformats.org/officeDocument/2006/docPropsVTypes" xmlns="http://schemas.openxmlformats.org/officeDocument/2006/custom-properties"/>
</file>