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91" r:id="rId5"/>
    <p:sldId id="292" r:id="rId6"/>
    <p:sldId id="263" r:id="rId7"/>
    <p:sldId id="293" r:id="rId8"/>
    <p:sldId id="290" r:id="rId9"/>
  </p:sldIdLst>
  <p:sldSz cx="9906000" cy="6858000" type="A4"/>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4D5D9D-7511-294A-D7A5-1EFA16CCD28A}" name="長岡 早暁" initials="長岡" userId="S::000000262nagaoka@hmao049032.onmicrosoft.com::51032836-ec99-4ddd-89ab-431e9b4bca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13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1874872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3817898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297712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2166593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511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345655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999199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3399062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1690691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1873752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2907296-B7E2-4F0B-B437-8FD242AA726E}"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18767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907296-B7E2-4F0B-B437-8FD242AA726E}" type="datetimeFigureOut">
              <a:rPr kumimoji="1" lang="ja-JP" altLang="en-US" smtClean="0"/>
              <a:t>2026/7/22</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BEFC8-4FF9-4C23-8539-426EA4B21373}" type="slidenum">
              <a:rPr kumimoji="1" lang="ja-JP" altLang="en-US" smtClean="0"/>
              <a:t>‹#›</a:t>
            </a:fld>
            <a:endParaRPr kumimoji="1" lang="ja-JP" altLang="en-US"/>
          </a:p>
        </p:txBody>
      </p:sp>
    </p:spTree>
    <p:extLst>
      <p:ext uri="{BB962C8B-B14F-4D97-AF65-F5344CB8AC3E}">
        <p14:creationId xmlns:p14="http://schemas.microsoft.com/office/powerpoint/2010/main" val="933031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 TargetMode="External"/><Relationship Id="rId2" Type="http://schemas.openxmlformats.org/officeDocument/2006/relationships/hyperlink" Targe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D431EB9D-2440-4AE4-BC62-1DDB66D99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959" y="76200"/>
            <a:ext cx="8440615" cy="6858000"/>
          </a:xfrm>
          <a:prstGeom prst="rect">
            <a:avLst/>
          </a:prstGeom>
        </p:spPr>
      </p:pic>
      <p:sp>
        <p:nvSpPr>
          <p:cNvPr id="8" name="テキスト ボックス 3">
            <a:extLst>
              <a:ext uri="{FF2B5EF4-FFF2-40B4-BE49-F238E27FC236}">
                <a16:creationId xmlns:a16="http://schemas.microsoft.com/office/drawing/2014/main" id="{7965E710-1480-40AC-8E06-CFA25217962E}"/>
              </a:ext>
            </a:extLst>
          </p:cNvPr>
          <p:cNvSpPr txBox="1"/>
          <p:nvPr/>
        </p:nvSpPr>
        <p:spPr>
          <a:xfrm>
            <a:off x="2344763" y="4748058"/>
            <a:ext cx="5216492" cy="1077218"/>
          </a:xfrm>
          <a:prstGeom prst="rect">
            <a:avLst/>
          </a:prstGeom>
          <a:noFill/>
        </p:spPr>
        <p:txBody>
          <a:bodyPr wrap="none" rtlCol="0">
            <a:spAutoFit/>
          </a:bodyPr>
          <a:lstStyle/>
          <a:p>
            <a:pPr algn="ctr"/>
            <a:r>
              <a:rPr kumimoji="1" lang="ja-JP" altLang="en-US" sz="3200" b="1" dirty="0">
                <a:solidFill>
                  <a:srgbClr val="FF0000"/>
                </a:solidFill>
                <a:latin typeface="BIZ UDPゴシック" panose="020B0400000000000000" pitchFamily="50" charset="-128"/>
                <a:ea typeface="BIZ UDPゴシック" panose="020B0400000000000000" pitchFamily="50" charset="-128"/>
              </a:rPr>
              <a:t>令和８年度韓国現地商談会</a:t>
            </a:r>
            <a:r>
              <a:rPr kumimoji="1" lang="en-US" altLang="ja-JP" sz="3200" b="1" dirty="0">
                <a:solidFill>
                  <a:srgbClr val="FF0000"/>
                </a:solidFill>
                <a:latin typeface="BIZ UDPゴシック" panose="020B0400000000000000" pitchFamily="50" charset="-128"/>
                <a:ea typeface="BIZ UDPゴシック" panose="020B0400000000000000" pitchFamily="50" charset="-128"/>
              </a:rPr>
              <a:t>/</a:t>
            </a:r>
          </a:p>
          <a:p>
            <a:pPr algn="ctr"/>
            <a:r>
              <a:rPr kumimoji="1" lang="ja-JP" altLang="en-US" sz="3200" b="1" dirty="0">
                <a:solidFill>
                  <a:srgbClr val="FF0000"/>
                </a:solidFill>
                <a:latin typeface="BIZ UDPゴシック" panose="020B0400000000000000" pitchFamily="50" charset="-128"/>
                <a:ea typeface="BIZ UDPゴシック" panose="020B0400000000000000" pitchFamily="50" charset="-128"/>
              </a:rPr>
              <a:t>進行マニュアル資料（第１弾）</a:t>
            </a:r>
          </a:p>
        </p:txBody>
      </p:sp>
      <p:sp>
        <p:nvSpPr>
          <p:cNvPr id="9" name="テキスト ボックス 4">
            <a:extLst>
              <a:ext uri="{FF2B5EF4-FFF2-40B4-BE49-F238E27FC236}">
                <a16:creationId xmlns:a16="http://schemas.microsoft.com/office/drawing/2014/main" id="{14E39B18-6A55-4DE3-AB30-4C6A4658E591}"/>
              </a:ext>
            </a:extLst>
          </p:cNvPr>
          <p:cNvSpPr txBox="1"/>
          <p:nvPr/>
        </p:nvSpPr>
        <p:spPr>
          <a:xfrm>
            <a:off x="3689323" y="5975180"/>
            <a:ext cx="2561920" cy="369332"/>
          </a:xfrm>
          <a:prstGeom prst="rect">
            <a:avLst/>
          </a:prstGeom>
          <a:noFill/>
        </p:spPr>
        <p:txBody>
          <a:bodyPr wrap="none" rtlCol="0">
            <a:spAutoFit/>
          </a:bodyPr>
          <a:lstStyle/>
          <a:p>
            <a:r>
              <a:rPr kumimoji="1" lang="en-US" altLang="ja-JP" dirty="0">
                <a:latin typeface="BIZ UDPゴシック" panose="020B0400000000000000" pitchFamily="50" charset="-128"/>
                <a:ea typeface="BIZ UDPゴシック" panose="020B0400000000000000" pitchFamily="50" charset="-128"/>
              </a:rPr>
              <a:t>2026</a:t>
            </a:r>
            <a:r>
              <a:rPr kumimoji="1" lang="ja-JP" altLang="en-US" dirty="0">
                <a:latin typeface="BIZ UDPゴシック" panose="020B0400000000000000" pitchFamily="50" charset="-128"/>
                <a:ea typeface="BIZ UDPゴシック" panose="020B0400000000000000" pitchFamily="50" charset="-128"/>
              </a:rPr>
              <a:t>年</a:t>
            </a: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20</a:t>
            </a:r>
            <a:r>
              <a:rPr kumimoji="1" lang="ja-JP" altLang="en-US" dirty="0">
                <a:latin typeface="BIZ UDPゴシック" panose="020B0400000000000000" pitchFamily="50" charset="-128"/>
                <a:ea typeface="BIZ UDPゴシック" panose="020B0400000000000000" pitchFamily="50" charset="-128"/>
              </a:rPr>
              <a:t>日現在</a:t>
            </a:r>
            <a:endParaRPr kumimoji="1" lang="en-US" altLang="ja-JP" sz="4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07562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0F1675-7E7A-4718-BED4-38C8E6156E97}"/>
              </a:ext>
            </a:extLst>
          </p:cNvPr>
          <p:cNvSpPr txBox="1"/>
          <p:nvPr/>
        </p:nvSpPr>
        <p:spPr>
          <a:xfrm>
            <a:off x="509727" y="713847"/>
            <a:ext cx="2236510" cy="707886"/>
          </a:xfrm>
          <a:prstGeom prst="rect">
            <a:avLst/>
          </a:prstGeom>
          <a:noFill/>
        </p:spPr>
        <p:txBody>
          <a:bodyPr wrap="none" rtlCol="0">
            <a:spAutoFit/>
          </a:bodyPr>
          <a:lstStyle/>
          <a:p>
            <a:r>
              <a:rPr kumimoji="1" lang="ja-JP" altLang="en-US" sz="4000" dirty="0">
                <a:latin typeface="BIZ UDPゴシック" panose="020B0400000000000000" pitchFamily="50" charset="-128"/>
                <a:ea typeface="BIZ UDPゴシック" panose="020B0400000000000000" pitchFamily="50" charset="-128"/>
              </a:rPr>
              <a:t>企画概要</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5834AB6B-BED6-4BF2-A758-9BBC778D3C35}"/>
              </a:ext>
            </a:extLst>
          </p:cNvPr>
          <p:cNvSpPr txBox="1"/>
          <p:nvPr/>
        </p:nvSpPr>
        <p:spPr>
          <a:xfrm>
            <a:off x="600546" y="1557549"/>
            <a:ext cx="8886353" cy="4708981"/>
          </a:xfrm>
          <a:prstGeom prst="rect">
            <a:avLst/>
          </a:prstGeom>
          <a:noFill/>
        </p:spPr>
        <p:txBody>
          <a:bodyPr wrap="square">
            <a:spAutoFit/>
          </a:bodyPr>
          <a:lstStyle/>
          <a:p>
            <a:pPr algn="just"/>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セミナー</a:t>
            </a: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名：</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令和８年度 韓国現地商談会</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b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b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日程：</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2026</a:t>
            </a: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rPr>
              <a:t>9</a:t>
            </a: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14</a:t>
            </a: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a:t>
            </a:r>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p>
          <a:p>
            <a:pPr algn="just"/>
            <a:endPar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会場：</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韓国プレスセンター</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18F</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19F</a:t>
            </a:r>
            <a:endParaRPr lang="en-US" altLang="ja-JP" sz="1500" kern="100"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algn="just"/>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住所：韓国ソウル中区世宗大路</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124</a:t>
            </a:r>
          </a:p>
          <a:p>
            <a:pPr algn="just"/>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開催時間：</a:t>
            </a:r>
            <a:r>
              <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rPr>
              <a:t>15</a:t>
            </a:r>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rPr>
              <a:t>00</a:t>
            </a:r>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rPr>
              <a:t>20</a:t>
            </a:r>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：００（食事含む）</a:t>
            </a:r>
            <a:endPar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招待社</a:t>
            </a:r>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数：</a:t>
            </a:r>
            <a:endPar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∟韓国現地旅行会社：</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40</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社（大手旅行社、ゴルフ専門、ランド社等）</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∟旅行関係現地メディア：</a:t>
            </a:r>
            <a:r>
              <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rPr>
              <a:t>10</a:t>
            </a:r>
            <a:r>
              <a:rPr lang="ja-JP" altLang="en-US" sz="1500" kern="100" dirty="0">
                <a:latin typeface="BIZ UDPゴシック" panose="020B0400000000000000" pitchFamily="50" charset="-128"/>
                <a:ea typeface="BIZ UDPゴシック" panose="020B0400000000000000" pitchFamily="50" charset="-128"/>
                <a:cs typeface="Times New Roman" panose="02020603050405020304" pitchFamily="18" charset="0"/>
              </a:rPr>
              <a:t>社想定</a:t>
            </a:r>
            <a:endParaRPr lang="en-US" altLang="ja-JP" sz="15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内容：</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韓国現地旅行社に向けた高知県観光</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PR</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および商談会・意見交換</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15:00-15:25</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観光セミナー（</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18F</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ソウルクラブホール）　</a:t>
            </a:r>
          </a:p>
          <a:p>
            <a:pPr algn="just"/>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15:30-18:15</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観光商談会（</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19F</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コンベンションホール</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メファホール）</a:t>
            </a:r>
          </a:p>
          <a:p>
            <a:pPr algn="just"/>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18</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30-20:00</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懇親会（</a:t>
            </a:r>
            <a:r>
              <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18F</a:t>
            </a: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ソウルクラブホール）　</a:t>
            </a:r>
          </a:p>
        </p:txBody>
      </p:sp>
      <p:pic>
        <p:nvPicPr>
          <p:cNvPr id="1026" name="Picture 2">
            <a:extLst>
              <a:ext uri="{FF2B5EF4-FFF2-40B4-BE49-F238E27FC236}">
                <a16:creationId xmlns:a16="http://schemas.microsoft.com/office/drawing/2014/main" id="{EC38733E-6B2E-4FF2-9AE8-FD8BB10F24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218" y="713847"/>
            <a:ext cx="2925236" cy="390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87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A9763F0-3850-432A-BF90-13D71AF40311}"/>
              </a:ext>
            </a:extLst>
          </p:cNvPr>
          <p:cNvSpPr txBox="1"/>
          <p:nvPr/>
        </p:nvSpPr>
        <p:spPr>
          <a:xfrm>
            <a:off x="509727" y="208749"/>
            <a:ext cx="3220753" cy="707886"/>
          </a:xfrm>
          <a:prstGeom prst="rect">
            <a:avLst/>
          </a:prstGeom>
          <a:noFill/>
        </p:spPr>
        <p:txBody>
          <a:bodyPr wrap="none" rtlCol="0">
            <a:spAutoFit/>
          </a:bodyPr>
          <a:lstStyle/>
          <a:p>
            <a:r>
              <a:rPr kumimoji="1" lang="ja-JP" altLang="en-US" sz="4000" dirty="0">
                <a:latin typeface="BIZ UDPゴシック" panose="020B0400000000000000" pitchFamily="50" charset="-128"/>
                <a:ea typeface="BIZ UDPゴシック" panose="020B0400000000000000" pitchFamily="50" charset="-128"/>
              </a:rPr>
              <a:t>会場について</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7DF3648-F50B-A459-EB99-A796D49495BF}"/>
              </a:ext>
            </a:extLst>
          </p:cNvPr>
          <p:cNvSpPr txBox="1"/>
          <p:nvPr/>
        </p:nvSpPr>
        <p:spPr>
          <a:xfrm>
            <a:off x="107950" y="978456"/>
            <a:ext cx="9690100" cy="738664"/>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韓国プレスセンターはソウルのビジネスと観光の中心地である光化門に位置し、</a:t>
            </a:r>
            <a:r>
              <a:rPr kumimoji="1" lang="en-US" altLang="ja-JP" sz="1050" dirty="0">
                <a:latin typeface="BIZ UDPゴシック" panose="020B0400000000000000" pitchFamily="50" charset="-128"/>
                <a:ea typeface="BIZ UDPゴシック" panose="020B0400000000000000" pitchFamily="50" charset="-128"/>
              </a:rPr>
              <a:t>1982</a:t>
            </a:r>
            <a:r>
              <a:rPr kumimoji="1" lang="ja-JP" altLang="en-US" sz="1050" dirty="0">
                <a:latin typeface="BIZ UDPゴシック" panose="020B0400000000000000" pitchFamily="50" charset="-128"/>
                <a:ea typeface="BIZ UDPゴシック" panose="020B0400000000000000" pitchFamily="50" charset="-128"/>
              </a:rPr>
              <a:t>年に開業。ソウル地域の主要な企業、公共機関、観光地が集中する最高の立地を提供し、</a:t>
            </a:r>
            <a:r>
              <a:rPr lang="ja-JP" altLang="en-US" sz="1050" dirty="0">
                <a:latin typeface="Meiryo UI" panose="020B0604030504040204" pitchFamily="34" charset="-128"/>
                <a:ea typeface="Meiryo UI" panose="020B0604030504040204" pitchFamily="34" charset="-128"/>
              </a:rPr>
              <a:t>ビルは</a:t>
            </a:r>
            <a:r>
              <a:rPr lang="en-US" altLang="ja-JP" sz="1050" dirty="0">
                <a:effectLst/>
                <a:latin typeface="Meiryo UI" panose="020B0604030504040204" pitchFamily="34" charset="-128"/>
                <a:ea typeface="Meiryo UI" panose="020B0604030504040204" pitchFamily="34" charset="-128"/>
              </a:rPr>
              <a:t>20</a:t>
            </a:r>
            <a:r>
              <a:rPr lang="ja-JP" altLang="en-US" sz="1050" dirty="0">
                <a:effectLst/>
                <a:latin typeface="Meiryo UI" panose="020B0604030504040204" pitchFamily="34" charset="-128"/>
                <a:ea typeface="Meiryo UI" panose="020B0604030504040204" pitchFamily="34" charset="-128"/>
              </a:rPr>
              <a:t>階建ての規模で構成されており、韓国放送広告振興公社やソウル新聞の本社、その他韓国内の地方新聞のソウル支局などで使用されています。 </a:t>
            </a:r>
            <a:endParaRPr kumimoji="1" lang="ja-JP" altLang="en-US"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公的な記者会見、事務所として利用されていますが、</a:t>
            </a:r>
            <a:r>
              <a:rPr kumimoji="1" lang="en-US" altLang="ja-JP" sz="1050" dirty="0">
                <a:latin typeface="BIZ UDPゴシック" panose="020B0400000000000000" pitchFamily="50" charset="-128"/>
                <a:ea typeface="BIZ UDPゴシック" panose="020B0400000000000000" pitchFamily="50" charset="-128"/>
              </a:rPr>
              <a:t>18</a:t>
            </a:r>
            <a:r>
              <a:rPr kumimoji="1" lang="ja-JP" altLang="en-US" sz="1050" dirty="0">
                <a:latin typeface="BIZ UDPゴシック" panose="020B0400000000000000" pitchFamily="50" charset="-128"/>
                <a:ea typeface="BIZ UDPゴシック" panose="020B0400000000000000" pitchFamily="50" charset="-128"/>
              </a:rPr>
              <a:t>階以上の各会場では宴会や結婚式などのイベントの規模や目的に合わせたサービスを提供しています。</a:t>
            </a:r>
            <a:endParaRPr kumimoji="1" lang="en-US" altLang="ja-JP" sz="105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1EFCF485-BB00-2AD6-0F48-5D90376807B2}"/>
              </a:ext>
            </a:extLst>
          </p:cNvPr>
          <p:cNvSpPr txBox="1"/>
          <p:nvPr/>
        </p:nvSpPr>
        <p:spPr>
          <a:xfrm>
            <a:off x="107950" y="4823427"/>
            <a:ext cx="3362327" cy="1153264"/>
          </a:xfrm>
          <a:prstGeom prst="rect">
            <a:avLst/>
          </a:prstGeom>
          <a:solidFill>
            <a:schemeClr val="bg1">
              <a:lumMod val="95000"/>
            </a:schemeClr>
          </a:solidFill>
        </p:spPr>
        <p:txBody>
          <a:bodyPr wrap="square" rtlCol="0">
            <a:spAutoFit/>
          </a:bodyPr>
          <a:lstStyle/>
          <a:p>
            <a:pPr>
              <a:lnSpc>
                <a:spcPct val="150000"/>
              </a:lnSpc>
            </a:pPr>
            <a:r>
              <a:rPr kumimoji="1" lang="ja-JP" altLang="en-US" sz="1200" b="1" u="sng" dirty="0">
                <a:latin typeface="BIZ UDPゴシック" panose="020B0400000000000000" pitchFamily="50" charset="-128"/>
                <a:ea typeface="BIZ UDPゴシック" panose="020B0400000000000000" pitchFamily="50" charset="-128"/>
              </a:rPr>
              <a:t>韓国プレスセンター</a:t>
            </a:r>
            <a:endParaRPr kumimoji="1" lang="en-US" altLang="ja-JP" sz="1200" b="1" u="sng" dirty="0">
              <a:latin typeface="BIZ UDPゴシック" panose="020B0400000000000000" pitchFamily="50" charset="-128"/>
              <a:ea typeface="BIZ UDPゴシック" panose="020B0400000000000000" pitchFamily="50" charset="-128"/>
            </a:endParaRPr>
          </a:p>
          <a:p>
            <a:pPr>
              <a:lnSpc>
                <a:spcPct val="150000"/>
              </a:lnSpc>
            </a:pPr>
            <a:r>
              <a:rPr kumimoji="1" lang="ja-JP" altLang="en-US" sz="1200" dirty="0">
                <a:latin typeface="BIZ UDPゴシック" panose="020B0400000000000000" pitchFamily="50" charset="-128"/>
                <a:ea typeface="BIZ UDPゴシック" panose="020B0400000000000000" pitchFamily="50" charset="-128"/>
              </a:rPr>
              <a:t>韓国ソウル中区世宗大路</a:t>
            </a:r>
            <a:r>
              <a:rPr kumimoji="1" lang="en-US" altLang="ja-JP" sz="1200" dirty="0">
                <a:latin typeface="BIZ UDPゴシック" panose="020B0400000000000000" pitchFamily="50" charset="-128"/>
                <a:ea typeface="BIZ UDPゴシック" panose="020B0400000000000000" pitchFamily="50" charset="-128"/>
              </a:rPr>
              <a:t>124</a:t>
            </a:r>
          </a:p>
          <a:p>
            <a:pPr>
              <a:lnSpc>
                <a:spcPct val="150000"/>
              </a:lnSpc>
            </a:pPr>
            <a:r>
              <a:rPr kumimoji="1" lang="ja-JP" altLang="en-US" sz="1200" dirty="0">
                <a:latin typeface="BIZ UDPゴシック" panose="020B0400000000000000" pitchFamily="50" charset="-128"/>
                <a:ea typeface="BIZ UDPゴシック" panose="020B0400000000000000" pitchFamily="50" charset="-128"/>
              </a:rPr>
              <a:t>代表電話 </a:t>
            </a:r>
            <a:r>
              <a:rPr kumimoji="1" lang="en-US" altLang="ja-JP" sz="1200" dirty="0">
                <a:latin typeface="BIZ UDPゴシック" panose="020B0400000000000000" pitchFamily="50" charset="-128"/>
                <a:ea typeface="BIZ UDPゴシック" panose="020B0400000000000000" pitchFamily="50" charset="-128"/>
              </a:rPr>
              <a:t>: 02-2001-7114</a:t>
            </a:r>
          </a:p>
          <a:p>
            <a:pPr>
              <a:lnSpc>
                <a:spcPct val="150000"/>
              </a:lnSpc>
            </a:pPr>
            <a:r>
              <a:rPr kumimoji="1" lang="ja-JP" altLang="en-US" sz="1200" dirty="0">
                <a:latin typeface="BIZ UDPゴシック" panose="020B0400000000000000" pitchFamily="50" charset="-128"/>
                <a:ea typeface="BIZ UDPゴシック" panose="020B0400000000000000" pitchFamily="50" charset="-128"/>
              </a:rPr>
              <a:t>最寄りの駅：市庁駅（２号線）、光化門駅（５号線）</a:t>
            </a:r>
          </a:p>
        </p:txBody>
      </p:sp>
      <p:pic>
        <p:nvPicPr>
          <p:cNvPr id="11" name="Picture 2" descr="最新】韓国プレスセンター - チケット、営業時間、口コミ、写真 [2026年] Trip.com">
            <a:extLst>
              <a:ext uri="{FF2B5EF4-FFF2-40B4-BE49-F238E27FC236}">
                <a16:creationId xmlns:a16="http://schemas.microsoft.com/office/drawing/2014/main" id="{BE32CDD1-81E2-4BB0-9E8E-7D2CE9699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3" y="2037485"/>
            <a:ext cx="3220791" cy="2425700"/>
          </a:xfrm>
          <a:prstGeom prst="rect">
            <a:avLst/>
          </a:prstGeom>
          <a:noFill/>
          <a:extLst>
            <a:ext uri="{909E8E84-426E-40DD-AFC4-6F175D3DCCD1}">
              <a14:hiddenFill xmlns:a14="http://schemas.microsoft.com/office/drawing/2010/main">
                <a:solidFill>
                  <a:srgbClr val="FFFFFF"/>
                </a:solidFill>
              </a14:hiddenFill>
            </a:ext>
          </a:extLst>
        </p:spPr>
      </p:pic>
      <p:pic>
        <p:nvPicPr>
          <p:cNvPr id="3" name="그림 2">
            <a:extLst>
              <a:ext uri="{FF2B5EF4-FFF2-40B4-BE49-F238E27FC236}">
                <a16:creationId xmlns:a16="http://schemas.microsoft.com/office/drawing/2014/main" id="{F85C01BF-CF33-40A6-AE44-B2BEC9A4AFE5}"/>
              </a:ext>
            </a:extLst>
          </p:cNvPr>
          <p:cNvPicPr>
            <a:picLocks noChangeAspect="1"/>
          </p:cNvPicPr>
          <p:nvPr/>
        </p:nvPicPr>
        <p:blipFill>
          <a:blip r:embed="rId3"/>
          <a:stretch>
            <a:fillRect/>
          </a:stretch>
        </p:blipFill>
        <p:spPr>
          <a:xfrm>
            <a:off x="3578227" y="2038863"/>
            <a:ext cx="6111873" cy="4203617"/>
          </a:xfrm>
          <a:prstGeom prst="rect">
            <a:avLst/>
          </a:prstGeom>
        </p:spPr>
      </p:pic>
      <p:sp>
        <p:nvSpPr>
          <p:cNvPr id="16" name="正方形/長方形 27">
            <a:extLst>
              <a:ext uri="{FF2B5EF4-FFF2-40B4-BE49-F238E27FC236}">
                <a16:creationId xmlns:a16="http://schemas.microsoft.com/office/drawing/2014/main" id="{46C610CC-FD0E-4CF2-8DD1-6E349A52C033}"/>
              </a:ext>
            </a:extLst>
          </p:cNvPr>
          <p:cNvSpPr/>
          <p:nvPr/>
        </p:nvSpPr>
        <p:spPr>
          <a:xfrm>
            <a:off x="5727699" y="3574128"/>
            <a:ext cx="738569" cy="2531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25">
            <a:extLst>
              <a:ext uri="{FF2B5EF4-FFF2-40B4-BE49-F238E27FC236}">
                <a16:creationId xmlns:a16="http://schemas.microsoft.com/office/drawing/2014/main" id="{83B06801-6DAA-42B1-ADE7-149A0E415B8C}"/>
              </a:ext>
            </a:extLst>
          </p:cNvPr>
          <p:cNvSpPr txBox="1"/>
          <p:nvPr/>
        </p:nvSpPr>
        <p:spPr>
          <a:xfrm>
            <a:off x="5821398" y="4569511"/>
            <a:ext cx="1003839" cy="253916"/>
          </a:xfrm>
          <a:prstGeom prst="rect">
            <a:avLst/>
          </a:prstGeom>
          <a:noFill/>
        </p:spPr>
        <p:txBody>
          <a:bodyPr wrap="square" rtlCol="0">
            <a:spAutoFit/>
          </a:bodyPr>
          <a:lstStyle/>
          <a:p>
            <a:r>
              <a:rPr kumimoji="1" lang="ja-JP" altLang="en-US" sz="1050" b="1" dirty="0">
                <a:highlight>
                  <a:srgbClr val="FFFF00"/>
                </a:highlight>
                <a:latin typeface="BIZ UDPゴシック" panose="020B0400000000000000" pitchFamily="50" charset="-128"/>
                <a:ea typeface="BIZ UDPゴシック" panose="020B0400000000000000" pitchFamily="50" charset="-128"/>
              </a:rPr>
              <a:t>南大門市場</a:t>
            </a:r>
          </a:p>
        </p:txBody>
      </p:sp>
      <p:sp>
        <p:nvSpPr>
          <p:cNvPr id="19" name="テキスト ボックス 26">
            <a:extLst>
              <a:ext uri="{FF2B5EF4-FFF2-40B4-BE49-F238E27FC236}">
                <a16:creationId xmlns:a16="http://schemas.microsoft.com/office/drawing/2014/main" id="{C1EDEE98-6F99-4505-BFB8-238CF5FD1CCB}"/>
              </a:ext>
            </a:extLst>
          </p:cNvPr>
          <p:cNvSpPr txBox="1"/>
          <p:nvPr/>
        </p:nvSpPr>
        <p:spPr>
          <a:xfrm>
            <a:off x="7063329" y="4264627"/>
            <a:ext cx="1003839" cy="253916"/>
          </a:xfrm>
          <a:prstGeom prst="rect">
            <a:avLst/>
          </a:prstGeom>
          <a:noFill/>
        </p:spPr>
        <p:txBody>
          <a:bodyPr wrap="square" rtlCol="0">
            <a:spAutoFit/>
          </a:bodyPr>
          <a:lstStyle/>
          <a:p>
            <a:r>
              <a:rPr kumimoji="1" lang="ja-JP" altLang="en-US" sz="1050" dirty="0">
                <a:highlight>
                  <a:srgbClr val="FFFF00"/>
                </a:highlight>
                <a:latin typeface="BIZ UDPゴシック" panose="020B0400000000000000" pitchFamily="50" charset="-128"/>
                <a:ea typeface="BIZ UDPゴシック" panose="020B0400000000000000" pitchFamily="50" charset="-128"/>
              </a:rPr>
              <a:t>明洞通り</a:t>
            </a:r>
          </a:p>
        </p:txBody>
      </p:sp>
      <p:sp>
        <p:nvSpPr>
          <p:cNvPr id="20" name="テキスト ボックス 23">
            <a:extLst>
              <a:ext uri="{FF2B5EF4-FFF2-40B4-BE49-F238E27FC236}">
                <a16:creationId xmlns:a16="http://schemas.microsoft.com/office/drawing/2014/main" id="{9E825B3A-7C05-4593-AD24-59AF17BEAF80}"/>
              </a:ext>
            </a:extLst>
          </p:cNvPr>
          <p:cNvSpPr txBox="1"/>
          <p:nvPr/>
        </p:nvSpPr>
        <p:spPr>
          <a:xfrm>
            <a:off x="5603772" y="5534867"/>
            <a:ext cx="719545" cy="253916"/>
          </a:xfrm>
          <a:prstGeom prst="rect">
            <a:avLst/>
          </a:prstGeom>
          <a:noFill/>
        </p:spPr>
        <p:txBody>
          <a:bodyPr wrap="square" rtlCol="0">
            <a:spAutoFit/>
          </a:bodyPr>
          <a:lstStyle/>
          <a:p>
            <a:r>
              <a:rPr kumimoji="1" lang="ja-JP" altLang="en-US" sz="1050" b="1" dirty="0">
                <a:highlight>
                  <a:srgbClr val="FFFF00"/>
                </a:highlight>
                <a:latin typeface="BIZ UDPゴシック" panose="020B0400000000000000" pitchFamily="50" charset="-128"/>
                <a:ea typeface="BIZ UDPゴシック" panose="020B0400000000000000" pitchFamily="50" charset="-128"/>
              </a:rPr>
              <a:t>ソウル駅</a:t>
            </a:r>
          </a:p>
        </p:txBody>
      </p:sp>
    </p:spTree>
    <p:extLst>
      <p:ext uri="{BB962C8B-B14F-4D97-AF65-F5344CB8AC3E}">
        <p14:creationId xmlns:p14="http://schemas.microsoft.com/office/powerpoint/2010/main" val="3343721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A5D4A1EE-69D1-4813-B60B-82270D439FB2}"/>
              </a:ext>
            </a:extLst>
          </p:cNvPr>
          <p:cNvPicPr>
            <a:picLocks noChangeAspect="1"/>
          </p:cNvPicPr>
          <p:nvPr/>
        </p:nvPicPr>
        <p:blipFill>
          <a:blip r:embed="rId2"/>
          <a:stretch>
            <a:fillRect/>
          </a:stretch>
        </p:blipFill>
        <p:spPr>
          <a:xfrm>
            <a:off x="133769" y="-338969"/>
            <a:ext cx="4670042" cy="3474055"/>
          </a:xfrm>
          <a:prstGeom prst="rect">
            <a:avLst/>
          </a:prstGeom>
        </p:spPr>
      </p:pic>
      <p:pic>
        <p:nvPicPr>
          <p:cNvPr id="7" name="그림 6">
            <a:extLst>
              <a:ext uri="{FF2B5EF4-FFF2-40B4-BE49-F238E27FC236}">
                <a16:creationId xmlns:a16="http://schemas.microsoft.com/office/drawing/2014/main" id="{2B8AE4E6-5FAA-4933-935A-606F0F9C244D}"/>
              </a:ext>
            </a:extLst>
          </p:cNvPr>
          <p:cNvPicPr>
            <a:picLocks noChangeAspect="1"/>
          </p:cNvPicPr>
          <p:nvPr/>
        </p:nvPicPr>
        <p:blipFill>
          <a:blip r:embed="rId3"/>
          <a:stretch>
            <a:fillRect/>
          </a:stretch>
        </p:blipFill>
        <p:spPr>
          <a:xfrm>
            <a:off x="2160704" y="3135086"/>
            <a:ext cx="7103110" cy="3516461"/>
          </a:xfrm>
          <a:prstGeom prst="rect">
            <a:avLst/>
          </a:prstGeom>
        </p:spPr>
      </p:pic>
      <p:sp>
        <p:nvSpPr>
          <p:cNvPr id="17" name="TextBox 16">
            <a:extLst>
              <a:ext uri="{FF2B5EF4-FFF2-40B4-BE49-F238E27FC236}">
                <a16:creationId xmlns:a16="http://schemas.microsoft.com/office/drawing/2014/main" id="{4F899DA9-08E3-4D00-8FD9-D4CCC909FD38}"/>
              </a:ext>
            </a:extLst>
          </p:cNvPr>
          <p:cNvSpPr txBox="1"/>
          <p:nvPr/>
        </p:nvSpPr>
        <p:spPr>
          <a:xfrm>
            <a:off x="5102190" y="212609"/>
            <a:ext cx="3545422" cy="923330"/>
          </a:xfrm>
          <a:prstGeom prst="rect">
            <a:avLst/>
          </a:prstGeom>
          <a:solidFill>
            <a:schemeClr val="bg1"/>
          </a:solidFill>
        </p:spPr>
        <p:txBody>
          <a:bodyPr wrap="square">
            <a:spAutoFit/>
          </a:bodyPr>
          <a:lstStyle/>
          <a:p>
            <a:pPr algn="just"/>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15:00-15:25</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観光セミナー</a:t>
            </a:r>
            <a:endPar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rPr>
              <a:t>18</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rPr>
              <a:t>30-20</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rPr>
              <a:t>00</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懇親会</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18F</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ソウルクラブホール）　</a:t>
            </a:r>
          </a:p>
        </p:txBody>
      </p:sp>
    </p:spTree>
    <p:extLst>
      <p:ext uri="{BB962C8B-B14F-4D97-AF65-F5344CB8AC3E}">
        <p14:creationId xmlns:p14="http://schemas.microsoft.com/office/powerpoint/2010/main" val="2733454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4F899DA9-08E3-4D00-8FD9-D4CCC909FD38}"/>
              </a:ext>
            </a:extLst>
          </p:cNvPr>
          <p:cNvSpPr txBox="1"/>
          <p:nvPr/>
        </p:nvSpPr>
        <p:spPr>
          <a:xfrm>
            <a:off x="198048" y="170047"/>
            <a:ext cx="8545357" cy="646331"/>
          </a:xfrm>
          <a:prstGeom prst="rect">
            <a:avLst/>
          </a:prstGeom>
          <a:solidFill>
            <a:schemeClr val="bg1"/>
          </a:solidFill>
        </p:spPr>
        <p:txBody>
          <a:bodyPr wrap="square">
            <a:spAutoFit/>
          </a:bodyPr>
          <a:lstStyle/>
          <a:p>
            <a:pPr algn="just"/>
            <a: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15:30-18:15</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観光商談会（</a:t>
            </a:r>
            <a: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19F</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コンベンションホール</a:t>
            </a:r>
            <a: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メファホール）</a:t>
            </a:r>
            <a:br>
              <a:rPr lang="en-US" altLang="ja-JP"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br>
            <a:r>
              <a:rPr lang="ja-JP" altLang="en-US" sz="18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商談会は２つのホールにて実施予定</a:t>
            </a:r>
          </a:p>
        </p:txBody>
      </p:sp>
      <p:pic>
        <p:nvPicPr>
          <p:cNvPr id="3" name="그림 2">
            <a:extLst>
              <a:ext uri="{FF2B5EF4-FFF2-40B4-BE49-F238E27FC236}">
                <a16:creationId xmlns:a16="http://schemas.microsoft.com/office/drawing/2014/main" id="{BEF5B304-F7E1-48F4-9CD6-281428A63966}"/>
              </a:ext>
            </a:extLst>
          </p:cNvPr>
          <p:cNvPicPr>
            <a:picLocks noChangeAspect="1"/>
          </p:cNvPicPr>
          <p:nvPr/>
        </p:nvPicPr>
        <p:blipFill>
          <a:blip r:embed="rId2"/>
          <a:stretch>
            <a:fillRect/>
          </a:stretch>
        </p:blipFill>
        <p:spPr>
          <a:xfrm>
            <a:off x="113624" y="967893"/>
            <a:ext cx="9678751" cy="5601482"/>
          </a:xfrm>
          <a:prstGeom prst="rect">
            <a:avLst/>
          </a:prstGeom>
        </p:spPr>
      </p:pic>
      <p:sp>
        <p:nvSpPr>
          <p:cNvPr id="4" name="직사각형 3">
            <a:extLst>
              <a:ext uri="{FF2B5EF4-FFF2-40B4-BE49-F238E27FC236}">
                <a16:creationId xmlns:a16="http://schemas.microsoft.com/office/drawing/2014/main" id="{D137775C-6FB2-45D7-B236-F57CEFFB3C0B}"/>
              </a:ext>
            </a:extLst>
          </p:cNvPr>
          <p:cNvSpPr/>
          <p:nvPr/>
        </p:nvSpPr>
        <p:spPr>
          <a:xfrm>
            <a:off x="6787917" y="5773553"/>
            <a:ext cx="30480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34" charset="-128"/>
                <a:ea typeface="Meiryo UI" panose="020B0604030504040204" pitchFamily="34" charset="-128"/>
              </a:rPr>
              <a:t>・テーブル配置等は後日お知らせします</a:t>
            </a:r>
            <a:endParaRPr lang="ko-KR" altLang="en-US" sz="1200" dirty="0">
              <a:solidFill>
                <a:schemeClr val="tx1"/>
              </a:solidFill>
              <a:latin typeface="Meiryo UI" panose="020B0604030504040204" pitchFamily="34" charset="-128"/>
            </a:endParaRPr>
          </a:p>
        </p:txBody>
      </p:sp>
    </p:spTree>
    <p:extLst>
      <p:ext uri="{BB962C8B-B14F-4D97-AF65-F5344CB8AC3E}">
        <p14:creationId xmlns:p14="http://schemas.microsoft.com/office/powerpoint/2010/main" val="1593990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3C31E99-5962-4298-8329-7B90E40A74C7}"/>
              </a:ext>
            </a:extLst>
          </p:cNvPr>
          <p:cNvSpPr txBox="1"/>
          <p:nvPr/>
        </p:nvSpPr>
        <p:spPr>
          <a:xfrm>
            <a:off x="509727" y="97332"/>
            <a:ext cx="4754828" cy="707886"/>
          </a:xfrm>
          <a:prstGeom prst="rect">
            <a:avLst/>
          </a:prstGeom>
          <a:noFill/>
        </p:spPr>
        <p:txBody>
          <a:bodyPr wrap="none" rtlCol="0">
            <a:spAutoFit/>
          </a:bodyPr>
          <a:lstStyle/>
          <a:p>
            <a:r>
              <a:rPr kumimoji="1" lang="ja-JP" altLang="en-US" sz="4000" dirty="0">
                <a:latin typeface="BIZ UDPゴシック" panose="020B0400000000000000" pitchFamily="50" charset="-128"/>
                <a:ea typeface="BIZ UDPゴシック" panose="020B0400000000000000" pitchFamily="50" charset="-128"/>
              </a:rPr>
              <a:t>商談会に向けた準備</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16" name="テキスト ボックス 5">
            <a:extLst>
              <a:ext uri="{FF2B5EF4-FFF2-40B4-BE49-F238E27FC236}">
                <a16:creationId xmlns:a16="http://schemas.microsoft.com/office/drawing/2014/main" id="{6359C9A9-66DC-4842-90FA-2BCE7D9EC588}"/>
              </a:ext>
            </a:extLst>
          </p:cNvPr>
          <p:cNvSpPr txBox="1"/>
          <p:nvPr/>
        </p:nvSpPr>
        <p:spPr>
          <a:xfrm>
            <a:off x="600546" y="1052451"/>
            <a:ext cx="8886353" cy="5570756"/>
          </a:xfrm>
          <a:prstGeom prst="rect">
            <a:avLst/>
          </a:prstGeom>
          <a:noFill/>
        </p:spPr>
        <p:txBody>
          <a:bodyPr wrap="square">
            <a:spAutoFit/>
          </a:bodyPr>
          <a:lstStyle/>
          <a:p>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配布資料の準備（５０セット程度）</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・パンフレット（日本語・ハングル）</a:t>
            </a:r>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英語はあまり利用されません　</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・料金表、アクセス資料</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・画像が入った</a:t>
            </a:r>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USB</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、商談に来た人たちへの小さなプレゼント</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・名刺１００枚程度</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商談の準備</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・地図等にて、アクセス、周辺の観光地との連携が可能な説明の準備</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・インバウンドに向けた価格、補助金、協力できる内容、キャンペーン情報の整理</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・季節のイベント、新しい施設や注目されるポイントの整理</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br>
              <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br>
            <a:r>
              <a:rPr lang="ja-JP" altLang="en-US"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荷物について</a:t>
            </a:r>
            <a:endParaRPr lang="en-US"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・基本的には持参されることをお勧めします。（税関等で引っかかる可能性が高いため）</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・郵送で事前に発送を希望される際には下記の住所へお送りください。</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前日には会場まで運び込みます。</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名前：</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International Communication</a:t>
            </a:r>
            <a:b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b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住所：</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03167</a:t>
            </a: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68,3F</a:t>
            </a: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100" kern="100" dirty="0" err="1">
                <a:effectLst/>
                <a:latin typeface="BIZ UDPゴシック" panose="020B0400000000000000" pitchFamily="50" charset="-128"/>
                <a:ea typeface="BIZ UDPゴシック" panose="020B0400000000000000" pitchFamily="50" charset="-128"/>
                <a:cs typeface="Times New Roman" panose="02020603050405020304" pitchFamily="18" charset="0"/>
              </a:rPr>
              <a:t>Sajik</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-Ro</a:t>
            </a: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100" kern="100" dirty="0" err="1">
                <a:effectLst/>
                <a:latin typeface="BIZ UDPゴシック" panose="020B0400000000000000" pitchFamily="50" charset="-128"/>
                <a:ea typeface="BIZ UDPゴシック" panose="020B0400000000000000" pitchFamily="50" charset="-128"/>
                <a:cs typeface="Times New Roman" panose="02020603050405020304" pitchFamily="18" charset="0"/>
              </a:rPr>
              <a:t>Jongno</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-Gu</a:t>
            </a: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Seoul</a:t>
            </a:r>
          </a:p>
          <a:p>
            <a:r>
              <a:rPr lang="ja-JP" altLang="en-US" sz="1100" kern="100" dirty="0">
                <a:latin typeface="BIZ UDPゴシック" panose="020B0400000000000000" pitchFamily="50" charset="-128"/>
                <a:ea typeface="BIZ UDPゴシック" panose="020B0400000000000000" pitchFamily="50" charset="-128"/>
                <a:cs typeface="Times New Roman" panose="02020603050405020304" pitchFamily="18" charset="0"/>
              </a:rPr>
              <a:t>電話番号：</a:t>
            </a:r>
            <a:r>
              <a:rPr lang="en-US" altLang="ja-JP" sz="1100" kern="100" dirty="0">
                <a:latin typeface="BIZ UDPゴシック" panose="020B0400000000000000" pitchFamily="50" charset="-128"/>
                <a:ea typeface="BIZ UDPゴシック" panose="020B0400000000000000" pitchFamily="50" charset="-128"/>
                <a:cs typeface="Times New Roman" panose="02020603050405020304" pitchFamily="18" charset="0"/>
              </a:rPr>
              <a:t>02-737-1122</a:t>
            </a:r>
          </a:p>
          <a:p>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Email</a:t>
            </a:r>
            <a:r>
              <a:rPr lang="ja-JP" altLang="en-US"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hlinkClick r:id="rId2"/>
              </a:rPr>
              <a:t>icc24@japanpr.com</a:t>
            </a:r>
            <a:endParaRPr lang="en-US" alt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・発送：８月４週目（２４日）には日本より発送ください。税関等にて時間がかかる可能性があります。</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税関での費用が発生する場合は別途ご請求。</a:t>
            </a:r>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600" kern="100" dirty="0">
                <a:latin typeface="BIZ UDPゴシック" panose="020B0400000000000000" pitchFamily="50" charset="-128"/>
                <a:ea typeface="BIZ UDPゴシック" panose="020B0400000000000000" pitchFamily="50" charset="-128"/>
                <a:cs typeface="Times New Roman" panose="02020603050405020304" pitchFamily="18" charset="0"/>
              </a:rPr>
              <a:t>会場までのアクセス（グーグルマップ）</a:t>
            </a: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hlinkClick r:id="rId3"/>
              </a:rPr>
              <a:t>https://maps.app.goo.gl/eTW9oGGWtoRwvYFC9</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当日の集合について</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15</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時より説明会が始まります。準備や予行演習のため</a:t>
            </a:r>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13</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時３０分に</a:t>
            </a:r>
            <a:r>
              <a:rPr lang="en-US" altLang="ja-JP" sz="1200" kern="100" dirty="0">
                <a:latin typeface="BIZ UDPゴシック" panose="020B0400000000000000" pitchFamily="50" charset="-128"/>
                <a:ea typeface="BIZ UDPゴシック" panose="020B0400000000000000" pitchFamily="50" charset="-128"/>
                <a:cs typeface="Times New Roman" panose="02020603050405020304" pitchFamily="18" charset="0"/>
              </a:rPr>
              <a:t>19F</a:t>
            </a:r>
            <a:r>
              <a:rPr lang="ja-JP" altLang="en-US" sz="1200" kern="100" dirty="0">
                <a:latin typeface="BIZ UDPゴシック" panose="020B0400000000000000" pitchFamily="50" charset="-128"/>
                <a:ea typeface="BIZ UDPゴシック" panose="020B0400000000000000" pitchFamily="50" charset="-128"/>
                <a:cs typeface="Times New Roman" panose="02020603050405020304" pitchFamily="18" charset="0"/>
              </a:rPr>
              <a:t>　メファホールにお越しください。</a:t>
            </a:r>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lang="en-US" altLang="ja-JP" sz="12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lang="ja-JP" altLang="ja-JP" sz="15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846921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3C31E99-5962-4298-8329-7B90E40A74C7}"/>
              </a:ext>
            </a:extLst>
          </p:cNvPr>
          <p:cNvSpPr txBox="1"/>
          <p:nvPr/>
        </p:nvSpPr>
        <p:spPr>
          <a:xfrm>
            <a:off x="509727" y="97332"/>
            <a:ext cx="8130752" cy="707886"/>
          </a:xfrm>
          <a:prstGeom prst="rect">
            <a:avLst/>
          </a:prstGeom>
          <a:noFill/>
        </p:spPr>
        <p:txBody>
          <a:bodyPr wrap="none" rtlCol="0">
            <a:spAutoFit/>
          </a:bodyPr>
          <a:lstStyle/>
          <a:p>
            <a:r>
              <a:rPr kumimoji="1" lang="ja-JP" altLang="en-US" sz="4000" dirty="0">
                <a:latin typeface="BIZ UDPゴシック" panose="020B0400000000000000" pitchFamily="50" charset="-128"/>
                <a:ea typeface="BIZ UDPゴシック" panose="020B0400000000000000" pitchFamily="50" charset="-128"/>
              </a:rPr>
              <a:t>韓国側商談会参加者（声掛け）リスト</a:t>
            </a:r>
            <a:endParaRPr kumimoji="1" lang="ja-JP" altLang="en-US" sz="3200" dirty="0">
              <a:latin typeface="BIZ UDPゴシック" panose="020B0400000000000000" pitchFamily="50" charset="-128"/>
              <a:ea typeface="BIZ UDPゴシック" panose="020B0400000000000000" pitchFamily="50" charset="-128"/>
            </a:endParaRPr>
          </a:p>
        </p:txBody>
      </p:sp>
      <p:graphicFrame>
        <p:nvGraphicFramePr>
          <p:cNvPr id="4" name="표 3">
            <a:extLst>
              <a:ext uri="{FF2B5EF4-FFF2-40B4-BE49-F238E27FC236}">
                <a16:creationId xmlns:a16="http://schemas.microsoft.com/office/drawing/2014/main" id="{772F9885-4E27-4600-8FEE-A3B8EA563D83}"/>
              </a:ext>
            </a:extLst>
          </p:cNvPr>
          <p:cNvGraphicFramePr>
            <a:graphicFrameLocks noGrp="1"/>
          </p:cNvGraphicFramePr>
          <p:nvPr>
            <p:extLst>
              <p:ext uri="{D42A27DB-BD31-4B8C-83A1-F6EECF244321}">
                <p14:modId xmlns:p14="http://schemas.microsoft.com/office/powerpoint/2010/main" val="2499662965"/>
              </p:ext>
            </p:extLst>
          </p:nvPr>
        </p:nvGraphicFramePr>
        <p:xfrm>
          <a:off x="289385" y="1015075"/>
          <a:ext cx="4424129" cy="5355432"/>
        </p:xfrm>
        <a:graphic>
          <a:graphicData uri="http://schemas.openxmlformats.org/drawingml/2006/table">
            <a:tbl>
              <a:tblPr>
                <a:tableStyleId>{5C22544A-7EE6-4342-B048-85BDC9FD1C3A}</a:tableStyleId>
              </a:tblPr>
              <a:tblGrid>
                <a:gridCol w="252993">
                  <a:extLst>
                    <a:ext uri="{9D8B030D-6E8A-4147-A177-3AD203B41FA5}">
                      <a16:colId xmlns:a16="http://schemas.microsoft.com/office/drawing/2014/main" val="451658764"/>
                    </a:ext>
                  </a:extLst>
                </a:gridCol>
                <a:gridCol w="880022">
                  <a:extLst>
                    <a:ext uri="{9D8B030D-6E8A-4147-A177-3AD203B41FA5}">
                      <a16:colId xmlns:a16="http://schemas.microsoft.com/office/drawing/2014/main" val="771952523"/>
                    </a:ext>
                  </a:extLst>
                </a:gridCol>
                <a:gridCol w="508000">
                  <a:extLst>
                    <a:ext uri="{9D8B030D-6E8A-4147-A177-3AD203B41FA5}">
                      <a16:colId xmlns:a16="http://schemas.microsoft.com/office/drawing/2014/main" val="1757110746"/>
                    </a:ext>
                  </a:extLst>
                </a:gridCol>
                <a:gridCol w="2783114">
                  <a:extLst>
                    <a:ext uri="{9D8B030D-6E8A-4147-A177-3AD203B41FA5}">
                      <a16:colId xmlns:a16="http://schemas.microsoft.com/office/drawing/2014/main" val="3086583712"/>
                    </a:ext>
                  </a:extLst>
                </a:gridCol>
              </a:tblGrid>
              <a:tr h="165048">
                <a:tc>
                  <a:txBody>
                    <a:bodyPr/>
                    <a:lstStyle/>
                    <a:p>
                      <a:pPr algn="ctr" fontAlgn="ct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会社名</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区　分</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紹　介</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25868817"/>
                  </a:ext>
                </a:extLst>
              </a:tr>
              <a:tr h="172224">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1</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ハナツアー</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rowSpan="14">
                  <a:txBody>
                    <a:bodyPr/>
                    <a:lstStyle/>
                    <a:p>
                      <a:pPr algn="ctr" rtl="0" fontAlgn="ctr"/>
                      <a:endParaRPr lang="en-US" altLang="ja-JP" sz="1100" u="none" strike="noStrike" dirty="0">
                        <a:effectLst/>
                        <a:latin typeface="Meiryo UI" panose="020B0604030504040204" pitchFamily="34" charset="-128"/>
                        <a:ea typeface="Meiryo UI" panose="020B0604030504040204" pitchFamily="34" charset="-128"/>
                      </a:endParaRPr>
                    </a:p>
                    <a:p>
                      <a:pPr algn="ctr" rtl="0" fontAlgn="ctr"/>
                      <a:endParaRPr lang="en-US" altLang="ja-JP" sz="1100" u="none" strike="noStrike" dirty="0">
                        <a:effectLst/>
                        <a:latin typeface="Meiryo UI" panose="020B0604030504040204" pitchFamily="34" charset="-128"/>
                        <a:ea typeface="Meiryo UI" panose="020B0604030504040204" pitchFamily="34" charset="-128"/>
                      </a:endParaRPr>
                    </a:p>
                    <a:p>
                      <a:pPr algn="ctr" rtl="0" fontAlgn="ctr"/>
                      <a:r>
                        <a:rPr lang="ja-JP" altLang="en-US" sz="1100" u="none" strike="noStrike" dirty="0">
                          <a:effectLst/>
                          <a:latin typeface="Meiryo UI" panose="020B0604030504040204" pitchFamily="34" charset="-128"/>
                          <a:ea typeface="Meiryo UI" panose="020B0604030504040204" pitchFamily="34" charset="-128"/>
                        </a:rPr>
                        <a:t>パッケージ</a:t>
                      </a:r>
                      <a:endParaRPr lang="en-US" altLang="ja-JP" sz="1100" u="none" strike="noStrike" dirty="0">
                        <a:effectLst/>
                        <a:latin typeface="Meiryo UI" panose="020B0604030504040204" pitchFamily="34" charset="-128"/>
                        <a:ea typeface="Meiryo UI" panose="020B0604030504040204" pitchFamily="34" charset="-128"/>
                      </a:endParaRPr>
                    </a:p>
                    <a:p>
                      <a:pPr algn="ctr" rtl="0" fontAlgn="ctr"/>
                      <a:r>
                        <a:rPr lang="ja-JP" altLang="en-US" sz="1100" u="none" strike="noStrike" dirty="0">
                          <a:effectLst/>
                          <a:latin typeface="Meiryo UI" panose="020B0604030504040204" pitchFamily="34" charset="-128"/>
                          <a:ea typeface="Meiryo UI" panose="020B0604030504040204" pitchFamily="34" charset="-128"/>
                        </a:rPr>
                        <a:t>旅行社</a:t>
                      </a:r>
                      <a:endParaRPr lang="en-US" altLang="ja-JP" sz="1100" u="none" strike="noStrike" dirty="0">
                        <a:effectLst/>
                        <a:latin typeface="Meiryo UI" panose="020B0604030504040204" pitchFamily="34" charset="-128"/>
                        <a:ea typeface="Meiryo UI" panose="020B0604030504040204" pitchFamily="34" charset="-128"/>
                      </a:endParaRPr>
                    </a:p>
                    <a:p>
                      <a:pPr algn="ctr" rtl="0" fontAlgn="ctr"/>
                      <a:r>
                        <a:rPr lang="ja-JP" altLang="en-US" sz="1100" b="0" i="0" u="none" strike="noStrike" dirty="0">
                          <a:solidFill>
                            <a:srgbClr val="000000"/>
                          </a:solidFill>
                          <a:effectLst/>
                          <a:latin typeface="Meiryo UI" panose="020B0604030504040204" pitchFamily="34" charset="-128"/>
                          <a:ea typeface="Meiryo UI" panose="020B0604030504040204" pitchFamily="34" charset="-128"/>
                        </a:rPr>
                        <a:t>（大手）</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韓国最大手。圧倒的な商品数とネットワークを持つ業界</a:t>
                      </a:r>
                      <a:r>
                        <a:rPr lang="en-US" altLang="ja-JP" sz="1000" u="none" strike="noStrike" dirty="0">
                          <a:effectLst/>
                          <a:latin typeface="Meiryo UI" panose="020B0604030504040204" pitchFamily="34" charset="-128"/>
                          <a:ea typeface="Meiryo UI" panose="020B0604030504040204" pitchFamily="34" charset="-128"/>
                        </a:rPr>
                        <a:t>1</a:t>
                      </a:r>
                      <a:r>
                        <a:rPr lang="ja-JP" altLang="en-US" sz="1000" u="none" strike="noStrike" dirty="0">
                          <a:effectLst/>
                          <a:latin typeface="Meiryo UI" panose="020B0604030504040204" pitchFamily="34" charset="-128"/>
                          <a:ea typeface="Meiryo UI" panose="020B0604030504040204" pitchFamily="34" charset="-128"/>
                        </a:rPr>
                        <a:t>位</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4191683018"/>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モドゥツアー</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rtl="0"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ハナツアーと並ぶ二大巨頭。卸売中心で全国に代理店が多い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812036068"/>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3</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ロッテ</a:t>
                      </a:r>
                      <a:r>
                        <a:rPr lang="ko-KR" altLang="en-US" sz="1100" u="none" strike="noStrike">
                          <a:effectLst/>
                          <a:latin typeface="Meiryo UI" panose="020B0604030504040204" pitchFamily="34" charset="-128"/>
                        </a:rPr>
                        <a:t>観光</a:t>
                      </a: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a:effectLst/>
                          <a:latin typeface="Meiryo UI" panose="020B0604030504040204" pitchFamily="34" charset="-128"/>
                          <a:ea typeface="Meiryo UI" panose="020B0604030504040204" pitchFamily="34" charset="-128"/>
                        </a:rPr>
                        <a:t>クルーズ旅行や高級パッケージ、プレミアム層に強い</a:t>
                      </a:r>
                      <a:endParaRPr lang="ja-JP" altLang="en-US" sz="10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97106120"/>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4</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ko-KR" altLang="en-US" sz="1100" u="none" strike="noStrike">
                          <a:effectLst/>
                          <a:latin typeface="Meiryo UI" panose="020B0604030504040204" pitchFamily="34" charset="-128"/>
                        </a:rPr>
                        <a:t>黄色</a:t>
                      </a:r>
                      <a:r>
                        <a:rPr lang="ja-JP" altLang="en-US" sz="1100" u="none" strike="noStrike">
                          <a:effectLst/>
                          <a:latin typeface="Meiryo UI" panose="020B0604030504040204" pitchFamily="34" charset="-128"/>
                          <a:ea typeface="Meiryo UI" panose="020B0604030504040204" pitchFamily="34" charset="-128"/>
                        </a:rPr>
                        <a:t>い</a:t>
                      </a:r>
                      <a:r>
                        <a:rPr lang="ko-KR" altLang="en-US" sz="1100" u="none" strike="noStrike">
                          <a:effectLst/>
                          <a:latin typeface="Meiryo UI" panose="020B0604030504040204" pitchFamily="34" charset="-128"/>
                        </a:rPr>
                        <a:t>風船</a:t>
                      </a: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直販型（</a:t>
                      </a:r>
                      <a:r>
                        <a:rPr lang="en-US" altLang="ja-JP" sz="1000" u="none" strike="noStrike" dirty="0">
                          <a:effectLst/>
                          <a:latin typeface="Meiryo UI" panose="020B0604030504040204" pitchFamily="34" charset="-128"/>
                          <a:ea typeface="Meiryo UI" panose="020B0604030504040204" pitchFamily="34" charset="-128"/>
                        </a:rPr>
                        <a:t>Direct</a:t>
                      </a:r>
                      <a:r>
                        <a:rPr lang="ja-JP" altLang="en-US" sz="1000" u="none" strike="noStrike" dirty="0">
                          <a:effectLst/>
                          <a:latin typeface="Meiryo UI" panose="020B0604030504040204" pitchFamily="34" charset="-128"/>
                          <a:ea typeface="Meiryo UI" panose="020B0604030504040204" pitchFamily="34" charset="-128"/>
                        </a:rPr>
                        <a:t>）の代表格。コストパフォーマスが良い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3534893714"/>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5</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ko-KR" altLang="en-US" sz="1100" u="none" strike="noStrike">
                          <a:effectLst/>
                          <a:latin typeface="Meiryo UI" panose="020B0604030504040204" pitchFamily="34" charset="-128"/>
                        </a:rPr>
                        <a:t>韓進観光</a:t>
                      </a: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大韓航空系。ラグジュアリーな商品「</a:t>
                      </a:r>
                      <a:r>
                        <a:rPr lang="en-US" altLang="ja-JP" sz="1000" u="none" strike="noStrike" dirty="0">
                          <a:effectLst/>
                          <a:latin typeface="Meiryo UI" panose="020B0604030504040204" pitchFamily="34" charset="-128"/>
                          <a:ea typeface="Meiryo UI" panose="020B0604030504040204" pitchFamily="34" charset="-128"/>
                        </a:rPr>
                        <a:t>KALPAK</a:t>
                      </a:r>
                      <a:r>
                        <a:rPr lang="ja-JP" altLang="en-US" sz="1000" u="none" strike="noStrike" dirty="0">
                          <a:effectLst/>
                          <a:latin typeface="Meiryo UI" panose="020B0604030504040204" pitchFamily="34" charset="-128"/>
                          <a:ea typeface="Meiryo UI" panose="020B0604030504040204" pitchFamily="34" charset="-128"/>
                        </a:rPr>
                        <a:t>」などが有名</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750347948"/>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6</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VERY</a:t>
                      </a:r>
                      <a:r>
                        <a:rPr lang="ja-JP" altLang="en-US" sz="1100" u="none" strike="noStrike" dirty="0">
                          <a:effectLst/>
                          <a:latin typeface="Meiryo UI" panose="020B0604030504040204" pitchFamily="34" charset="-128"/>
                          <a:ea typeface="Meiryo UI" panose="020B0604030504040204" pitchFamily="34" charset="-128"/>
                        </a:rPr>
                        <a:t> </a:t>
                      </a:r>
                      <a:r>
                        <a:rPr lang="en-US" sz="1100" u="none" strike="noStrike" dirty="0">
                          <a:effectLst/>
                          <a:latin typeface="Meiryo UI" panose="020B0604030504040204" pitchFamily="34" charset="-128"/>
                          <a:ea typeface="Meiryo UI" panose="020B0604030504040204" pitchFamily="34" charset="-128"/>
                        </a:rPr>
                        <a:t>GOOD</a:t>
                      </a:r>
                      <a:r>
                        <a:rPr lang="ja-JP" altLang="en-US" sz="1100" u="none" strike="noStrike" dirty="0">
                          <a:effectLst/>
                          <a:latin typeface="Meiryo UI" panose="020B0604030504040204" pitchFamily="34" charset="-128"/>
                          <a:ea typeface="Meiryo UI" panose="020B0604030504040204" pitchFamily="34" charset="-128"/>
                        </a:rPr>
                        <a:t> </a:t>
                      </a:r>
                      <a:r>
                        <a:rPr lang="en-US" sz="1100" u="none" strike="noStrike" dirty="0">
                          <a:effectLst/>
                          <a:latin typeface="Meiryo UI" panose="020B0604030504040204" pitchFamily="34" charset="-128"/>
                          <a:ea typeface="Meiryo UI" panose="020B0604030504040204" pitchFamily="34" charset="-128"/>
                        </a:rPr>
                        <a:t>TOUR</a:t>
                      </a:r>
                      <a:endParaRPr 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直販専門。徳島ホームショッピングにて多く販売</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601300270"/>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7</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ko-KR" altLang="en-US" sz="1100" u="none" strike="noStrike" dirty="0">
                          <a:effectLst/>
                          <a:latin typeface="Meiryo UI" panose="020B0604030504040204" pitchFamily="34" charset="-128"/>
                        </a:rPr>
                        <a:t>教元</a:t>
                      </a:r>
                      <a:r>
                        <a:rPr lang="ja-JP" altLang="en-US" sz="1100" u="none" strike="noStrike" dirty="0">
                          <a:effectLst/>
                          <a:latin typeface="Meiryo UI" panose="020B0604030504040204" pitchFamily="34" charset="-128"/>
                          <a:ea typeface="Meiryo UI" panose="020B0604030504040204" pitchFamily="34" charset="-128"/>
                        </a:rPr>
                        <a:t>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教育大手の教元グループが運営。「旅行はイージー」がコンセプト</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426525789"/>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8</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オンラインツアー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リアルタイム予約システムに強みを持つオンライン特化型</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405208845"/>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9</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ウェブツアー</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オンラインに特化した予約システム運営</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2125356659"/>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10</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マイリアルトリップ</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a:effectLst/>
                          <a:latin typeface="Meiryo UI" panose="020B0604030504040204" pitchFamily="34" charset="-128"/>
                          <a:ea typeface="Meiryo UI" panose="020B0604030504040204" pitchFamily="34" charset="-128"/>
                        </a:rPr>
                        <a:t>近年パッケージにも注力。</a:t>
                      </a:r>
                      <a:r>
                        <a:rPr lang="en-US" altLang="ja-JP" sz="1000" u="none" strike="noStrike">
                          <a:effectLst/>
                          <a:latin typeface="Meiryo UI" panose="020B0604030504040204" pitchFamily="34" charset="-128"/>
                          <a:ea typeface="Meiryo UI" panose="020B0604030504040204" pitchFamily="34" charset="-128"/>
                        </a:rPr>
                        <a:t>20〜30</a:t>
                      </a:r>
                      <a:r>
                        <a:rPr lang="ja-JP" altLang="en-US" sz="1000" u="none" strike="noStrike">
                          <a:effectLst/>
                          <a:latin typeface="Meiryo UI" panose="020B0604030504040204" pitchFamily="34" charset="-128"/>
                          <a:ea typeface="Meiryo UI" panose="020B0604030504040204" pitchFamily="34" charset="-128"/>
                        </a:rPr>
                        <a:t>代の若年層に圧倒的人気</a:t>
                      </a:r>
                      <a:endParaRPr lang="ja-JP" altLang="en-US" sz="10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2211555482"/>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11</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ネイルツアー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a:effectLst/>
                          <a:latin typeface="Meiryo UI" panose="020B0604030504040204" pitchFamily="34" charset="-128"/>
                          <a:ea typeface="Meiryo UI" panose="020B0604030504040204" pitchFamily="34" charset="-128"/>
                        </a:rPr>
                        <a:t>個別自由旅行の先駆け。全世界のバックパック商品も取り扱う</a:t>
                      </a:r>
                      <a:endParaRPr lang="ja-JP" altLang="en-US" sz="10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505702669"/>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12</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ロッテ</a:t>
                      </a:r>
                      <a:r>
                        <a:rPr lang="en-US" sz="1100" u="none" strike="noStrike">
                          <a:effectLst/>
                          <a:latin typeface="Meiryo UI" panose="020B0604030504040204" pitchFamily="34" charset="-128"/>
                          <a:ea typeface="Meiryo UI" panose="020B0604030504040204" pitchFamily="34" charset="-128"/>
                        </a:rPr>
                        <a:t>JTB</a:t>
                      </a:r>
                      <a:endParaRPr 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インセンティブを多く取り扱い、ロッテグループ関連に強い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769919865"/>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13</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en-US" altLang="ja-JP" sz="1100" u="none" strike="noStrike">
                          <a:effectLst/>
                          <a:latin typeface="Meiryo UI" panose="020B0604030504040204" pitchFamily="34" charset="-128"/>
                          <a:ea typeface="Meiryo UI" panose="020B0604030504040204" pitchFamily="34" charset="-128"/>
                        </a:rPr>
                        <a:t>NOL</a:t>
                      </a:r>
                      <a:r>
                        <a:rPr lang="ja-JP" altLang="en-US" sz="1100" u="none" strike="noStrike">
                          <a:effectLst/>
                          <a:latin typeface="Meiryo UI" panose="020B0604030504040204" pitchFamily="34" charset="-128"/>
                          <a:ea typeface="Meiryo UI" panose="020B0604030504040204" pitchFamily="34" charset="-128"/>
                        </a:rPr>
                        <a:t>インターパーク</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fontAlgn="ctr"/>
                      <a:r>
                        <a:rPr lang="ja-JP" altLang="en-US" sz="1000" u="none" strike="noStrike" dirty="0">
                          <a:effectLst/>
                          <a:latin typeface="Meiryo UI" panose="020B0604030504040204" pitchFamily="34" charset="-128"/>
                          <a:ea typeface="Meiryo UI" panose="020B0604030504040204" pitchFamily="34" charset="-128"/>
                        </a:rPr>
                        <a:t>オンライン旅行社を基盤と航空チケット、ホテル等多彩な商品を取り扱い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1456932335"/>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14</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a:txBody>
                    <a:bodyPr/>
                    <a:lstStyle/>
                    <a:p>
                      <a:pPr algn="l" rtl="0" fontAlgn="ctr"/>
                      <a:r>
                        <a:rPr lang="ko-KR" altLang="en-US" sz="1100" u="none" strike="noStrike">
                          <a:effectLst/>
                          <a:latin typeface="Meiryo UI" panose="020B0604030504040204" pitchFamily="34" charset="-128"/>
                        </a:rPr>
                        <a:t>宝島</a:t>
                      </a:r>
                      <a:r>
                        <a:rPr lang="ja-JP" altLang="en-US" sz="1100" u="none" strike="noStrike">
                          <a:effectLst/>
                          <a:latin typeface="Meiryo UI" panose="020B0604030504040204" pitchFamily="34" charset="-128"/>
                          <a:ea typeface="Meiryo UI" panose="020B0604030504040204" pitchFamily="34" charset="-128"/>
                        </a:rPr>
                        <a:t>ツアー</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fontAlgn="ctr"/>
                      <a:r>
                        <a:rPr lang="en-US" altLang="ja-JP" sz="1000" u="none" strike="noStrike" dirty="0">
                          <a:effectLst/>
                          <a:latin typeface="Meiryo UI" panose="020B0604030504040204" pitchFamily="34" charset="-128"/>
                          <a:ea typeface="Meiryo UI" panose="020B0604030504040204" pitchFamily="34" charset="-128"/>
                        </a:rPr>
                        <a:t>30</a:t>
                      </a:r>
                      <a:r>
                        <a:rPr lang="ja-JP" altLang="en-US" sz="1000" u="none" strike="noStrike" dirty="0">
                          <a:effectLst/>
                          <a:latin typeface="Meiryo UI" panose="020B0604030504040204" pitchFamily="34" charset="-128"/>
                          <a:ea typeface="Meiryo UI" panose="020B0604030504040204" pitchFamily="34" charset="-128"/>
                        </a:rPr>
                        <a:t>年以上の歴史を持つパッケージ旅行社。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3">
                        <a:lumMod val="20000"/>
                        <a:lumOff val="80000"/>
                      </a:schemeClr>
                    </a:solidFill>
                  </a:tcPr>
                </a:tc>
                <a:extLst>
                  <a:ext uri="{0D108BD9-81ED-4DB2-BD59-A6C34878D82A}">
                    <a16:rowId xmlns:a16="http://schemas.microsoft.com/office/drawing/2014/main" val="4164512826"/>
                  </a:ext>
                </a:extLst>
              </a:tr>
              <a:tr h="172224">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15</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幸せな家族</a:t>
                      </a:r>
                      <a:endParaRPr lang="en-US" altLang="ja-JP" sz="1100" u="none" strike="noStrike" dirty="0">
                        <a:effectLst/>
                        <a:latin typeface="Meiryo UI" panose="020B0604030504040204" pitchFamily="34" charset="-128"/>
                        <a:ea typeface="Meiryo UI" panose="020B0604030504040204" pitchFamily="34" charset="-128"/>
                      </a:endParaRPr>
                    </a:p>
                    <a:p>
                      <a:pPr algn="l" rtl="0" fontAlgn="ctr"/>
                      <a:r>
                        <a:rPr lang="ja-JP" altLang="en-US" sz="1100" u="none" strike="noStrike" dirty="0">
                          <a:effectLst/>
                          <a:latin typeface="Meiryo UI" panose="020B0604030504040204" pitchFamily="34" charset="-128"/>
                          <a:ea typeface="Meiryo UI" panose="020B0604030504040204" pitchFamily="34" charset="-128"/>
                        </a:rPr>
                        <a:t>旅行</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rowSpan="6">
                  <a:txBody>
                    <a:bodyPr/>
                    <a:lstStyle/>
                    <a:p>
                      <a:pPr algn="l" rtl="0" fontAlgn="ctr"/>
                      <a:r>
                        <a:rPr lang="zh-TW" altLang="en-US" sz="1100" u="none" strike="noStrike" dirty="0">
                          <a:effectLst/>
                          <a:latin typeface="Meiryo UI" panose="020B0604030504040204" pitchFamily="34" charset="-128"/>
                          <a:ea typeface="Meiryo UI" panose="020B0604030504040204" pitchFamily="34" charset="-128"/>
                        </a:rPr>
                        <a:t>個人</a:t>
                      </a:r>
                      <a:r>
                        <a:rPr lang="ja-JP" altLang="en-US" sz="1100" u="none" strike="noStrike" dirty="0">
                          <a:effectLst/>
                          <a:latin typeface="Meiryo UI" panose="020B0604030504040204" pitchFamily="34" charset="-128"/>
                          <a:ea typeface="Meiryo UI" panose="020B0604030504040204" pitchFamily="34" charset="-128"/>
                        </a:rPr>
                        <a:t>・インセンティブ旅行社</a:t>
                      </a:r>
                      <a:endParaRPr lang="zh-TW"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小規模団体、インセンティブを多く取り扱う</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1137445427"/>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16</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グッドタイム</a:t>
                      </a:r>
                      <a:endParaRPr lang="en-US" altLang="ja-JP" sz="1100" u="none" strike="noStrike" dirty="0">
                        <a:effectLst/>
                        <a:latin typeface="Meiryo UI" panose="020B0604030504040204" pitchFamily="34" charset="-128"/>
                        <a:ea typeface="Meiryo UI" panose="020B0604030504040204" pitchFamily="34" charset="-128"/>
                      </a:endParaRPr>
                    </a:p>
                    <a:p>
                      <a:pPr algn="l" rtl="0" fontAlgn="ctr"/>
                      <a:r>
                        <a:rPr lang="ja-JP" altLang="en-US" sz="1100" u="none" strike="noStrike" dirty="0">
                          <a:effectLst/>
                          <a:latin typeface="Meiryo UI" panose="020B0604030504040204" pitchFamily="34" charset="-128"/>
                          <a:ea typeface="Meiryo UI" panose="020B0604030504040204" pitchFamily="34" charset="-128"/>
                        </a:rPr>
                        <a:t>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vMerge="1">
                  <a:txBody>
                    <a:bodyPr/>
                    <a:lstStyle/>
                    <a:p>
                      <a:pPr algn="l" rtl="0"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小規模団体、インセンティブ専門、日本商品充実</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4231977952"/>
                  </a:ext>
                </a:extLst>
              </a:tr>
              <a:tr h="172224">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17</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100" u="none" strike="noStrike">
                          <a:effectLst/>
                          <a:latin typeface="Meiryo UI" panose="020B0604030504040204" pitchFamily="34" charset="-128"/>
                          <a:ea typeface="Meiryo UI" panose="020B0604030504040204" pitchFamily="34" charset="-128"/>
                        </a:rPr>
                        <a:t>ツアー</a:t>
                      </a:r>
                      <a:r>
                        <a:rPr lang="en-US" sz="1100" u="none" strike="noStrike">
                          <a:effectLst/>
                          <a:latin typeface="Meiryo UI" panose="020B0604030504040204" pitchFamily="34" charset="-128"/>
                          <a:ea typeface="Meiryo UI" panose="020B0604030504040204" pitchFamily="34" charset="-128"/>
                        </a:rPr>
                        <a:t>FIT</a:t>
                      </a:r>
                      <a:endParaRPr 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vMerge="1">
                  <a:txBody>
                    <a:bodyPr/>
                    <a:lstStyle/>
                    <a:p>
                      <a:pPr algn="l" rtl="0"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トヨタレンタカー等を使った個人旅行商品が得意</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2560514162"/>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18</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ワールドトラベル</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小規模団体、インセンティブ専門、日本商品充実</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3946020275"/>
                  </a:ext>
                </a:extLst>
              </a:tr>
              <a:tr h="172224">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19</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VIP</a:t>
                      </a:r>
                      <a:r>
                        <a:rPr lang="ko-KR" altLang="en-US" sz="1100" u="none" strike="noStrike" dirty="0">
                          <a:effectLst/>
                          <a:latin typeface="Meiryo UI" panose="020B0604030504040204" pitchFamily="34" charset="-128"/>
                        </a:rPr>
                        <a:t>旅行社</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fontAlgn="ctr"/>
                      <a:r>
                        <a:rPr lang="ja-JP" altLang="en-US" sz="1000" u="none" strike="noStrike" dirty="0">
                          <a:effectLst/>
                          <a:latin typeface="Meiryo UI" panose="020B0604030504040204" pitchFamily="34" charset="-128"/>
                          <a:ea typeface="Meiryo UI" panose="020B0604030504040204" pitchFamily="34" charset="-128"/>
                        </a:rPr>
                        <a:t>海外研修、</a:t>
                      </a:r>
                      <a:r>
                        <a:rPr lang="en-US" altLang="ja-JP" sz="1000" u="none" strike="noStrike" dirty="0">
                          <a:effectLst/>
                          <a:latin typeface="Meiryo UI" panose="020B0604030504040204" pitchFamily="34" charset="-128"/>
                          <a:ea typeface="Meiryo UI" panose="020B0604030504040204" pitchFamily="34" charset="-128"/>
                        </a:rPr>
                        <a:t>MICE</a:t>
                      </a:r>
                      <a:r>
                        <a:rPr lang="ja-JP" altLang="en-US" sz="1000" u="none" strike="noStrike" dirty="0">
                          <a:effectLst/>
                          <a:latin typeface="Meiryo UI" panose="020B0604030504040204" pitchFamily="34" charset="-128"/>
                          <a:ea typeface="Meiryo UI" panose="020B0604030504040204" pitchFamily="34" charset="-128"/>
                        </a:rPr>
                        <a:t>など研修を得意とするインセンティブ旅行社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1271659591"/>
                  </a:ext>
                </a:extLst>
              </a:tr>
              <a:tr h="185152">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20</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シティ航空</a:t>
                      </a:r>
                      <a:endParaRPr lang="en-US" altLang="ja-JP" sz="1100" u="none" strike="noStrike" dirty="0">
                        <a:effectLst/>
                        <a:latin typeface="Meiryo UI" panose="020B0604030504040204" pitchFamily="34" charset="-128"/>
                        <a:ea typeface="Meiryo UI" panose="020B0604030504040204" pitchFamily="34" charset="-128"/>
                      </a:endParaRPr>
                    </a:p>
                    <a:p>
                      <a:pPr algn="l" rtl="0" fontAlgn="ctr"/>
                      <a:r>
                        <a:rPr lang="ja-JP" altLang="en-US" sz="1100" u="none" strike="noStrike" dirty="0">
                          <a:effectLst/>
                          <a:latin typeface="Meiryo UI" panose="020B0604030504040204" pitchFamily="34" charset="-128"/>
                          <a:ea typeface="Meiryo UI" panose="020B0604030504040204" pitchFamily="34" charset="-128"/>
                        </a:rPr>
                        <a:t>旅行社</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小規模団体、インセンティブ専門、日本商品充実</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6">
                        <a:lumMod val="20000"/>
                        <a:lumOff val="80000"/>
                      </a:schemeClr>
                    </a:solidFill>
                  </a:tcPr>
                </a:tc>
                <a:extLst>
                  <a:ext uri="{0D108BD9-81ED-4DB2-BD59-A6C34878D82A}">
                    <a16:rowId xmlns:a16="http://schemas.microsoft.com/office/drawing/2014/main" val="2957994572"/>
                  </a:ext>
                </a:extLst>
              </a:tr>
            </a:tbl>
          </a:graphicData>
        </a:graphic>
      </p:graphicFrame>
      <p:graphicFrame>
        <p:nvGraphicFramePr>
          <p:cNvPr id="2" name="표 1">
            <a:extLst>
              <a:ext uri="{FF2B5EF4-FFF2-40B4-BE49-F238E27FC236}">
                <a16:creationId xmlns:a16="http://schemas.microsoft.com/office/drawing/2014/main" id="{A59FE85B-0472-4193-AB51-A2850BBFBE0F}"/>
              </a:ext>
            </a:extLst>
          </p:cNvPr>
          <p:cNvGraphicFramePr>
            <a:graphicFrameLocks noGrp="1"/>
          </p:cNvGraphicFramePr>
          <p:nvPr>
            <p:extLst>
              <p:ext uri="{D42A27DB-BD31-4B8C-83A1-F6EECF244321}">
                <p14:modId xmlns:p14="http://schemas.microsoft.com/office/powerpoint/2010/main" val="3694260478"/>
              </p:ext>
            </p:extLst>
          </p:nvPr>
        </p:nvGraphicFramePr>
        <p:xfrm>
          <a:off x="4713514" y="1177150"/>
          <a:ext cx="4903101" cy="4233576"/>
        </p:xfrm>
        <a:graphic>
          <a:graphicData uri="http://schemas.openxmlformats.org/drawingml/2006/table">
            <a:tbl>
              <a:tblPr>
                <a:tableStyleId>{5C22544A-7EE6-4342-B048-85BDC9FD1C3A}</a:tableStyleId>
              </a:tblPr>
              <a:tblGrid>
                <a:gridCol w="280383">
                  <a:extLst>
                    <a:ext uri="{9D8B030D-6E8A-4147-A177-3AD203B41FA5}">
                      <a16:colId xmlns:a16="http://schemas.microsoft.com/office/drawing/2014/main" val="2995930804"/>
                    </a:ext>
                  </a:extLst>
                </a:gridCol>
                <a:gridCol w="767594">
                  <a:extLst>
                    <a:ext uri="{9D8B030D-6E8A-4147-A177-3AD203B41FA5}">
                      <a16:colId xmlns:a16="http://schemas.microsoft.com/office/drawing/2014/main" val="29036692"/>
                    </a:ext>
                  </a:extLst>
                </a:gridCol>
                <a:gridCol w="673176">
                  <a:extLst>
                    <a:ext uri="{9D8B030D-6E8A-4147-A177-3AD203B41FA5}">
                      <a16:colId xmlns:a16="http://schemas.microsoft.com/office/drawing/2014/main" val="903472933"/>
                    </a:ext>
                  </a:extLst>
                </a:gridCol>
                <a:gridCol w="3181948">
                  <a:extLst>
                    <a:ext uri="{9D8B030D-6E8A-4147-A177-3AD203B41FA5}">
                      <a16:colId xmlns:a16="http://schemas.microsoft.com/office/drawing/2014/main" val="1266245851"/>
                    </a:ext>
                  </a:extLst>
                </a:gridCol>
              </a:tblGrid>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21</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ko-KR" altLang="en-US" sz="1100" u="none" strike="noStrike">
                          <a:effectLst/>
                          <a:latin typeface="Meiryo UI" panose="020B0604030504040204" pitchFamily="34" charset="-128"/>
                        </a:rPr>
                        <a:t>和</a:t>
                      </a:r>
                      <a:r>
                        <a:rPr lang="ja-JP" altLang="en-US" sz="1100" u="none" strike="noStrike">
                          <a:effectLst/>
                          <a:latin typeface="Meiryo UI" panose="020B0604030504040204" pitchFamily="34" charset="-128"/>
                          <a:ea typeface="Meiryo UI" panose="020B0604030504040204" pitchFamily="34" charset="-128"/>
                        </a:rPr>
                        <a:t>ジャパン</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rowSpan="12">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ja-JP" altLang="en-US" sz="1100" u="none" strike="noStrike" dirty="0">
                          <a:effectLst/>
                          <a:latin typeface="Meiryo UI" panose="020B0604030504040204" pitchFamily="34" charset="-128"/>
                          <a:ea typeface="Meiryo UI" panose="020B0604030504040204" pitchFamily="34" charset="-128"/>
                        </a:rPr>
                        <a:t>旅行商品造成（ランド社）</a:t>
                      </a: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p>
                    <a:p>
                      <a:pPr algn="ctr" fontAlgn="ctr"/>
                      <a:r>
                        <a:rPr lang="ko-KR" altLang="en-US" sz="1100" u="none" strike="noStrike" dirty="0">
                          <a:effectLst/>
                          <a:latin typeface="Meiryo UI" panose="020B0604030504040204" pitchFamily="34" charset="-128"/>
                        </a:rPr>
                        <a:t>　</a:t>
                      </a:r>
                    </a:p>
                    <a:p>
                      <a:pPr algn="ctr" fontAlgn="ctr"/>
                      <a:r>
                        <a:rPr lang="ko-KR" altLang="en-US" sz="1100" u="none" strike="noStrike" dirty="0">
                          <a:effectLst/>
                          <a:latin typeface="Meiryo UI" panose="020B0604030504040204" pitchFamily="34" charset="-128"/>
                        </a:rPr>
                        <a:t>　</a:t>
                      </a:r>
                    </a:p>
                    <a:p>
                      <a:pPr algn="ctr" fontAlgn="ctr"/>
                      <a:r>
                        <a:rPr lang="ko-KR" altLang="en-US" sz="1100" u="none" strike="noStrike" dirty="0">
                          <a:effectLst/>
                          <a:latin typeface="Meiryo UI" panose="020B0604030504040204" pitchFamily="34" charset="-128"/>
                        </a:rPr>
                        <a:t>　</a:t>
                      </a: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四国商品を多く手掛けるランド社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341685669"/>
                  </a:ext>
                </a:extLst>
              </a:tr>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22</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sz="1100" u="none" strike="noStrike">
                          <a:effectLst/>
                          <a:latin typeface="Meiryo UI" panose="020B0604030504040204" pitchFamily="34" charset="-128"/>
                          <a:ea typeface="Meiryo UI" panose="020B0604030504040204" pitchFamily="34" charset="-128"/>
                        </a:rPr>
                        <a:t>ｅ</a:t>
                      </a:r>
                      <a:r>
                        <a:rPr lang="ja-JP" altLang="en-US" sz="1100" u="none" strike="noStrike">
                          <a:effectLst/>
                          <a:latin typeface="Meiryo UI" panose="020B0604030504040204" pitchFamily="34" charset="-128"/>
                          <a:ea typeface="Meiryo UI" panose="020B0604030504040204" pitchFamily="34" charset="-128"/>
                        </a:rPr>
                        <a:t>トラベル</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rtl="0" fontAlgn="ct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四国商品を多く手掛けるランド社。日本現地バスも運営</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804621353"/>
                  </a:ext>
                </a:extLst>
              </a:tr>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23</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sz="1100" u="none" strike="noStrike">
                          <a:effectLst/>
                          <a:latin typeface="Meiryo UI" panose="020B0604030504040204" pitchFamily="34" charset="-128"/>
                          <a:ea typeface="Meiryo UI" panose="020B0604030504040204" pitchFamily="34" charset="-128"/>
                        </a:rPr>
                        <a:t>KS</a:t>
                      </a:r>
                      <a:r>
                        <a:rPr lang="ja-JP" altLang="en-US" sz="1100" u="none" strike="noStrike">
                          <a:effectLst/>
                          <a:latin typeface="Meiryo UI" panose="020B0604030504040204" pitchFamily="34" charset="-128"/>
                          <a:ea typeface="Meiryo UI" panose="020B0604030504040204" pitchFamily="34" charset="-128"/>
                        </a:rPr>
                        <a:t>トラベル</a:t>
                      </a:r>
                      <a:endParaRPr lang="ja-JP"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日本専門、インセンティブ専門</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288009505"/>
                  </a:ext>
                </a:extLst>
              </a:tr>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24</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ハロージャパン</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日本専門、インセンティブ専門</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541215028"/>
                  </a:ext>
                </a:extLst>
              </a:tr>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25</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ABC</a:t>
                      </a:r>
                      <a:r>
                        <a:rPr lang="ja-JP" altLang="en-US" sz="1100" u="none" strike="noStrike" dirty="0">
                          <a:effectLst/>
                          <a:latin typeface="Meiryo UI" panose="020B0604030504040204" pitchFamily="34" charset="-128"/>
                          <a:ea typeface="Meiryo UI" panose="020B0604030504040204" pitchFamily="34" charset="-128"/>
                        </a:rPr>
                        <a:t>トラベル</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日本専門ランド社。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2919334939"/>
                  </a:ext>
                </a:extLst>
              </a:tr>
              <a:tr h="177978">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26</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オールジャパン</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日本全国商品取り扱うランド社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729533907"/>
                  </a:ext>
                </a:extLst>
              </a:tr>
              <a:tr h="177978">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27</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KTA</a:t>
                      </a:r>
                      <a:endParaRPr 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日本全国商品取り扱うランド社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384591577"/>
                  </a:ext>
                </a:extLst>
              </a:tr>
              <a:tr h="177978">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28</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JTS</a:t>
                      </a:r>
                      <a:endParaRPr 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長い歴史を持つ日本専門企画会社。九州が強い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558122076"/>
                  </a:ext>
                </a:extLst>
              </a:tr>
              <a:tr h="346482">
                <a:tc>
                  <a:txBody>
                    <a:bodyPr/>
                    <a:lstStyle/>
                    <a:p>
                      <a:pPr algn="ctr" rtl="0" fontAlgn="ctr"/>
                      <a:r>
                        <a:rPr lang="en-US" altLang="ko-KR" sz="1100" u="none" strike="noStrike">
                          <a:effectLst/>
                          <a:latin typeface="Meiryo UI" panose="020B0604030504040204" pitchFamily="34" charset="-128"/>
                          <a:ea typeface="Meiryo UI" panose="020B0604030504040204" pitchFamily="34" charset="-128"/>
                        </a:rPr>
                        <a:t>29</a:t>
                      </a:r>
                      <a:endParaRPr lang="en-US" altLang="ko-KR"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en-US" altLang="zh-CN" sz="1100" u="none" strike="noStrike" dirty="0">
                          <a:effectLst/>
                          <a:latin typeface="Meiryo UI" panose="020B0604030504040204" pitchFamily="34" charset="-128"/>
                          <a:ea typeface="Meiryo UI" panose="020B0604030504040204" pitchFamily="34" charset="-128"/>
                        </a:rPr>
                        <a:t>JTP</a:t>
                      </a:r>
                      <a:r>
                        <a:rPr lang="zh-CN" altLang="en-US" sz="1100" u="none" strike="noStrike" dirty="0">
                          <a:effectLst/>
                          <a:latin typeface="Meiryo UI" panose="020B0604030504040204" pitchFamily="34" charset="-128"/>
                          <a:ea typeface="Meiryo UI" panose="020B0604030504040204" pitchFamily="34" charset="-128"/>
                        </a:rPr>
                        <a:t>日本旅行企画</a:t>
                      </a:r>
                      <a:endParaRPr lang="zh-CN"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日本ランドの中でも初期から運営する専門ランド。ホテル・バス手配等</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02356188"/>
                  </a:ext>
                </a:extLst>
              </a:tr>
              <a:tr h="177978">
                <a:tc>
                  <a:txBody>
                    <a:bodyPr/>
                    <a:lstStyle/>
                    <a:p>
                      <a:pPr algn="ctr" rtl="0" fontAlgn="ctr"/>
                      <a:r>
                        <a:rPr lang="en-US" altLang="ko-KR" sz="1100" u="none" strike="noStrike" dirty="0">
                          <a:effectLst/>
                          <a:latin typeface="Meiryo UI" panose="020B0604030504040204" pitchFamily="34" charset="-128"/>
                          <a:ea typeface="Meiryo UI" panose="020B0604030504040204" pitchFamily="34" charset="-128"/>
                        </a:rPr>
                        <a:t>30</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リッチジャパン</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北海道、沖縄メイン。長年にかけて運営中</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extLst>
                  <a:ext uri="{0D108BD9-81ED-4DB2-BD59-A6C34878D82A}">
                    <a16:rowId xmlns:a16="http://schemas.microsoft.com/office/drawing/2014/main" val="3105961256"/>
                  </a:ext>
                </a:extLst>
              </a:tr>
              <a:tr h="177978">
                <a:tc>
                  <a:txBody>
                    <a:bodyPr/>
                    <a:lstStyle/>
                    <a:p>
                      <a:pPr algn="ctr" rtl="0" fontAlgn="ctr"/>
                      <a:r>
                        <a:rPr lang="en-US" altLang="ja-JP" sz="1100" b="0" i="0" u="none" strike="noStrike" dirty="0">
                          <a:solidFill>
                            <a:srgbClr val="000000"/>
                          </a:solidFill>
                          <a:effectLst/>
                          <a:latin typeface="Meiryo UI" panose="020B0604030504040204" pitchFamily="34" charset="-128"/>
                          <a:ea typeface="Meiryo UI" panose="020B0604030504040204" pitchFamily="34" charset="-128"/>
                        </a:rPr>
                        <a:t>31</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100" b="0" i="0" u="none" strike="noStrike" dirty="0">
                          <a:solidFill>
                            <a:srgbClr val="000000"/>
                          </a:solidFill>
                          <a:effectLst/>
                          <a:latin typeface="Meiryo UI" panose="020B0604030504040204" pitchFamily="34" charset="-128"/>
                          <a:ea typeface="Meiryo UI" panose="020B0604030504040204" pitchFamily="34" charset="-128"/>
                        </a:rPr>
                        <a:t>ジェイタビ</a:t>
                      </a: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000" b="0" i="0" u="none" strike="noStrike" dirty="0">
                          <a:solidFill>
                            <a:srgbClr val="000000"/>
                          </a:solidFill>
                          <a:effectLst/>
                          <a:latin typeface="Meiryo UI" panose="020B0604030504040204" pitchFamily="34" charset="-128"/>
                          <a:ea typeface="Meiryo UI" panose="020B0604030504040204" pitchFamily="34" charset="-128"/>
                        </a:rPr>
                        <a:t>日本旅行に特化したランドオぺーレーター</a:t>
                      </a:r>
                    </a:p>
                  </a:txBody>
                  <a:tcPr marL="0" marR="0" marT="0" marB="0" anchor="ctr">
                    <a:solidFill>
                      <a:schemeClr val="accent2">
                        <a:lumMod val="20000"/>
                        <a:lumOff val="80000"/>
                      </a:schemeClr>
                    </a:solidFill>
                  </a:tcPr>
                </a:tc>
                <a:extLst>
                  <a:ext uri="{0D108BD9-81ED-4DB2-BD59-A6C34878D82A}">
                    <a16:rowId xmlns:a16="http://schemas.microsoft.com/office/drawing/2014/main" val="3049670732"/>
                  </a:ext>
                </a:extLst>
              </a:tr>
              <a:tr h="177978">
                <a:tc>
                  <a:txBody>
                    <a:bodyPr/>
                    <a:lstStyle/>
                    <a:p>
                      <a:pPr algn="ctr" rtl="0" fontAlgn="ctr"/>
                      <a:r>
                        <a:rPr lang="en-US" altLang="ja-JP" sz="1100" b="0" i="0" u="none" strike="noStrike" dirty="0">
                          <a:solidFill>
                            <a:srgbClr val="000000"/>
                          </a:solidFill>
                          <a:effectLst/>
                          <a:latin typeface="Meiryo UI" panose="020B0604030504040204" pitchFamily="34" charset="-128"/>
                          <a:ea typeface="Meiryo UI" panose="020B0604030504040204" pitchFamily="34" charset="-128"/>
                        </a:rPr>
                        <a:t>32</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100" b="0" i="0" u="none" strike="noStrike" dirty="0">
                          <a:solidFill>
                            <a:srgbClr val="000000"/>
                          </a:solidFill>
                          <a:effectLst/>
                          <a:latin typeface="Meiryo UI" panose="020B0604030504040204" pitchFamily="34" charset="-128"/>
                          <a:ea typeface="Meiryo UI" panose="020B0604030504040204" pitchFamily="34" charset="-128"/>
                        </a:rPr>
                        <a:t>ヨントラベル</a:t>
                      </a:r>
                    </a:p>
                  </a:txBody>
                  <a:tcPr marL="0" marR="0" marT="0" marB="0" anchor="ctr">
                    <a:solidFill>
                      <a:schemeClr val="accent2">
                        <a:lumMod val="20000"/>
                        <a:lumOff val="80000"/>
                      </a:schemeClr>
                    </a:solidFill>
                  </a:tcP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solidFill>
                      <a:schemeClr val="accent2">
                        <a:lumMod val="20000"/>
                        <a:lumOff val="80000"/>
                      </a:schemeClr>
                    </a:solidFill>
                  </a:tcPr>
                </a:tc>
                <a:tc>
                  <a:txBody>
                    <a:bodyPr/>
                    <a:lstStyle/>
                    <a:p>
                      <a:pPr algn="l" rtl="0" fontAlgn="ctr"/>
                      <a:r>
                        <a:rPr lang="ja-JP" altLang="en-US" sz="1000" b="0" i="0" u="none" strike="noStrike" dirty="0">
                          <a:solidFill>
                            <a:srgbClr val="000000"/>
                          </a:solidFill>
                          <a:effectLst/>
                          <a:latin typeface="Meiryo UI" panose="020B0604030504040204" pitchFamily="34" charset="-128"/>
                          <a:ea typeface="Meiryo UI" panose="020B0604030504040204" pitchFamily="34" charset="-128"/>
                        </a:rPr>
                        <a:t>ハナツアーのミングリングツアー商品造成実績あり</a:t>
                      </a:r>
                    </a:p>
                  </a:txBody>
                  <a:tcPr marL="0" marR="0" marT="0" marB="0" anchor="ctr">
                    <a:solidFill>
                      <a:schemeClr val="accent2">
                        <a:lumMod val="20000"/>
                        <a:lumOff val="80000"/>
                      </a:schemeClr>
                    </a:solidFill>
                  </a:tcPr>
                </a:tc>
                <a:extLst>
                  <a:ext uri="{0D108BD9-81ED-4DB2-BD59-A6C34878D82A}">
                    <a16:rowId xmlns:a16="http://schemas.microsoft.com/office/drawing/2014/main" val="2819979681"/>
                  </a:ext>
                </a:extLst>
              </a:tr>
              <a:tr h="177978">
                <a:tc>
                  <a:txBody>
                    <a:bodyPr/>
                    <a:lstStyle/>
                    <a:p>
                      <a:pPr algn="ctr" fontAlgn="ctr"/>
                      <a:r>
                        <a:rPr lang="en-US" altLang="ko-KR" sz="1100" u="none" strike="noStrike" dirty="0">
                          <a:effectLst/>
                          <a:latin typeface="Meiryo UI" panose="020B0604030504040204" pitchFamily="34" charset="-128"/>
                          <a:ea typeface="Meiryo UI" panose="020B0604030504040204" pitchFamily="34" charset="-128"/>
                        </a:rPr>
                        <a:t>3</a:t>
                      </a:r>
                      <a:r>
                        <a:rPr lang="en-US" altLang="ja-JP" sz="1100" u="none" strike="noStrike" dirty="0">
                          <a:effectLst/>
                          <a:latin typeface="Meiryo UI" panose="020B0604030504040204" pitchFamily="34" charset="-128"/>
                          <a:ea typeface="Meiryo UI" panose="020B0604030504040204" pitchFamily="34" charset="-128"/>
                        </a:rPr>
                        <a:t>3</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ヘチョ</a:t>
                      </a:r>
                      <a:r>
                        <a:rPr lang="ko-KR" altLang="en-US" sz="1100" u="none" strike="noStrike" dirty="0">
                          <a:effectLst/>
                          <a:latin typeface="Meiryo UI" panose="020B0604030504040204" pitchFamily="34" charset="-128"/>
                        </a:rPr>
                        <a:t>旅行</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rowSpan="8">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ゴルフ・アウトドア</a:t>
                      </a: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ndParaRPr>
                    </a:p>
                  </a:txBody>
                  <a:tcPr marL="0" marR="0" marT="0" marB="0" anchor="ctr"/>
                </a:tc>
                <a:tc>
                  <a:txBody>
                    <a:bodyPr/>
                    <a:lstStyle/>
                    <a:p>
                      <a:pPr marL="0" marR="0" indent="0" algn="l" defTabSz="914400" rtl="0" eaLnBrk="1" fontAlgn="ctr" latinLnBrk="1" hangingPunct="1">
                        <a:lnSpc>
                          <a:spcPct val="100000"/>
                        </a:lnSpc>
                        <a:spcBef>
                          <a:spcPts val="0"/>
                        </a:spcBef>
                        <a:spcAft>
                          <a:spcPts val="0"/>
                        </a:spcAft>
                        <a:buClrTx/>
                        <a:buSzTx/>
                        <a:buFontTx/>
                        <a:buNone/>
                        <a:tabLst/>
                        <a:defRPr/>
                      </a:pPr>
                      <a:r>
                        <a:rPr lang="ja-JP" altLang="en-US" sz="1000" u="none" strike="noStrike" dirty="0">
                          <a:effectLst/>
                          <a:latin typeface="Meiryo UI" panose="020B0604030504040204" pitchFamily="34" charset="-128"/>
                          <a:ea typeface="Meiryo UI" panose="020B0604030504040204" pitchFamily="34" charset="-128"/>
                        </a:rPr>
                        <a:t>トレッキングに特化された</a:t>
                      </a:r>
                      <a:r>
                        <a:rPr lang="en-US" altLang="ja-JP" sz="1000" u="none" strike="noStrike" dirty="0">
                          <a:effectLst/>
                          <a:latin typeface="Meiryo UI" panose="020B0604030504040204" pitchFamily="34" charset="-128"/>
                          <a:ea typeface="Meiryo UI" panose="020B0604030504040204" pitchFamily="34" charset="-128"/>
                        </a:rPr>
                        <a:t>SIT</a:t>
                      </a:r>
                      <a:r>
                        <a:rPr lang="ja-JP" altLang="en-US" sz="1000" u="none" strike="noStrike" dirty="0">
                          <a:effectLst/>
                          <a:latin typeface="Meiryo UI" panose="020B0604030504040204" pitchFamily="34" charset="-128"/>
                          <a:ea typeface="Meiryo UI" panose="020B0604030504040204" pitchFamily="34" charset="-128"/>
                        </a:rPr>
                        <a:t>旅行社</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3315389591"/>
                  </a:ext>
                </a:extLst>
              </a:tr>
              <a:tr h="346482">
                <a:tc>
                  <a:txBody>
                    <a:bodyPr/>
                    <a:lstStyle/>
                    <a:p>
                      <a:pPr algn="ctr" fontAlgn="ctr"/>
                      <a:r>
                        <a:rPr lang="en-US" altLang="ja-JP" sz="1100" u="none" strike="noStrike" dirty="0">
                          <a:effectLst/>
                          <a:latin typeface="Meiryo UI" panose="020B0604030504040204" pitchFamily="34" charset="-128"/>
                          <a:ea typeface="Meiryo UI" panose="020B0604030504040204" pitchFamily="34" charset="-128"/>
                        </a:rPr>
                        <a:t>34</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イルソン</a:t>
                      </a:r>
                      <a:endParaRPr lang="en-US" altLang="ja-JP" sz="1100" u="none" strike="noStrike" dirty="0">
                        <a:effectLst/>
                        <a:latin typeface="Meiryo UI" panose="020B0604030504040204" pitchFamily="34" charset="-128"/>
                        <a:ea typeface="Meiryo UI" panose="020B0604030504040204" pitchFamily="34" charset="-128"/>
                      </a:endParaRPr>
                    </a:p>
                    <a:p>
                      <a:pPr algn="l" rtl="0" fontAlgn="ctr"/>
                      <a:r>
                        <a:rPr lang="ja-JP" altLang="en-US" sz="1100" u="none" strike="noStrike" dirty="0">
                          <a:effectLst/>
                          <a:latin typeface="Meiryo UI" panose="020B0604030504040204" pitchFamily="34" charset="-128"/>
                          <a:ea typeface="Meiryo UI" panose="020B0604030504040204" pitchFamily="34" charset="-128"/>
                        </a:rPr>
                        <a:t>旅行社</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ゴルフ・アウトドア</a:t>
                      </a: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l" rtl="0"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p>
                      <a:pPr algn="ctr" fontAlgn="ctr"/>
                      <a:r>
                        <a:rPr lang="ko-KR" altLang="en-US" sz="1100" u="none" strike="noStrike" dirty="0">
                          <a:effectLst/>
                          <a:latin typeface="Meiryo UI" panose="020B0604030504040204" pitchFamily="34" charset="-128"/>
                        </a:rPr>
                        <a:t>　</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ゴルフ専門旅行社。現地を訪問、直接商品造成を行う</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1955614802"/>
                  </a:ext>
                </a:extLst>
              </a:tr>
              <a:tr h="346482">
                <a:tc>
                  <a:txBody>
                    <a:bodyPr/>
                    <a:lstStyle/>
                    <a:p>
                      <a:pPr algn="ctr" fontAlgn="ctr"/>
                      <a:r>
                        <a:rPr lang="en-US" altLang="ja-JP" sz="1100" u="none" strike="noStrike" dirty="0">
                          <a:effectLst/>
                          <a:latin typeface="Meiryo UI" panose="020B0604030504040204" pitchFamily="34" charset="-128"/>
                          <a:ea typeface="Meiryo UI" panose="020B0604030504040204" pitchFamily="34" charset="-128"/>
                        </a:rPr>
                        <a:t>35</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フィールド</a:t>
                      </a:r>
                      <a:endParaRPr lang="en-US" altLang="ja-JP" sz="1100" u="none" strike="noStrike">
                        <a:effectLst/>
                        <a:latin typeface="Meiryo UI" panose="020B0604030504040204" pitchFamily="34" charset="-128"/>
                        <a:ea typeface="Meiryo UI" panose="020B0604030504040204" pitchFamily="34" charset="-128"/>
                      </a:endParaRPr>
                    </a:p>
                    <a:p>
                      <a:pPr algn="l" rtl="0" fontAlgn="ctr"/>
                      <a:r>
                        <a:rPr lang="ja-JP" altLang="en-US" sz="1100" u="none" strike="noStrike">
                          <a:effectLst/>
                          <a:latin typeface="Meiryo UI" panose="020B0604030504040204" pitchFamily="34" charset="-128"/>
                          <a:ea typeface="Meiryo UI" panose="020B0604030504040204" pitchFamily="34" charset="-128"/>
                        </a:rPr>
                        <a:t>ジ</a:t>
                      </a:r>
                      <a:r>
                        <a:rPr lang="ja-JP" altLang="en-US" sz="1100" u="none" strike="noStrike" dirty="0">
                          <a:effectLst/>
                          <a:latin typeface="Meiryo UI" panose="020B0604030504040204" pitchFamily="34" charset="-128"/>
                          <a:ea typeface="Meiryo UI" panose="020B0604030504040204" pitchFamily="34" charset="-128"/>
                        </a:rPr>
                        <a:t>ャパン</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l" rtl="0"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ゴルフ専門旅行社として日本商品が多い</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3726147493"/>
                  </a:ext>
                </a:extLst>
              </a:tr>
              <a:tr h="177978">
                <a:tc>
                  <a:txBody>
                    <a:bodyPr/>
                    <a:lstStyle/>
                    <a:p>
                      <a:pPr algn="ctr" fontAlgn="ctr"/>
                      <a:r>
                        <a:rPr lang="en-US" altLang="ko-KR" sz="1100" u="none" strike="noStrike" dirty="0">
                          <a:effectLst/>
                          <a:latin typeface="Meiryo UI" panose="020B0604030504040204" pitchFamily="34" charset="-128"/>
                          <a:ea typeface="Meiryo UI" panose="020B0604030504040204" pitchFamily="34" charset="-128"/>
                        </a:rPr>
                        <a:t>3</a:t>
                      </a:r>
                      <a:r>
                        <a:rPr lang="en-US" altLang="ja-JP" sz="1100" u="none" strike="noStrike" dirty="0">
                          <a:effectLst/>
                          <a:latin typeface="Meiryo UI" panose="020B0604030504040204" pitchFamily="34" charset="-128"/>
                          <a:ea typeface="Meiryo UI" panose="020B0604030504040204" pitchFamily="34" charset="-128"/>
                        </a:rPr>
                        <a:t>6</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en-US" sz="1100" u="none" strike="noStrike" dirty="0">
                          <a:effectLst/>
                          <a:latin typeface="Meiryo UI" panose="020B0604030504040204" pitchFamily="34" charset="-128"/>
                          <a:ea typeface="Meiryo UI" panose="020B0604030504040204" pitchFamily="34" charset="-128"/>
                        </a:rPr>
                        <a:t>IL</a:t>
                      </a:r>
                      <a:r>
                        <a:rPr lang="ja-JP" altLang="en-US" sz="1100" u="none" strike="noStrike" dirty="0">
                          <a:effectLst/>
                          <a:latin typeface="Meiryo UI" panose="020B0604030504040204" pitchFamily="34" charset="-128"/>
                          <a:ea typeface="Meiryo UI" panose="020B0604030504040204" pitchFamily="34" charset="-128"/>
                        </a:rPr>
                        <a:t>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l" rtl="0" fontAlgn="ctr"/>
                      <a:endParaRPr lang="ko-KR" altLang="en-US" sz="11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a:effectLst/>
                          <a:latin typeface="Meiryo UI" panose="020B0604030504040204" pitchFamily="34" charset="-128"/>
                          <a:ea typeface="Meiryo UI" panose="020B0604030504040204" pitchFamily="34" charset="-128"/>
                        </a:rPr>
                        <a:t>ゴルフを多く取り使う。トレッキングやアウトドアも幅広く取り扱う</a:t>
                      </a:r>
                      <a:endParaRPr lang="ja-JP" altLang="en-US" sz="10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25655668"/>
                  </a:ext>
                </a:extLst>
              </a:tr>
              <a:tr h="346482">
                <a:tc>
                  <a:txBody>
                    <a:bodyPr/>
                    <a:lstStyle/>
                    <a:p>
                      <a:pPr algn="ctr" fontAlgn="ctr"/>
                      <a:r>
                        <a:rPr lang="en-US" altLang="ko-KR" sz="1100" u="none" strike="noStrike" dirty="0">
                          <a:effectLst/>
                          <a:latin typeface="Meiryo UI" panose="020B0604030504040204" pitchFamily="34" charset="-128"/>
                          <a:ea typeface="Meiryo UI" panose="020B0604030504040204" pitchFamily="34" charset="-128"/>
                        </a:rPr>
                        <a:t>3</a:t>
                      </a:r>
                      <a:r>
                        <a:rPr lang="en-US" altLang="ja-JP" sz="1100" u="none" strike="noStrike" dirty="0">
                          <a:effectLst/>
                          <a:latin typeface="Meiryo UI" panose="020B0604030504040204" pitchFamily="34" charset="-128"/>
                          <a:ea typeface="Meiryo UI" panose="020B0604030504040204" pitchFamily="34" charset="-128"/>
                        </a:rPr>
                        <a:t>7</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旅行神話ｎツアー</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l" rtl="0"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a:effectLst/>
                          <a:latin typeface="Meiryo UI" panose="020B0604030504040204" pitchFamily="34" charset="-128"/>
                          <a:ea typeface="Meiryo UI" panose="020B0604030504040204" pitchFamily="34" charset="-128"/>
                        </a:rPr>
                        <a:t>ゴルフ専門旅行社</a:t>
                      </a:r>
                      <a:endParaRPr lang="ja-JP" altLang="en-US" sz="1000" b="0" i="0" u="none" strike="noStrike">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404421974"/>
                  </a:ext>
                </a:extLst>
              </a:tr>
              <a:tr h="177978">
                <a:tc>
                  <a:txBody>
                    <a:bodyPr/>
                    <a:lstStyle/>
                    <a:p>
                      <a:pPr algn="ctr" fontAlgn="ctr"/>
                      <a:r>
                        <a:rPr lang="en-US" altLang="ko-KR" sz="1100" u="none" strike="noStrike" dirty="0">
                          <a:effectLst/>
                          <a:latin typeface="Meiryo UI" panose="020B0604030504040204" pitchFamily="34" charset="-128"/>
                          <a:ea typeface="Meiryo UI" panose="020B0604030504040204" pitchFamily="34" charset="-128"/>
                        </a:rPr>
                        <a:t>3</a:t>
                      </a:r>
                      <a:r>
                        <a:rPr lang="en-US" altLang="ja-JP" sz="1100" u="none" strike="noStrike" dirty="0">
                          <a:effectLst/>
                          <a:latin typeface="Meiryo UI" panose="020B0604030504040204" pitchFamily="34" charset="-128"/>
                          <a:ea typeface="Meiryo UI" panose="020B0604030504040204" pitchFamily="34" charset="-128"/>
                        </a:rPr>
                        <a:t>8</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ko-KR" altLang="en-US" sz="1100" u="none" strike="noStrike" dirty="0">
                          <a:effectLst/>
                          <a:latin typeface="Meiryo UI" panose="020B0604030504040204" pitchFamily="34" charset="-128"/>
                        </a:rPr>
                        <a:t>世洋旅行社</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l" rtl="0"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長い歴史を持つゴルフ専門旅行社。九州地域が得意</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902420930"/>
                  </a:ext>
                </a:extLst>
              </a:tr>
              <a:tr h="177978">
                <a:tc>
                  <a:txBody>
                    <a:bodyPr/>
                    <a:lstStyle/>
                    <a:p>
                      <a:pPr algn="ctr" fontAlgn="ctr"/>
                      <a:r>
                        <a:rPr lang="en-US" altLang="ja-JP" sz="1100" b="0" i="0" u="none" strike="noStrike" dirty="0">
                          <a:solidFill>
                            <a:srgbClr val="000000"/>
                          </a:solidFill>
                          <a:effectLst/>
                          <a:latin typeface="Meiryo UI" panose="020B0604030504040204" pitchFamily="34" charset="-128"/>
                          <a:ea typeface="Meiryo UI" panose="020B0604030504040204" pitchFamily="34" charset="-128"/>
                        </a:rPr>
                        <a:t>39</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b="0" i="0" u="none" strike="noStrike" dirty="0">
                          <a:solidFill>
                            <a:srgbClr val="000000"/>
                          </a:solidFill>
                          <a:effectLst/>
                          <a:latin typeface="Meiryo UI" panose="020B0604030504040204" pitchFamily="34" charset="-128"/>
                          <a:ea typeface="Meiryo UI" panose="020B0604030504040204" pitchFamily="34" charset="-128"/>
                        </a:rPr>
                        <a:t>カジャゴルフ</a:t>
                      </a: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latinLnBrk="1"/>
                      <a:endParaRPr lang="ko-KR" altLang="en-US"/>
                    </a:p>
                  </a:txBody>
                  <a:tcPr/>
                </a:tc>
                <a:tc>
                  <a:txBody>
                    <a:bodyPr/>
                    <a:lstStyle/>
                    <a:p>
                      <a:pPr algn="l" rtl="0" fontAlgn="ctr"/>
                      <a:r>
                        <a:rPr lang="ja-JP" altLang="en-US" sz="1000" b="0" i="0" u="none" strike="noStrike" dirty="0">
                          <a:solidFill>
                            <a:srgbClr val="000000"/>
                          </a:solidFill>
                          <a:effectLst/>
                          <a:latin typeface="Meiryo UI" panose="020B0604030504040204" pitchFamily="34" charset="-128"/>
                          <a:ea typeface="Meiryo UI" panose="020B0604030504040204" pitchFamily="34" charset="-128"/>
                        </a:rPr>
                        <a:t>四国一周ゴルフツアーの作成・販売実績あり</a:t>
                      </a:r>
                    </a:p>
                  </a:txBody>
                  <a:tcPr marL="0" marR="0" marT="0" marB="0" anchor="ctr"/>
                </a:tc>
                <a:extLst>
                  <a:ext uri="{0D108BD9-81ED-4DB2-BD59-A6C34878D82A}">
                    <a16:rowId xmlns:a16="http://schemas.microsoft.com/office/drawing/2014/main" val="2685411120"/>
                  </a:ext>
                </a:extLst>
              </a:tr>
              <a:tr h="177978">
                <a:tc>
                  <a:txBody>
                    <a:bodyPr/>
                    <a:lstStyle/>
                    <a:p>
                      <a:pPr algn="ctr" fontAlgn="ctr"/>
                      <a:r>
                        <a:rPr lang="en-US" altLang="ja-JP" sz="1100" b="0" i="0" u="none" strike="noStrike" dirty="0">
                          <a:solidFill>
                            <a:srgbClr val="000000"/>
                          </a:solidFill>
                          <a:effectLst/>
                          <a:latin typeface="Meiryo UI" panose="020B0604030504040204" pitchFamily="34" charset="-128"/>
                          <a:ea typeface="Meiryo UI" panose="020B0604030504040204" pitchFamily="34" charset="-128"/>
                        </a:rPr>
                        <a:t>40</a:t>
                      </a: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100" u="none" strike="noStrike" dirty="0">
                          <a:effectLst/>
                          <a:latin typeface="Meiryo UI" panose="020B0604030504040204" pitchFamily="34" charset="-128"/>
                          <a:ea typeface="Meiryo UI" panose="020B0604030504040204" pitchFamily="34" charset="-128"/>
                        </a:rPr>
                        <a:t>ゴルフツアーズ</a:t>
                      </a:r>
                      <a:endParaRPr lang="ja-JP"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vMerge="1">
                  <a:txBody>
                    <a:bodyPr/>
                    <a:lstStyle/>
                    <a:p>
                      <a:pPr algn="ctr" fontAlgn="ctr"/>
                      <a:endParaRPr lang="ko-KR" altLang="en-US"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l" rtl="0" fontAlgn="ctr"/>
                      <a:r>
                        <a:rPr lang="ja-JP" altLang="en-US" sz="1000" u="none" strike="noStrike" dirty="0">
                          <a:effectLst/>
                          <a:latin typeface="Meiryo UI" panose="020B0604030504040204" pitchFamily="34" charset="-128"/>
                          <a:ea typeface="Meiryo UI" panose="020B0604030504040204" pitchFamily="34" charset="-128"/>
                        </a:rPr>
                        <a:t>ゴルフ専門旅行社。海外ゴルフ、日本商品を取り扱う。</a:t>
                      </a:r>
                      <a:endParaRPr lang="ja-JP" altLang="en-US" sz="10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543460256"/>
                  </a:ext>
                </a:extLst>
              </a:tr>
            </a:tbl>
          </a:graphicData>
        </a:graphic>
      </p:graphicFrame>
      <p:graphicFrame>
        <p:nvGraphicFramePr>
          <p:cNvPr id="3" name="표 2">
            <a:extLst>
              <a:ext uri="{FF2B5EF4-FFF2-40B4-BE49-F238E27FC236}">
                <a16:creationId xmlns:a16="http://schemas.microsoft.com/office/drawing/2014/main" id="{6DF8DF2D-AD22-4EA3-BE25-87D4439F9335}"/>
              </a:ext>
            </a:extLst>
          </p:cNvPr>
          <p:cNvGraphicFramePr>
            <a:graphicFrameLocks noGrp="1"/>
          </p:cNvGraphicFramePr>
          <p:nvPr>
            <p:extLst>
              <p:ext uri="{D42A27DB-BD31-4B8C-83A1-F6EECF244321}">
                <p14:modId xmlns:p14="http://schemas.microsoft.com/office/powerpoint/2010/main" val="1985585669"/>
              </p:ext>
            </p:extLst>
          </p:nvPr>
        </p:nvGraphicFramePr>
        <p:xfrm>
          <a:off x="4713514" y="1012293"/>
          <a:ext cx="4903101" cy="167640"/>
        </p:xfrm>
        <a:graphic>
          <a:graphicData uri="http://schemas.openxmlformats.org/drawingml/2006/table">
            <a:tbl>
              <a:tblPr>
                <a:tableStyleId>{5C22544A-7EE6-4342-B048-85BDC9FD1C3A}</a:tableStyleId>
              </a:tblPr>
              <a:tblGrid>
                <a:gridCol w="280383">
                  <a:extLst>
                    <a:ext uri="{9D8B030D-6E8A-4147-A177-3AD203B41FA5}">
                      <a16:colId xmlns:a16="http://schemas.microsoft.com/office/drawing/2014/main" val="1276891655"/>
                    </a:ext>
                  </a:extLst>
                </a:gridCol>
                <a:gridCol w="754970">
                  <a:extLst>
                    <a:ext uri="{9D8B030D-6E8A-4147-A177-3AD203B41FA5}">
                      <a16:colId xmlns:a16="http://schemas.microsoft.com/office/drawing/2014/main" val="36945526"/>
                    </a:ext>
                  </a:extLst>
                </a:gridCol>
                <a:gridCol w="558800">
                  <a:extLst>
                    <a:ext uri="{9D8B030D-6E8A-4147-A177-3AD203B41FA5}">
                      <a16:colId xmlns:a16="http://schemas.microsoft.com/office/drawing/2014/main" val="4238065453"/>
                    </a:ext>
                  </a:extLst>
                </a:gridCol>
                <a:gridCol w="3308948">
                  <a:extLst>
                    <a:ext uri="{9D8B030D-6E8A-4147-A177-3AD203B41FA5}">
                      <a16:colId xmlns:a16="http://schemas.microsoft.com/office/drawing/2014/main" val="2253223306"/>
                    </a:ext>
                  </a:extLst>
                </a:gridCol>
              </a:tblGrid>
              <a:tr h="165048">
                <a:tc>
                  <a:txBody>
                    <a:bodyPr/>
                    <a:lstStyle/>
                    <a:p>
                      <a:pPr algn="ctr" fontAlgn="ctr"/>
                      <a:endParaRPr lang="en-US" altLang="ko-KR" sz="1100" b="0" i="0" u="none" strike="noStrike" dirty="0">
                        <a:solidFill>
                          <a:srgbClr val="000000"/>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会社名</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区　分</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tc>
                  <a:txBody>
                    <a:bodyPr/>
                    <a:lstStyle/>
                    <a:p>
                      <a:pPr algn="ctr" rtl="0" fontAlgn="ctr"/>
                      <a:r>
                        <a:rPr lang="ja-JP" altLang="en-US" sz="1100" b="1" i="0" u="none" strike="noStrike" dirty="0">
                          <a:solidFill>
                            <a:schemeClr val="tx1"/>
                          </a:solidFill>
                          <a:effectLst/>
                          <a:latin typeface="Meiryo UI" panose="020B0604030504040204" pitchFamily="34" charset="-128"/>
                          <a:ea typeface="Meiryo UI" panose="020B0604030504040204" pitchFamily="34" charset="-128"/>
                        </a:rPr>
                        <a:t>紹　介</a:t>
                      </a:r>
                      <a:endParaRPr lang="ko-KR" altLang="en-US" sz="1100" b="1" i="0" u="none" strike="noStrike" dirty="0">
                        <a:solidFill>
                          <a:schemeClr val="tx1"/>
                        </a:solidFill>
                        <a:effectLst/>
                        <a:latin typeface="Meiryo UI" panose="020B0604030504040204" pitchFamily="34" charset="-128"/>
                        <a:ea typeface="Meiryo UI" panose="020B0604030504040204" pitchFamily="34" charset="-128"/>
                      </a:endParaRPr>
                    </a:p>
                  </a:txBody>
                  <a:tcPr marL="0" marR="0" marT="0" marB="0" anchor="ctr"/>
                </a:tc>
                <a:extLst>
                  <a:ext uri="{0D108BD9-81ED-4DB2-BD59-A6C34878D82A}">
                    <a16:rowId xmlns:a16="http://schemas.microsoft.com/office/drawing/2014/main" val="2503439817"/>
                  </a:ext>
                </a:extLst>
              </a:tr>
            </a:tbl>
          </a:graphicData>
        </a:graphic>
      </p:graphicFrame>
      <p:sp>
        <p:nvSpPr>
          <p:cNvPr id="6" name="TextBox 5">
            <a:extLst>
              <a:ext uri="{FF2B5EF4-FFF2-40B4-BE49-F238E27FC236}">
                <a16:creationId xmlns:a16="http://schemas.microsoft.com/office/drawing/2014/main" id="{0A25B68B-53C2-4B22-8676-A3E2544E36C6}"/>
              </a:ext>
            </a:extLst>
          </p:cNvPr>
          <p:cNvSpPr txBox="1"/>
          <p:nvPr/>
        </p:nvSpPr>
        <p:spPr>
          <a:xfrm>
            <a:off x="5274732" y="6162758"/>
            <a:ext cx="4424129" cy="415498"/>
          </a:xfrm>
          <a:prstGeom prst="rect">
            <a:avLst/>
          </a:prstGeom>
          <a:noFill/>
        </p:spPr>
        <p:txBody>
          <a:bodyPr wrap="square" rtlCol="0">
            <a:spAutoFit/>
          </a:bodyPr>
          <a:lstStyle/>
          <a:p>
            <a:r>
              <a:rPr lang="en-US" altLang="ja-JP" sz="1050" dirty="0">
                <a:latin typeface="Meiryo UI" panose="020B0604030504040204" pitchFamily="34" charset="-128"/>
                <a:ea typeface="Meiryo UI" panose="020B0604030504040204" pitchFamily="34" charset="-128"/>
              </a:rPr>
              <a:t>※</a:t>
            </a:r>
            <a:r>
              <a:rPr lang="ja-JP" altLang="en-US" sz="1050" dirty="0">
                <a:latin typeface="Meiryo UI" panose="020B0604030504040204" pitchFamily="34" charset="-128"/>
                <a:ea typeface="Meiryo UI" panose="020B0604030504040204" pitchFamily="34" charset="-128"/>
              </a:rPr>
              <a:t>まだ韓国側の参加者募集を行っていないため実際の参加は現在未定です。</a:t>
            </a:r>
            <a:endParaRPr lang="en-US" altLang="ja-JP" sz="1050" dirty="0">
              <a:latin typeface="Meiryo UI" panose="020B0604030504040204" pitchFamily="34" charset="-128"/>
              <a:ea typeface="Meiryo UI" panose="020B0604030504040204" pitchFamily="34" charset="-128"/>
            </a:endParaRPr>
          </a:p>
          <a:p>
            <a:r>
              <a:rPr lang="ja-JP" altLang="en-US" sz="1050" dirty="0">
                <a:latin typeface="Meiryo UI" panose="020B0604030504040204" pitchFamily="34" charset="-128"/>
                <a:ea typeface="Meiryo UI" panose="020B0604030504040204" pitchFamily="34" charset="-128"/>
              </a:rPr>
              <a:t>　　ご参考としていただければ幸いです。</a:t>
            </a:r>
            <a:endParaRPr lang="ko-KR" altLang="en-US" sz="1050" dirty="0">
              <a:latin typeface="Meiryo UI" panose="020B0604030504040204" pitchFamily="34" charset="-128"/>
            </a:endParaRPr>
          </a:p>
        </p:txBody>
      </p:sp>
    </p:spTree>
    <p:extLst>
      <p:ext uri="{BB962C8B-B14F-4D97-AF65-F5344CB8AC3E}">
        <p14:creationId xmlns:p14="http://schemas.microsoft.com/office/powerpoint/2010/main" val="39573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F0F1675-7E7A-4718-BED4-38C8E6156E97}"/>
              </a:ext>
            </a:extLst>
          </p:cNvPr>
          <p:cNvSpPr txBox="1"/>
          <p:nvPr/>
        </p:nvSpPr>
        <p:spPr>
          <a:xfrm>
            <a:off x="518435" y="234875"/>
            <a:ext cx="3262432" cy="707886"/>
          </a:xfrm>
          <a:prstGeom prst="rect">
            <a:avLst/>
          </a:prstGeom>
          <a:noFill/>
        </p:spPr>
        <p:txBody>
          <a:bodyPr wrap="none" rtlCol="0">
            <a:spAutoFit/>
          </a:bodyPr>
          <a:lstStyle/>
          <a:p>
            <a:r>
              <a:rPr kumimoji="1" lang="ja-JP" altLang="en-US" sz="4000" dirty="0">
                <a:latin typeface="Meiryo UI" panose="020B0604030504040204" pitchFamily="34" charset="-128"/>
                <a:ea typeface="Meiryo UI" panose="020B0604030504040204" pitchFamily="34" charset="-128"/>
              </a:rPr>
              <a:t>韓国基本情報</a:t>
            </a:r>
            <a:endParaRPr kumimoji="1" lang="ja-JP" altLang="en-US" sz="3200" dirty="0">
              <a:latin typeface="Meiryo UI" panose="020B0604030504040204" pitchFamily="34" charset="-128"/>
              <a:ea typeface="Meiryo UI" panose="020B0604030504040204" pitchFamily="34" charset="-128"/>
            </a:endParaRPr>
          </a:p>
        </p:txBody>
      </p:sp>
      <p:sp>
        <p:nvSpPr>
          <p:cNvPr id="2" name="Rectangle 1">
            <a:extLst>
              <a:ext uri="{FF2B5EF4-FFF2-40B4-BE49-F238E27FC236}">
                <a16:creationId xmlns:a16="http://schemas.microsoft.com/office/drawing/2014/main" id="{F9702535-6AE6-4609-96E4-D36A64BE3521}"/>
              </a:ext>
            </a:extLst>
          </p:cNvPr>
          <p:cNvSpPr>
            <a:spLocks noChangeArrowheads="1"/>
          </p:cNvSpPr>
          <p:nvPr/>
        </p:nvSpPr>
        <p:spPr bwMode="auto">
          <a:xfrm>
            <a:off x="518435" y="1061891"/>
            <a:ext cx="5897768" cy="5319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国名：</a:t>
            </a:r>
            <a:r>
              <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大韓民</a:t>
            </a:r>
            <a:r>
              <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새굴림" panose="02030600000101010101" pitchFamily="18" charset="-127"/>
              </a:rPr>
              <a:t>国</a:t>
            </a:r>
            <a:r>
              <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a:t>
            </a:r>
            <a:r>
              <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Republic of Korea</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首都：</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ソウル特別市</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面積：</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約</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10</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万㎢（日本の約</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4</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分の</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人口</a:t>
            </a:r>
            <a:r>
              <a:rPr lang="ja-JP" altLang="en-US" sz="1200" b="1" dirty="0">
                <a:latin typeface="Meiryo UI" panose="020B0604030504040204" pitchFamily="34" charset="-128"/>
                <a:ea typeface="Meiryo UI" panose="020B0604030504040204" pitchFamily="34" charset="-128"/>
                <a:cs typeface="굴림" panose="020B0600000101010101" pitchFamily="50" charset="-127"/>
              </a:rPr>
              <a:t>：</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約</a:t>
            </a:r>
            <a:r>
              <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5,180</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万人</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言語：</a:t>
            </a:r>
            <a:r>
              <a:rPr kumimoji="0" lang="ja-JP" altLang="en-US" sz="120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韓国語</a:t>
            </a:r>
            <a:endParaRPr kumimoji="0" lang="ko-KR" altLang="en-US" sz="120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o-KR" altLang="en-US" sz="1200" b="1"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通貨</a:t>
            </a: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韓</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ウォン（</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KRW</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目安：</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10,000</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ウォン＝約</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1,000</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円前後（</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為</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替により</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変</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動）</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時差：</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日本との時差はありません（</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UTC</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9</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電</a:t>
            </a: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圧：</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220V</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60Hz</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　プラグは</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C</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タイプ</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SE</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タイプが一般的です。</a:t>
            </a:r>
            <a:endParaRPr kumimoji="0" lang="ko-KR" altLang="en-US"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韓</a:t>
            </a:r>
            <a:r>
              <a:rPr kumimoji="0" lang="ja-JP"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a:t>
            </a:r>
            <a:r>
              <a:rPr kumimoji="0" lang="ja-JP"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のキャッシュレス事情</a:t>
            </a: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韓</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は世界有</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数</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のキャッシュレス社</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会</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です。</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クレジットカ</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ド利用率が非常に高い </a:t>
            </a:r>
            <a:endPar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VISA</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Master</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JCB</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AMEX</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はほとんど利用可能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ーコンビニやタクシ</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でもカ</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ド決</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済</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可能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気</a:t>
            </a:r>
            <a:r>
              <a:rPr kumimoji="0" lang="ja-JP"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候</a:t>
            </a: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韓</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は四季がはっきりしています。</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ー秋（</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9</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11</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月）：旅行に最も適した季節。日本と気温差はほとんどありません。</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defTabSz="914400" eaLnBrk="0" fontAlgn="base" hangingPunct="0">
              <a:spcBef>
                <a:spcPct val="0"/>
              </a:spcBef>
              <a:spcAft>
                <a:spcPct val="0"/>
              </a:spcAf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インターネット</a:t>
            </a:r>
            <a:r>
              <a:rPr kumimoji="0" lang="ko-KR" altLang="ko-KR" sz="1200" b="1"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MS Mincho" panose="02020609040205080304" pitchFamily="49" charset="-128"/>
              </a:rPr>
              <a:t>・</a:t>
            </a: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通信</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a:t>
            </a:r>
            <a:r>
              <a:rPr kumimoji="0" lang="ja-JP"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空港やホテルでは無料</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Wi-Fi</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が利用可能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ーカフェ</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地下</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鉄</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でも無料</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Wi-Fi</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が整備されている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ー日本からは</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Wi-Fi</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ル</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タ</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または</a:t>
            </a:r>
            <a:r>
              <a:rPr kumimoji="0" lang="en-US" altLang="ja-JP" sz="1200" b="0" i="0" u="none" strike="noStrike" cap="none" normalizeH="0" baseline="0" dirty="0" err="1">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eSIM</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を準備すると便利</a:t>
            </a:r>
            <a:endPar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ソウル</a:t>
            </a:r>
            <a:r>
              <a:rPr kumimoji="0" lang="ko-KR" altLang="ko-KR" sz="1200" b="1"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基本情報</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tabLst/>
            </a:pPr>
            <a:r>
              <a:rPr lang="ja-JP" altLang="en-US" sz="1200" dirty="0">
                <a:latin typeface="Meiryo UI" panose="020B0604030504040204" pitchFamily="34" charset="-128"/>
                <a:ea typeface="Meiryo UI" panose="020B0604030504040204" pitchFamily="34" charset="-128"/>
                <a:cs typeface="굴림" panose="020B0600000101010101" pitchFamily="50" charset="-127"/>
              </a:rPr>
              <a:t>ー</a:t>
            </a:r>
            <a:r>
              <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人口：約</a:t>
            </a:r>
            <a:r>
              <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950</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万人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ー韓</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国</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の政治</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・経済・</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文化の中心都市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ー日本から約</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2</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時間～</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2</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時間</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30</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分 </a:t>
            </a:r>
            <a:endPar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ー地下</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鉄</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バス</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タクシ</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MS Mincho" panose="02020609040205080304" pitchFamily="49" charset="-128"/>
              </a:rPr>
              <a:t>ー</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など公共交通機</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関</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が充</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実</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 </a:t>
            </a:r>
            <a:endParaRPr kumimoji="0" lang="en-US" altLang="ko-KR"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1"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緊急連絡先</a:t>
            </a:r>
            <a:endParaRPr kumimoji="0" lang="ko-KR" altLang="ko-KR" sz="1200" b="0" i="0" u="none" strike="noStrike" cap="none" normalizeH="0" baseline="0" dirty="0">
              <a:ln>
                <a:noFill/>
              </a:ln>
              <a:solidFill>
                <a:schemeClr val="tx1"/>
              </a:solidFill>
              <a:effectLst/>
              <a:latin typeface="Meiryo UI" panose="020B0604030504040204" pitchFamily="34" charset="-128"/>
            </a:endParaRPr>
          </a:p>
          <a:p>
            <a:pPr marL="0" marR="0" lvl="0" indent="0" algn="l" defTabSz="914400" rtl="0" eaLnBrk="0" fontAlgn="base" latinLnBrk="0" hangingPunct="0">
              <a:lnSpc>
                <a:spcPct val="100000"/>
              </a:lnSpc>
              <a:spcBef>
                <a:spcPct val="0"/>
              </a:spcBef>
              <a:spcAft>
                <a:spcPct val="0"/>
              </a:spcAft>
              <a:buClrTx/>
              <a:buSzTx/>
              <a:tabLst/>
            </a:pPr>
            <a:r>
              <a:rPr lang="ja-JP" altLang="en-US" sz="1200" dirty="0">
                <a:latin typeface="Meiryo UI" panose="020B0604030504040204" pitchFamily="34" charset="-128"/>
                <a:ea typeface="Meiryo UI" panose="020B0604030504040204" pitchFamily="34" charset="-128"/>
                <a:cs typeface="굴림" panose="020B0600000101010101" pitchFamily="50" charset="-127"/>
              </a:rPr>
              <a:t>ー警察</a:t>
            </a:r>
            <a:r>
              <a:rPr kumimoji="0" lang="ko-KR" altLang="ko-KR"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a:t>
            </a:r>
            <a:r>
              <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112 </a:t>
            </a:r>
            <a:endPar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ー</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消防</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MS Mincho" panose="02020609040205080304" pitchFamily="49" charset="-128"/>
              </a:rPr>
              <a:t>・</a:t>
            </a:r>
            <a:r>
              <a:rPr kumimoji="0" lang="ko-KR" altLang="en-US" sz="1200" b="0" i="0" u="none" strike="noStrike" cap="none" normalizeH="0" baseline="0" dirty="0">
                <a:ln>
                  <a:noFill/>
                </a:ln>
                <a:solidFill>
                  <a:schemeClr val="tx1"/>
                </a:solidFill>
                <a:effectLst/>
                <a:latin typeface="Meiryo UI" panose="020B0604030504040204" pitchFamily="34" charset="-128"/>
                <a:ea typeface="맑은 고딕" panose="020B0503020000020004" pitchFamily="50" charset="-127"/>
                <a:cs typeface="굴림" panose="020B0600000101010101" pitchFamily="50" charset="-127"/>
              </a:rPr>
              <a:t>救急：</a:t>
            </a:r>
            <a:r>
              <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119 </a:t>
            </a:r>
            <a:endParaRPr kumimoji="0" lang="en-US" altLang="ko-KR"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ー観</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光案</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内</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（日本語</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새굴림" panose="02030600000101010101" pitchFamily="18" charset="-127"/>
              </a:rPr>
              <a:t>対応</a:t>
            </a:r>
            <a:r>
              <a:rPr kumimoji="0" lang="ja-JP" altLang="en-US"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あり）：</a:t>
            </a:r>
            <a:r>
              <a:rPr kumimoji="0" lang="en-US" altLang="ja-JP" sz="1200" b="0" i="0" u="none" strike="noStrike" cap="none" normalizeH="0" baseline="0" dirty="0">
                <a:ln>
                  <a:noFill/>
                </a:ln>
                <a:solidFill>
                  <a:schemeClr val="tx1"/>
                </a:solidFill>
                <a:effectLst/>
                <a:latin typeface="Meiryo UI" panose="020B0604030504040204" pitchFamily="34" charset="-128"/>
                <a:ea typeface="Meiryo UI" panose="020B0604030504040204" pitchFamily="34" charset="-128"/>
                <a:cs typeface="굴림" panose="020B0600000101010101" pitchFamily="50" charset="-127"/>
              </a:rPr>
              <a:t>1330</a:t>
            </a:r>
          </a:p>
          <a:p>
            <a:pPr marL="0" marR="0" lvl="0" indent="0" algn="l" defTabSz="914400" rtl="0" eaLnBrk="0" fontAlgn="base" latinLnBrk="0" hangingPunct="0">
              <a:lnSpc>
                <a:spcPct val="100000"/>
              </a:lnSpc>
              <a:spcBef>
                <a:spcPct val="0"/>
              </a:spcBef>
              <a:spcAft>
                <a:spcPct val="0"/>
              </a:spcAft>
              <a:buClrTx/>
              <a:buSzTx/>
              <a:tabLst/>
            </a:pPr>
            <a:r>
              <a:rPr lang="ja-JP" altLang="en-US" sz="1200" dirty="0">
                <a:latin typeface="Meiryo UI" panose="020B0604030504040204" pitchFamily="34" charset="-128"/>
                <a:ea typeface="Meiryo UI" panose="020B0604030504040204" pitchFamily="34" charset="-128"/>
              </a:rPr>
              <a:t>ー在韓国日本大使館領事部：</a:t>
            </a:r>
            <a:r>
              <a:rPr lang="en-US" altLang="ja-JP" sz="1200" dirty="0">
                <a:latin typeface="Meiryo UI" panose="020B0604030504040204" pitchFamily="34" charset="-128"/>
                <a:ea typeface="Meiryo UI" panose="020B0604030504040204" pitchFamily="34" charset="-128"/>
              </a:rPr>
              <a:t>02-739-7400</a:t>
            </a:r>
            <a:endParaRPr kumimoji="0" lang="ko-KR" altLang="en-US" sz="1200" b="0" i="0" u="none" strike="noStrike" cap="none" normalizeH="0" baseline="0" dirty="0">
              <a:ln>
                <a:noFill/>
              </a:ln>
              <a:solidFill>
                <a:schemeClr val="tx1"/>
              </a:solidFill>
              <a:effectLst/>
              <a:latin typeface="Meiryo UI" panose="020B0604030504040204" pitchFamily="34" charset="-128"/>
            </a:endParaRPr>
          </a:p>
        </p:txBody>
      </p:sp>
      <p:sp>
        <p:nvSpPr>
          <p:cNvPr id="12" name="Rectangle 9">
            <a:extLst>
              <a:ext uri="{FF2B5EF4-FFF2-40B4-BE49-F238E27FC236}">
                <a16:creationId xmlns:a16="http://schemas.microsoft.com/office/drawing/2014/main" id="{BF335214-513B-4623-BADA-956219074E56}"/>
              </a:ext>
            </a:extLst>
          </p:cNvPr>
          <p:cNvSpPr>
            <a:spLocks noChangeArrowheads="1"/>
          </p:cNvSpPr>
          <p:nvPr/>
        </p:nvSpPr>
        <p:spPr bwMode="auto">
          <a:xfrm>
            <a:off x="7306492" y="1586780"/>
            <a:ext cx="184731" cy="42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en-US" sz="1800" b="0" i="0" u="none" strike="noStrike" cap="none" normalizeH="0" baseline="0" dirty="0">
              <a:ln>
                <a:noFill/>
              </a:ln>
              <a:solidFill>
                <a:schemeClr val="tx1"/>
              </a:solidFill>
              <a:effectLst/>
              <a:latin typeface="Meiryo UI" panose="020B0604030504040204" pitchFamily="34" charset="-128"/>
            </a:endParaRPr>
          </a:p>
        </p:txBody>
      </p:sp>
      <p:pic>
        <p:nvPicPr>
          <p:cNvPr id="2064" name="Picture 16" descr="ソウルの観光スポット10選・はじめての韓国旅行ならココから">
            <a:extLst>
              <a:ext uri="{FF2B5EF4-FFF2-40B4-BE49-F238E27FC236}">
                <a16:creationId xmlns:a16="http://schemas.microsoft.com/office/drawing/2014/main" id="{174402A4-0D6B-48E8-A937-C4C7197892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193" y="3087744"/>
            <a:ext cx="3136913" cy="2093187"/>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韓国ってどんな国？韓国の歴史や文化、経済から魅力までをまとめてご紹介｜わらしべ瓦版（かわらばん）">
            <a:extLst>
              <a:ext uri="{FF2B5EF4-FFF2-40B4-BE49-F238E27FC236}">
                <a16:creationId xmlns:a16="http://schemas.microsoft.com/office/drawing/2014/main" id="{A93B36A7-3134-49E5-B935-B6E86755D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6203" y="505097"/>
            <a:ext cx="2824892" cy="18729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8693759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17429</TotalTime>
  <Words>2871</Words>
  <Application>Microsoft Office PowerPoint</Application>
  <PresentationFormat>A4 용지(210x297mm)</PresentationFormat>
  <Paragraphs>257</Paragraphs>
  <Slides>8</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8</vt:i4>
      </vt:variant>
    </vt:vector>
  </HeadingPairs>
  <TitlesOfParts>
    <vt:vector size="14" baseType="lpstr">
      <vt:lpstr>BIZ UDPゴシック</vt:lpstr>
      <vt:lpstr>Meiryo UI</vt:lpstr>
      <vt:lpstr>Arial</vt:lpstr>
      <vt:lpstr>Calibri</vt:lpstr>
      <vt:lpstr>Calibri Light</vt:lpstr>
      <vt:lpstr>Office テーマ</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長岡 早暁</dc:creator>
  <cp:lastModifiedBy>user</cp:lastModifiedBy>
  <cp:revision>140</cp:revision>
  <cp:lastPrinted>2022-04-12T05:12:55Z</cp:lastPrinted>
  <dcterms:created xsi:type="dcterms:W3CDTF">2021-12-21T03:27:07Z</dcterms:created>
  <dcterms:modified xsi:type="dcterms:W3CDTF">2026-07-22T04:28:25Z</dcterms:modified>
</cp:coreProperties>
</file>