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04" r:id="rId1"/>
    <p:sldMasterId id="2147484416" r:id="rId2"/>
  </p:sldMasterIdLst>
  <p:notesMasterIdLst>
    <p:notesMasterId r:id="rId42"/>
  </p:notesMasterIdLst>
  <p:sldIdLst>
    <p:sldId id="260" r:id="rId3"/>
    <p:sldId id="348" r:id="rId4"/>
    <p:sldId id="349" r:id="rId5"/>
    <p:sldId id="316" r:id="rId6"/>
    <p:sldId id="317" r:id="rId7"/>
    <p:sldId id="322" r:id="rId8"/>
    <p:sldId id="319" r:id="rId9"/>
    <p:sldId id="261" r:id="rId10"/>
    <p:sldId id="347" r:id="rId11"/>
    <p:sldId id="336" r:id="rId12"/>
    <p:sldId id="356" r:id="rId13"/>
    <p:sldId id="357" r:id="rId14"/>
    <p:sldId id="358" r:id="rId15"/>
    <p:sldId id="359" r:id="rId16"/>
    <p:sldId id="360" r:id="rId17"/>
    <p:sldId id="361" r:id="rId18"/>
    <p:sldId id="362" r:id="rId19"/>
    <p:sldId id="363" r:id="rId20"/>
    <p:sldId id="256" r:id="rId21"/>
    <p:sldId id="257" r:id="rId22"/>
    <p:sldId id="281" r:id="rId23"/>
    <p:sldId id="365" r:id="rId24"/>
    <p:sldId id="343" r:id="rId25"/>
    <p:sldId id="344" r:id="rId26"/>
    <p:sldId id="345" r:id="rId27"/>
    <p:sldId id="346" r:id="rId28"/>
    <p:sldId id="351" r:id="rId29"/>
    <p:sldId id="354" r:id="rId30"/>
    <p:sldId id="355" r:id="rId31"/>
    <p:sldId id="263" r:id="rId32"/>
    <p:sldId id="267" r:id="rId33"/>
    <p:sldId id="268" r:id="rId34"/>
    <p:sldId id="309" r:id="rId35"/>
    <p:sldId id="310" r:id="rId36"/>
    <p:sldId id="265" r:id="rId37"/>
    <p:sldId id="266" r:id="rId38"/>
    <p:sldId id="276" r:id="rId39"/>
    <p:sldId id="272" r:id="rId40"/>
    <p:sldId id="273" r:id="rId41"/>
  </p:sldIdLst>
  <p:sldSz cx="12192000" cy="6858000"/>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E1FF"/>
    <a:srgbClr val="CCFFFF"/>
    <a:srgbClr val="FFCCFF"/>
    <a:srgbClr val="FFB9B9"/>
    <a:srgbClr val="FFCCCC"/>
    <a:srgbClr val="FFFFD5"/>
    <a:srgbClr val="FFFFCC"/>
    <a:srgbClr val="ABFFAB"/>
    <a:srgbClr val="8BFF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791" autoAdjust="0"/>
  </p:normalViewPr>
  <p:slideViewPr>
    <p:cSldViewPr snapToGrid="0">
      <p:cViewPr varScale="1">
        <p:scale>
          <a:sx n="63" d="100"/>
          <a:sy n="63" d="100"/>
        </p:scale>
        <p:origin x="10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61AA4639-22CD-4BBA-A5DB-3180F97B8029}" type="datetimeFigureOut">
              <a:rPr kumimoji="1" lang="ja-JP" altLang="en-US" smtClean="0"/>
              <a:t>2022/3/4</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6C45D214-96D8-4A19-89DD-F5C77182F37B}" type="slidenum">
              <a:rPr kumimoji="1" lang="ja-JP" altLang="en-US" smtClean="0"/>
              <a:t>‹#›</a:t>
            </a:fld>
            <a:endParaRPr kumimoji="1" lang="ja-JP" altLang="en-US"/>
          </a:p>
        </p:txBody>
      </p:sp>
    </p:spTree>
    <p:extLst>
      <p:ext uri="{BB962C8B-B14F-4D97-AF65-F5344CB8AC3E}">
        <p14:creationId xmlns:p14="http://schemas.microsoft.com/office/powerpoint/2010/main" val="19255854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1063" cy="3354387"/>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思春期に自分の身体的変化に気づき肯定的に受け止めるためには、思春期前の「自分の体に興味を持ち、大切にすること」が重要となります。</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思春期に入る前の</a:t>
            </a:r>
            <a:r>
              <a:rPr kumimoji="1" lang="ja-JP" altLang="en-US" sz="1200" kern="1200" dirty="0" smtClean="0">
                <a:solidFill>
                  <a:schemeClr val="tx1"/>
                </a:solidFill>
                <a:effectLst/>
                <a:latin typeface="+mn-lt"/>
                <a:ea typeface="+mn-ea"/>
                <a:cs typeface="+mn-cs"/>
              </a:rPr>
              <a:t>体を理解し大切にする</a:t>
            </a:r>
            <a:r>
              <a:rPr kumimoji="1" lang="ja-JP" altLang="ja-JP" sz="1200" kern="1200" dirty="0" smtClean="0">
                <a:solidFill>
                  <a:schemeClr val="tx1"/>
                </a:solidFill>
                <a:effectLst/>
                <a:latin typeface="+mn-lt"/>
                <a:ea typeface="+mn-ea"/>
                <a:cs typeface="+mn-cs"/>
              </a:rPr>
              <a:t>習慣としては、体を清潔にすること、下着を毎日変えること、栄養バランスのとれた食事をすること、早寝早起きをすることを指導していくことが大切です。特に、体を清潔にすること（体、髪、顔、歯、手、爪、排泄後のお尻のふき方等）は、ボディイメージを作っていくことにも役立ちます。</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た、この学習で男女の性器の差、性器を清潔に保つことの大切さを学習することが、次時以降のプライベートゾーンに関する学習の基礎となります。肯定的な雰囲気で指導し、今後の性に関する学習に前向きに取り組めるように留意し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a:t>
            </a:r>
            <a:r>
              <a:rPr lang="en-US" altLang="ja-JP" sz="1200" dirty="0" smtClean="0"/>
              <a:t>T</a:t>
            </a:r>
            <a:r>
              <a:rPr lang="ja-JP" altLang="en-US" sz="1200" dirty="0" smtClean="0"/>
              <a:t>：指導者の説明・発問　　</a:t>
            </a:r>
            <a:r>
              <a:rPr lang="en-US" altLang="ja-JP" sz="1200" dirty="0" smtClean="0"/>
              <a:t>C</a:t>
            </a:r>
            <a:r>
              <a:rPr lang="ja-JP" altLang="en-US" sz="1200" dirty="0" smtClean="0"/>
              <a:t>：予想される児童の反応</a:t>
            </a:r>
            <a:endParaRPr lang="en-US" altLang="ja-JP" sz="1200" dirty="0" smtClean="0"/>
          </a:p>
        </p:txBody>
      </p:sp>
      <p:sp>
        <p:nvSpPr>
          <p:cNvPr id="4" name="スライド番号プレースホルダー 3"/>
          <p:cNvSpPr>
            <a:spLocks noGrp="1"/>
          </p:cNvSpPr>
          <p:nvPr>
            <p:ph type="sldNum" sz="quarter" idx="10"/>
          </p:nvPr>
        </p:nvSpPr>
        <p:spPr/>
        <p:txBody>
          <a:bodyPr/>
          <a:lstStyle/>
          <a:p>
            <a:fld id="{6C45D214-96D8-4A19-89DD-F5C77182F37B}" type="slidenum">
              <a:rPr kumimoji="1" lang="ja-JP" altLang="en-US" smtClean="0"/>
              <a:t>1</a:t>
            </a:fld>
            <a:endParaRPr kumimoji="1" lang="ja-JP" altLang="en-US"/>
          </a:p>
        </p:txBody>
      </p:sp>
    </p:spTree>
    <p:extLst>
      <p:ext uri="{BB962C8B-B14F-4D97-AF65-F5344CB8AC3E}">
        <p14:creationId xmlns:p14="http://schemas.microsoft.com/office/powerpoint/2010/main" val="1870081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1063" cy="3354387"/>
          </a:xfrm>
        </p:spPr>
      </p:sp>
      <p:sp>
        <p:nvSpPr>
          <p:cNvPr id="3" name="ノート プレースホルダー 2"/>
          <p:cNvSpPr>
            <a:spLocks noGrp="1"/>
          </p:cNvSpPr>
          <p:nvPr>
            <p:ph type="body" idx="1"/>
          </p:nvPr>
        </p:nvSpPr>
        <p:spPr/>
        <p:txBody>
          <a:bodyPr/>
          <a:lstStyle/>
          <a:p>
            <a:r>
              <a:rPr kumimoji="1" lang="ja-JP" altLang="en-US" dirty="0" smtClean="0"/>
              <a:t>Ｔ：自分だけの大切な所である「プライベートゾーン」を守るために、</a:t>
            </a:r>
            <a:r>
              <a:rPr kumimoji="1" lang="en-US" altLang="ja-JP" dirty="0" smtClean="0"/>
              <a:t>6</a:t>
            </a:r>
            <a:r>
              <a:rPr kumimoji="1" lang="ja-JP" altLang="en-US" dirty="0" err="1" smtClean="0"/>
              <a:t>つの</a:t>
            </a:r>
            <a:r>
              <a:rPr kumimoji="1" lang="ja-JP" altLang="en-US" dirty="0" smtClean="0"/>
              <a:t>お約束があります。</a:t>
            </a:r>
            <a:endParaRPr kumimoji="1" lang="en-US" altLang="ja-JP" dirty="0" smtClean="0"/>
          </a:p>
          <a:p>
            <a:r>
              <a:rPr kumimoji="1" lang="ja-JP" altLang="en-US" dirty="0" smtClean="0"/>
              <a:t>　　自分も友達も「プライベートゾーン」を大切に守れるように、ひとつずつ確認していきましょう。</a:t>
            </a:r>
            <a:endParaRPr kumimoji="1" lang="en-US" altLang="ja-JP" dirty="0" smtClean="0"/>
          </a:p>
          <a:p>
            <a:endParaRPr kumimoji="1" lang="en-US" altLang="ja-JP" dirty="0" smtClean="0"/>
          </a:p>
          <a:p>
            <a:r>
              <a:rPr kumimoji="1" lang="ja-JP" altLang="en-US" dirty="0" smtClean="0"/>
              <a:t>（参考）</a:t>
            </a:r>
            <a:endParaRPr kumimoji="1" lang="en-US" altLang="ja-JP" dirty="0" smtClean="0"/>
          </a:p>
          <a:p>
            <a:r>
              <a:rPr kumimoji="1" lang="ja-JP" altLang="en-US" dirty="0" smtClean="0"/>
              <a:t>　日常生活の中で介助をする際に、プライベートゾーンに触れる必要がある場合には、子どものプライベートゾーンを守るという気持ちを持ち、声をかけながら介助をすることも大切です。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C45D214-96D8-4A19-89DD-F5C77182F37B}" type="slidenum">
              <a:rPr kumimoji="1" lang="ja-JP" altLang="en-US" smtClean="0"/>
              <a:t>12</a:t>
            </a:fld>
            <a:endParaRPr kumimoji="1" lang="ja-JP" altLang="en-US"/>
          </a:p>
        </p:txBody>
      </p:sp>
    </p:spTree>
    <p:extLst>
      <p:ext uri="{BB962C8B-B14F-4D97-AF65-F5344CB8AC3E}">
        <p14:creationId xmlns:p14="http://schemas.microsoft.com/office/powerpoint/2010/main" val="1818588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1063" cy="33543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Ｔ：見た人が嫌な気持ちになるので、自分の「プライベートゾーン」を他の人がいるところでさわるのは、やめましょう。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触るのは、他の人がいない自分の部屋などで一人でいるときにしましょう。</a:t>
            </a:r>
          </a:p>
        </p:txBody>
      </p:sp>
      <p:sp>
        <p:nvSpPr>
          <p:cNvPr id="4" name="スライド番号プレースホルダー 3"/>
          <p:cNvSpPr>
            <a:spLocks noGrp="1"/>
          </p:cNvSpPr>
          <p:nvPr>
            <p:ph type="sldNum" sz="quarter" idx="10"/>
          </p:nvPr>
        </p:nvSpPr>
        <p:spPr/>
        <p:txBody>
          <a:bodyPr/>
          <a:lstStyle/>
          <a:p>
            <a:fld id="{6C45D214-96D8-4A19-89DD-F5C77182F37B}" type="slidenum">
              <a:rPr kumimoji="1" lang="ja-JP" altLang="en-US" smtClean="0"/>
              <a:t>15</a:t>
            </a:fld>
            <a:endParaRPr kumimoji="1" lang="ja-JP" altLang="en-US"/>
          </a:p>
        </p:txBody>
      </p:sp>
    </p:spTree>
    <p:extLst>
      <p:ext uri="{BB962C8B-B14F-4D97-AF65-F5344CB8AC3E}">
        <p14:creationId xmlns:p14="http://schemas.microsoft.com/office/powerpoint/2010/main" val="3969598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1063" cy="3354387"/>
          </a:xfrm>
        </p:spPr>
      </p:sp>
      <p:sp>
        <p:nvSpPr>
          <p:cNvPr id="3" name="ノート プレースホルダー 2"/>
          <p:cNvSpPr>
            <a:spLocks noGrp="1"/>
          </p:cNvSpPr>
          <p:nvPr>
            <p:ph type="body" idx="1"/>
          </p:nvPr>
        </p:nvSpPr>
        <p:spPr/>
        <p:txBody>
          <a:bodyPr/>
          <a:lstStyle/>
          <a:p>
            <a:r>
              <a:rPr kumimoji="1" lang="ja-JP" altLang="en-US" dirty="0" smtClean="0"/>
              <a:t>Ｔ：今日から、プライベートゾーンを大切にするためにやってみようと思うことを考えて、ワークシートに書いてみましょう。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6C45D214-96D8-4A19-89DD-F5C77182F37B}" type="slidenum">
              <a:rPr kumimoji="1" lang="ja-JP" altLang="en-US" smtClean="0"/>
              <a:t>17</a:t>
            </a:fld>
            <a:endParaRPr kumimoji="1" lang="ja-JP" altLang="en-US"/>
          </a:p>
        </p:txBody>
      </p:sp>
    </p:spTree>
    <p:extLst>
      <p:ext uri="{BB962C8B-B14F-4D97-AF65-F5344CB8AC3E}">
        <p14:creationId xmlns:p14="http://schemas.microsoft.com/office/powerpoint/2010/main" val="2850926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1063" cy="3354387"/>
          </a:xfrm>
        </p:spPr>
      </p:sp>
      <p:sp>
        <p:nvSpPr>
          <p:cNvPr id="3" name="ノート プレースホルダー 2"/>
          <p:cNvSpPr>
            <a:spLocks noGrp="1"/>
          </p:cNvSpPr>
          <p:nvPr>
            <p:ph type="body" idx="1"/>
          </p:nvPr>
        </p:nvSpPr>
        <p:spPr/>
        <p:txBody>
          <a:bodyPr/>
          <a:lstStyle/>
          <a:p>
            <a:r>
              <a:rPr kumimoji="1" lang="ja-JP" altLang="en-US" dirty="0" smtClean="0"/>
              <a:t>まとめ・復習</a:t>
            </a:r>
            <a:endParaRPr kumimoji="1" lang="ja-JP" altLang="en-US" dirty="0"/>
          </a:p>
        </p:txBody>
      </p:sp>
      <p:sp>
        <p:nvSpPr>
          <p:cNvPr id="4" name="スライド番号プレースホルダー 3"/>
          <p:cNvSpPr>
            <a:spLocks noGrp="1"/>
          </p:cNvSpPr>
          <p:nvPr>
            <p:ph type="sldNum" sz="quarter" idx="10"/>
          </p:nvPr>
        </p:nvSpPr>
        <p:spPr/>
        <p:txBody>
          <a:bodyPr/>
          <a:lstStyle/>
          <a:p>
            <a:fld id="{6C45D214-96D8-4A19-89DD-F5C77182F37B}" type="slidenum">
              <a:rPr kumimoji="1" lang="ja-JP" altLang="en-US" smtClean="0"/>
              <a:t>18</a:t>
            </a:fld>
            <a:endParaRPr kumimoji="1" lang="ja-JP" altLang="en-US"/>
          </a:p>
        </p:txBody>
      </p:sp>
    </p:spTree>
    <p:extLst>
      <p:ext uri="{BB962C8B-B14F-4D97-AF65-F5344CB8AC3E}">
        <p14:creationId xmlns:p14="http://schemas.microsoft.com/office/powerpoint/2010/main" val="1336778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1063"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C45D214-96D8-4A19-89DD-F5C77182F37B}" type="slidenum">
              <a:rPr kumimoji="1" lang="ja-JP" altLang="en-US" smtClean="0"/>
              <a:t>20</a:t>
            </a:fld>
            <a:endParaRPr kumimoji="1" lang="ja-JP" altLang="en-US"/>
          </a:p>
        </p:txBody>
      </p:sp>
    </p:spTree>
    <p:extLst>
      <p:ext uri="{BB962C8B-B14F-4D97-AF65-F5344CB8AC3E}">
        <p14:creationId xmlns:p14="http://schemas.microsoft.com/office/powerpoint/2010/main" val="652524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1063" cy="3354387"/>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知的障害や発達障害がある子どもたちは、言葉を文字通りに捉えがちでだまされやすかったり、相手に不用意に近づきすぎて誤解されやすかったりします。</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併せて、危険にさらされていても気付けないため、さらに被害に遭いやすくなります。また、加害者はそういった特性につけ込んで、子どもたちをねらってくる場合があります。</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被害に遭った後も、</a:t>
            </a:r>
            <a:r>
              <a:rPr kumimoji="1" lang="en-US" altLang="ja-JP" sz="1200" kern="1200" dirty="0" smtClean="0">
                <a:solidFill>
                  <a:schemeClr val="tx1"/>
                </a:solidFill>
                <a:effectLst/>
                <a:latin typeface="+mn-lt"/>
                <a:ea typeface="+mn-ea"/>
                <a:cs typeface="+mn-cs"/>
              </a:rPr>
              <a:t>SOS</a:t>
            </a:r>
            <a:r>
              <a:rPr kumimoji="1" lang="ja-JP" altLang="ja-JP" sz="1200" kern="1200" dirty="0" smtClean="0">
                <a:solidFill>
                  <a:schemeClr val="tx1"/>
                </a:solidFill>
                <a:effectLst/>
                <a:latin typeface="+mn-lt"/>
                <a:ea typeface="+mn-ea"/>
                <a:cs typeface="+mn-cs"/>
              </a:rPr>
              <a:t>を出せなかったり、被害に遭っていることに気が付けなかったりすることもあります。</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「わるいタッチ」について具体的に教え、自分が嫌だと感じたときには「</a:t>
            </a:r>
            <a:r>
              <a:rPr kumimoji="1" lang="ja-JP" altLang="en-US" sz="1200" kern="1200" dirty="0" smtClean="0">
                <a:solidFill>
                  <a:schemeClr val="tx1"/>
                </a:solidFill>
                <a:effectLst/>
                <a:latin typeface="+mn-lt"/>
                <a:ea typeface="+mn-ea"/>
                <a:cs typeface="+mn-cs"/>
              </a:rPr>
              <a:t>嫌</a:t>
            </a:r>
            <a:r>
              <a:rPr kumimoji="1" lang="ja-JP" altLang="ja-JP" sz="1200" kern="1200" dirty="0" smtClean="0">
                <a:solidFill>
                  <a:schemeClr val="tx1"/>
                </a:solidFill>
                <a:effectLst/>
                <a:latin typeface="+mn-lt"/>
                <a:ea typeface="+mn-ea"/>
                <a:cs typeface="+mn-cs"/>
              </a:rPr>
              <a:t>だ」と言っていいこと、「</a:t>
            </a:r>
            <a:r>
              <a:rPr kumimoji="1" lang="ja-JP" altLang="en-US" sz="1200" kern="1200" dirty="0" smtClean="0">
                <a:solidFill>
                  <a:schemeClr val="tx1"/>
                </a:solidFill>
                <a:effectLst/>
                <a:latin typeface="+mn-lt"/>
                <a:ea typeface="+mn-ea"/>
                <a:cs typeface="+mn-cs"/>
              </a:rPr>
              <a:t>嫌</a:t>
            </a:r>
            <a:r>
              <a:rPr kumimoji="1" lang="ja-JP" altLang="ja-JP" sz="1200" kern="1200" dirty="0" smtClean="0">
                <a:solidFill>
                  <a:schemeClr val="tx1"/>
                </a:solidFill>
                <a:effectLst/>
                <a:latin typeface="+mn-lt"/>
                <a:ea typeface="+mn-ea"/>
                <a:cs typeface="+mn-cs"/>
              </a:rPr>
              <a:t>だ」「やめて」「助けて」等大声を出すこと、その場から逃げること、親や周りの人に怖い思いをしたことを伝えること等の練習をして、行動化できるように指導しましょう。</a:t>
            </a:r>
            <a:endParaRPr lang="en-US" altLang="ja-JP" sz="1200" dirty="0" smtClean="0"/>
          </a:p>
        </p:txBody>
      </p:sp>
      <p:sp>
        <p:nvSpPr>
          <p:cNvPr id="4" name="スライド番号プレースホルダー 3"/>
          <p:cNvSpPr>
            <a:spLocks noGrp="1"/>
          </p:cNvSpPr>
          <p:nvPr>
            <p:ph type="sldNum" sz="quarter" idx="10"/>
          </p:nvPr>
        </p:nvSpPr>
        <p:spPr/>
        <p:txBody>
          <a:bodyPr/>
          <a:lstStyle/>
          <a:p>
            <a:fld id="{6C45D214-96D8-4A19-89DD-F5C77182F37B}" type="slidenum">
              <a:rPr kumimoji="1" lang="ja-JP" altLang="en-US" smtClean="0"/>
              <a:t>21</a:t>
            </a:fld>
            <a:endParaRPr kumimoji="1" lang="ja-JP" altLang="en-US"/>
          </a:p>
        </p:txBody>
      </p:sp>
    </p:spTree>
    <p:extLst>
      <p:ext uri="{BB962C8B-B14F-4D97-AF65-F5344CB8AC3E}">
        <p14:creationId xmlns:p14="http://schemas.microsoft.com/office/powerpoint/2010/main" val="1668568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1063" cy="33543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水着で隠れる部分には、特別な名前が付いていて、「プライベートゾーン」といいます。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おちんちんと呼んでいるところは、「性器」といいます。胸、性器、おしりは、プライベートゾーンです。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水着では隠れていないけれど、口と顔も大切な部分です。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プライベートゾーンには、命のもとがつまっていて、「特に大切な自分だけのところ」です。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今日は、自分や友だちのプライベートゾーンを守るために、「いいタッチ」と「わるいタッチ」について勉強しましょう。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C45D214-96D8-4A19-89DD-F5C77182F37B}"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1914474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1063" cy="3354387"/>
          </a:xfrm>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①叫んで逃げる。その場を離れて他の人がいる場所に行く。</a:t>
            </a:r>
          </a:p>
        </p:txBody>
      </p:sp>
      <p:sp>
        <p:nvSpPr>
          <p:cNvPr id="4" name="スライド番号プレースホルダー 3"/>
          <p:cNvSpPr>
            <a:spLocks noGrp="1"/>
          </p:cNvSpPr>
          <p:nvPr>
            <p:ph type="sldNum" sz="quarter" idx="10"/>
          </p:nvPr>
        </p:nvSpPr>
        <p:spPr/>
        <p:txBody>
          <a:bodyPr/>
          <a:lstStyle/>
          <a:p>
            <a:fld id="{6C45D214-96D8-4A19-89DD-F5C77182F37B}" type="slidenum">
              <a:rPr kumimoji="1" lang="ja-JP" altLang="en-US" smtClean="0"/>
              <a:t>27</a:t>
            </a:fld>
            <a:endParaRPr kumimoji="1" lang="ja-JP" altLang="en-US"/>
          </a:p>
        </p:txBody>
      </p:sp>
    </p:spTree>
    <p:extLst>
      <p:ext uri="{BB962C8B-B14F-4D97-AF65-F5344CB8AC3E}">
        <p14:creationId xmlns:p14="http://schemas.microsoft.com/office/powerpoint/2010/main" val="4025598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1063" cy="3354387"/>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②</a:t>
            </a:r>
            <a:r>
              <a:rPr kumimoji="1" lang="ja-JP" altLang="ja-JP" sz="1200" kern="1200" dirty="0" smtClean="0">
                <a:solidFill>
                  <a:schemeClr val="tx1"/>
                </a:solidFill>
                <a:effectLst/>
                <a:latin typeface="+mn-lt"/>
                <a:ea typeface="+mn-ea"/>
                <a:cs typeface="+mn-cs"/>
              </a:rPr>
              <a:t>相手が大人でも、知っている人でも、いやなことをされたら「いや」と言ってもいい。</a:t>
            </a:r>
            <a:endParaRPr lang="en-US" altLang="ja-JP" sz="1200" dirty="0" smtClean="0"/>
          </a:p>
        </p:txBody>
      </p:sp>
      <p:sp>
        <p:nvSpPr>
          <p:cNvPr id="4" name="スライド番号プレースホルダー 3"/>
          <p:cNvSpPr>
            <a:spLocks noGrp="1"/>
          </p:cNvSpPr>
          <p:nvPr>
            <p:ph type="sldNum" sz="quarter" idx="10"/>
          </p:nvPr>
        </p:nvSpPr>
        <p:spPr/>
        <p:txBody>
          <a:bodyPr/>
          <a:lstStyle/>
          <a:p>
            <a:fld id="{6C45D214-96D8-4A19-89DD-F5C77182F37B}" type="slidenum">
              <a:rPr kumimoji="1" lang="ja-JP" altLang="en-US" smtClean="0"/>
              <a:t>28</a:t>
            </a:fld>
            <a:endParaRPr kumimoji="1" lang="ja-JP" altLang="en-US"/>
          </a:p>
        </p:txBody>
      </p:sp>
    </p:spTree>
    <p:extLst>
      <p:ext uri="{BB962C8B-B14F-4D97-AF65-F5344CB8AC3E}">
        <p14:creationId xmlns:p14="http://schemas.microsoft.com/office/powerpoint/2010/main" val="2372474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1063" cy="3354387"/>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③</a:t>
            </a:r>
            <a:r>
              <a:rPr kumimoji="1" lang="ja-JP" altLang="ja-JP" sz="1200" kern="1200" dirty="0" smtClean="0">
                <a:solidFill>
                  <a:schemeClr val="tx1"/>
                </a:solidFill>
                <a:effectLst/>
                <a:latin typeface="+mn-lt"/>
                <a:ea typeface="+mn-ea"/>
                <a:cs typeface="+mn-cs"/>
              </a:rPr>
              <a:t>あなたが悪いことをしたのではなく嫌なことをする大人が悪いので、口止めをされてもその約束は守らなくてもよい。</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どんなことでも大人や信頼できる周りの人に相談してよい。</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【子どもが性被害を受けてしまったとき】</a:t>
            </a:r>
          </a:p>
          <a:p>
            <a:r>
              <a:rPr kumimoji="1" lang="ja-JP" altLang="ja-JP" sz="1200" kern="1200" dirty="0" smtClean="0">
                <a:solidFill>
                  <a:schemeClr val="tx1"/>
                </a:solidFill>
                <a:effectLst/>
                <a:latin typeface="+mn-lt"/>
                <a:ea typeface="+mn-ea"/>
                <a:cs typeface="+mn-cs"/>
              </a:rPr>
              <a:t>①まず、子どもの言うことを否定せず受け入れましょう。</a:t>
            </a:r>
          </a:p>
          <a:p>
            <a:r>
              <a:rPr kumimoji="1" lang="en-US" altLang="ja-JP" sz="1200" kern="1200" dirty="0" smtClean="0">
                <a:solidFill>
                  <a:schemeClr val="tx1"/>
                </a:solidFill>
                <a:effectLst/>
                <a:latin typeface="+mn-lt"/>
                <a:ea typeface="+mn-ea"/>
                <a:cs typeface="+mn-cs"/>
              </a:rPr>
              <a:t>②</a:t>
            </a:r>
            <a:r>
              <a:rPr kumimoji="1" lang="ja-JP" altLang="ja-JP" sz="1200" kern="1200" dirty="0" smtClean="0">
                <a:solidFill>
                  <a:schemeClr val="tx1"/>
                </a:solidFill>
                <a:effectLst/>
                <a:latin typeface="+mn-lt"/>
                <a:ea typeface="+mn-ea"/>
                <a:cs typeface="+mn-cs"/>
              </a:rPr>
              <a:t>過度に感情的にならず、冷静に話を聞きましょう。</a:t>
            </a:r>
          </a:p>
          <a:p>
            <a:r>
              <a:rPr kumimoji="1" lang="en-US" altLang="ja-JP" sz="1200" kern="1200" dirty="0" smtClean="0">
                <a:solidFill>
                  <a:schemeClr val="tx1"/>
                </a:solidFill>
                <a:effectLst/>
                <a:latin typeface="+mn-lt"/>
                <a:ea typeface="+mn-ea"/>
                <a:cs typeface="+mn-cs"/>
              </a:rPr>
              <a:t>③</a:t>
            </a:r>
            <a:r>
              <a:rPr kumimoji="1" lang="ja-JP" altLang="ja-JP" sz="1200" kern="1200" dirty="0" smtClean="0">
                <a:solidFill>
                  <a:schemeClr val="tx1"/>
                </a:solidFill>
                <a:effectLst/>
                <a:latin typeface="+mn-lt"/>
                <a:ea typeface="+mn-ea"/>
                <a:cs typeface="+mn-cs"/>
              </a:rPr>
              <a:t>「あなたは悪くない」「心配しなくていい」ということはっきりと伝え、安心感を与えましょう。</a:t>
            </a:r>
          </a:p>
          <a:p>
            <a:r>
              <a:rPr kumimoji="1" lang="ja-JP" altLang="ja-JP" sz="1200" kern="1200" dirty="0" smtClean="0">
                <a:solidFill>
                  <a:schemeClr val="tx1"/>
                </a:solidFill>
                <a:effectLst/>
                <a:latin typeface="+mn-lt"/>
                <a:ea typeface="+mn-ea"/>
                <a:cs typeface="+mn-cs"/>
              </a:rPr>
              <a:t>④子どもを援助してくれる専門機関（手引き</a:t>
            </a:r>
            <a:r>
              <a:rPr kumimoji="1" lang="en-US" altLang="ja-JP" sz="1200" kern="1200" dirty="0" smtClean="0">
                <a:solidFill>
                  <a:schemeClr val="tx1"/>
                </a:solidFill>
                <a:effectLst/>
                <a:latin typeface="+mn-lt"/>
                <a:ea typeface="+mn-ea"/>
                <a:cs typeface="+mn-cs"/>
              </a:rPr>
              <a:t>P.24</a:t>
            </a:r>
            <a:r>
              <a:rPr kumimoji="1" lang="ja-JP" altLang="ja-JP" sz="1200" kern="1200" dirty="0" smtClean="0">
                <a:solidFill>
                  <a:schemeClr val="tx1"/>
                </a:solidFill>
                <a:effectLst/>
                <a:latin typeface="+mn-lt"/>
                <a:ea typeface="+mn-ea"/>
                <a:cs typeface="+mn-cs"/>
              </a:rPr>
              <a:t>）や病院に相談してください。（手引き「個別指導（家庭内性的虐待・家庭外性被害を疑う場合）」参照）</a:t>
            </a:r>
          </a:p>
        </p:txBody>
      </p:sp>
      <p:sp>
        <p:nvSpPr>
          <p:cNvPr id="4" name="スライド番号プレースホルダー 3"/>
          <p:cNvSpPr>
            <a:spLocks noGrp="1"/>
          </p:cNvSpPr>
          <p:nvPr>
            <p:ph type="sldNum" sz="quarter" idx="10"/>
          </p:nvPr>
        </p:nvSpPr>
        <p:spPr/>
        <p:txBody>
          <a:bodyPr/>
          <a:lstStyle/>
          <a:p>
            <a:fld id="{6C45D214-96D8-4A19-89DD-F5C77182F37B}" type="slidenum">
              <a:rPr kumimoji="1" lang="ja-JP" altLang="en-US" smtClean="0"/>
              <a:t>29</a:t>
            </a:fld>
            <a:endParaRPr kumimoji="1" lang="ja-JP" altLang="en-US"/>
          </a:p>
        </p:txBody>
      </p:sp>
    </p:spTree>
    <p:extLst>
      <p:ext uri="{BB962C8B-B14F-4D97-AF65-F5344CB8AC3E}">
        <p14:creationId xmlns:p14="http://schemas.microsoft.com/office/powerpoint/2010/main" val="142020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1063" cy="3354387"/>
          </a:xfrm>
        </p:spPr>
      </p:sp>
      <p:sp>
        <p:nvSpPr>
          <p:cNvPr id="3" name="ノート プレースホルダー 2"/>
          <p:cNvSpPr>
            <a:spLocks noGrp="1"/>
          </p:cNvSpPr>
          <p:nvPr>
            <p:ph type="body" idx="1"/>
          </p:nvPr>
        </p:nvSpPr>
        <p:spPr/>
        <p:txBody>
          <a:bodyPr/>
          <a:lstStyle/>
          <a:p>
            <a:r>
              <a:rPr kumimoji="1" lang="ja-JP" altLang="en-US" dirty="0" smtClean="0"/>
              <a:t>Ｔ：私たちの体が汚れるのは、どんなときでしょう。</a:t>
            </a:r>
            <a:endParaRPr kumimoji="1" lang="en-US" altLang="ja-JP" dirty="0" smtClean="0"/>
          </a:p>
          <a:p>
            <a:r>
              <a:rPr kumimoji="1" lang="ja-JP" altLang="en-US" dirty="0" smtClean="0"/>
              <a:t>Ｃ：外で遊んだとき。汚いものを触ったとき。トイレに行ったとき。</a:t>
            </a:r>
            <a:endParaRPr kumimoji="1" lang="en-US" altLang="ja-JP" dirty="0" smtClean="0"/>
          </a:p>
          <a:p>
            <a:r>
              <a:rPr kumimoji="1" lang="ja-JP" altLang="en-US" dirty="0" smtClean="0"/>
              <a:t>Ｔ：外で遊んで汗をかいたり、土や色々な物を触って遊んだりすると、体や手が汚れますね。</a:t>
            </a:r>
            <a:endParaRPr kumimoji="1" lang="en-US" altLang="ja-JP" dirty="0" smtClean="0"/>
          </a:p>
          <a:p>
            <a:r>
              <a:rPr kumimoji="1" lang="ja-JP" altLang="en-US" dirty="0" smtClean="0"/>
              <a:t>Ｔ：では、服で隠れている部分で汚れるところは、どんなところでしょうか。</a:t>
            </a:r>
            <a:endParaRPr kumimoji="1" lang="en-US" altLang="ja-JP" dirty="0" smtClean="0"/>
          </a:p>
          <a:p>
            <a:r>
              <a:rPr kumimoji="1" lang="ja-JP" altLang="en-US" dirty="0" smtClean="0"/>
              <a:t>Ｔ：トイレに行って、おしっこやうんちをした時に、性器におしっこやうんちがついて汚れていることがあります。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C45D214-96D8-4A19-89DD-F5C77182F37B}" type="slidenum">
              <a:rPr kumimoji="1" lang="ja-JP" altLang="en-US" smtClean="0"/>
              <a:t>2</a:t>
            </a:fld>
            <a:endParaRPr kumimoji="1" lang="ja-JP" altLang="en-US"/>
          </a:p>
        </p:txBody>
      </p:sp>
    </p:spTree>
    <p:extLst>
      <p:ext uri="{BB962C8B-B14F-4D97-AF65-F5344CB8AC3E}">
        <p14:creationId xmlns:p14="http://schemas.microsoft.com/office/powerpoint/2010/main" val="3296490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1063" cy="3354387"/>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心身の変化が目まぐるしく起こる思春期には体が急激に変化し、本人はとても戸惑い怖い思いをしていたり、逆に全く気にせず恥じらいもなくさらけ出してしまう等</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様々な子どもたちがいます。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すべての子どもたちが、自分の体の変化や性への意識の芽生えに不安を抱えないように、何がどうなっていて、何をどうするのか、はっきり示すことが必要です。そして、成長を共に喜び、体の変化を肯定的に受け止められるようにしましょう。</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射精や月経など目に見えない体の変化を</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見える</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形にし、変化に向き合う力を育てる方法として、</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下着を自分で洗うこと</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を指導すると効果的です。</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汚れた下着を自分で洗うことを通して体に関心を持たせ、体の変化を教えることができます。</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6C45D214-96D8-4A19-89DD-F5C77182F37B}" type="slidenum">
              <a:rPr kumimoji="1" lang="ja-JP" altLang="en-US" smtClean="0"/>
              <a:t>30</a:t>
            </a:fld>
            <a:endParaRPr kumimoji="1" lang="ja-JP" altLang="en-US"/>
          </a:p>
        </p:txBody>
      </p:sp>
    </p:spTree>
    <p:extLst>
      <p:ext uri="{BB962C8B-B14F-4D97-AF65-F5344CB8AC3E}">
        <p14:creationId xmlns:p14="http://schemas.microsoft.com/office/powerpoint/2010/main" val="3133011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1063" cy="3354387"/>
          </a:xfrm>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〈女の子の体の変化〉</a:t>
            </a: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脂肪がついてふっくらする</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　</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妊娠・出産に備えて多くのエネルギーを蓄えられるようにするため。</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わき毛や性毛が生える</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　</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頭</a:t>
            </a:r>
            <a:r>
              <a:rPr kumimoji="1" lang="ja-JP" altLang="en-US" sz="1200" kern="1200" dirty="0" smtClean="0">
                <a:solidFill>
                  <a:schemeClr val="tx1"/>
                </a:solidFill>
                <a:effectLst/>
                <a:latin typeface="+mn-lt"/>
                <a:ea typeface="+mn-ea"/>
                <a:cs typeface="+mn-cs"/>
              </a:rPr>
              <a:t>を</a:t>
            </a:r>
            <a:r>
              <a:rPr kumimoji="1" lang="ja-JP" altLang="ja-JP" sz="1200" kern="1200" dirty="0" smtClean="0">
                <a:solidFill>
                  <a:schemeClr val="tx1"/>
                </a:solidFill>
                <a:effectLst/>
                <a:latin typeface="+mn-lt"/>
                <a:ea typeface="+mn-ea"/>
                <a:cs typeface="+mn-cs"/>
              </a:rPr>
              <a:t>守る毛髪や目を守るまつげのように、大切な部分を暑さや寒さ、外からの刺激から守るため。（大人になると、自分の体を自分で守るようになる。）</a:t>
            </a: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腰幅が広くなる</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妊娠や出産の時に胎児を支えるため。</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胸がふくらむ</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将来赤ちゃんに飲ませる母乳を作れるようになるため。</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月経（排卵）</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新しい命をつくるため。</a:t>
            </a:r>
            <a:endParaRPr kumimoji="1" lang="ja-JP" altLang="en-US" dirty="0"/>
          </a:p>
        </p:txBody>
      </p:sp>
      <p:sp>
        <p:nvSpPr>
          <p:cNvPr id="4" name="スライド番号プレースホルダー 3"/>
          <p:cNvSpPr>
            <a:spLocks noGrp="1"/>
          </p:cNvSpPr>
          <p:nvPr>
            <p:ph type="sldNum" sz="quarter" idx="10"/>
          </p:nvPr>
        </p:nvSpPr>
        <p:spPr/>
        <p:txBody>
          <a:bodyPr/>
          <a:lstStyle/>
          <a:p>
            <a:fld id="{6C45D214-96D8-4A19-89DD-F5C77182F37B}" type="slidenum">
              <a:rPr kumimoji="1" lang="ja-JP" altLang="en-US" smtClean="0"/>
              <a:t>31</a:t>
            </a:fld>
            <a:endParaRPr kumimoji="1" lang="ja-JP" altLang="en-US"/>
          </a:p>
        </p:txBody>
      </p:sp>
    </p:spTree>
    <p:extLst>
      <p:ext uri="{BB962C8B-B14F-4D97-AF65-F5344CB8AC3E}">
        <p14:creationId xmlns:p14="http://schemas.microsoft.com/office/powerpoint/2010/main" val="858938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1063" cy="3354387"/>
          </a:xfrm>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〈男の子の体の変化〉</a:t>
            </a: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わき毛や性毛、ひげが生える</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　　</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頭</a:t>
            </a:r>
            <a:r>
              <a:rPr kumimoji="1" lang="ja-JP" altLang="en-US" sz="1200" kern="1200" dirty="0" smtClean="0">
                <a:solidFill>
                  <a:schemeClr val="tx1"/>
                </a:solidFill>
                <a:effectLst/>
                <a:latin typeface="+mn-lt"/>
                <a:ea typeface="+mn-ea"/>
                <a:cs typeface="+mn-cs"/>
              </a:rPr>
              <a:t>を</a:t>
            </a:r>
            <a:r>
              <a:rPr kumimoji="1" lang="ja-JP" altLang="ja-JP" sz="1200" kern="1200" dirty="0" smtClean="0">
                <a:solidFill>
                  <a:schemeClr val="tx1"/>
                </a:solidFill>
                <a:effectLst/>
                <a:latin typeface="+mn-lt"/>
                <a:ea typeface="+mn-ea"/>
                <a:cs typeface="+mn-cs"/>
              </a:rPr>
              <a:t>守る毛髪や目を守るまつげのように、大切な部分を暑さや寒さ、外からの刺激から守るため。（大人になると、自分の体を自分で守るようになる。）</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肩幅が広くなる</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骨格が大人の体つきになるため。</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筋肉がついてがっしりする</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男性ホルモンが分泌されるようになるため。</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声変わり（のど仏が出てくる）</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　</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のど仏が大きくなるので、声帯が太く長くなり（一年で約</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倍になる）、低くてよく通る声になる。</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射精</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新しい命をつくるため。</a:t>
            </a:r>
          </a:p>
        </p:txBody>
      </p:sp>
      <p:sp>
        <p:nvSpPr>
          <p:cNvPr id="4" name="スライド番号プレースホルダー 3"/>
          <p:cNvSpPr>
            <a:spLocks noGrp="1"/>
          </p:cNvSpPr>
          <p:nvPr>
            <p:ph type="sldNum" sz="quarter" idx="10"/>
          </p:nvPr>
        </p:nvSpPr>
        <p:spPr/>
        <p:txBody>
          <a:bodyPr/>
          <a:lstStyle/>
          <a:p>
            <a:fld id="{6C45D214-96D8-4A19-89DD-F5C77182F37B}" type="slidenum">
              <a:rPr kumimoji="1" lang="ja-JP" altLang="en-US" smtClean="0"/>
              <a:t>32</a:t>
            </a:fld>
            <a:endParaRPr kumimoji="1" lang="ja-JP" altLang="en-US"/>
          </a:p>
        </p:txBody>
      </p:sp>
    </p:spTree>
    <p:extLst>
      <p:ext uri="{BB962C8B-B14F-4D97-AF65-F5344CB8AC3E}">
        <p14:creationId xmlns:p14="http://schemas.microsoft.com/office/powerpoint/2010/main" val="2086315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1063" cy="3354387"/>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自分のことを大切に考え育んでくれている人間関係に気付かせることで、他者との関わりを意識できるきっかけとなるように指導しましょう。</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また、他者との関係の中で「ありがとう」や「ごめんなさい」といった気持ちを伝えることの大切さを知らせ、日常の指導と関連付けながら気持ちを言葉にして伝える練習につなげていくとより効果的</a:t>
            </a:r>
            <a:r>
              <a:rPr kumimoji="1" lang="ja-JP" altLang="ja-JP" sz="1200" kern="1200" smtClean="0">
                <a:solidFill>
                  <a:schemeClr val="tx1"/>
                </a:solidFill>
                <a:effectLst/>
                <a:latin typeface="+mn-lt"/>
                <a:ea typeface="+mn-ea"/>
                <a:cs typeface="+mn-cs"/>
              </a:rPr>
              <a:t>です。</a:t>
            </a:r>
            <a:endParaRPr lang="en-US" altLang="ja-JP" sz="1200" dirty="0" smtClean="0"/>
          </a:p>
        </p:txBody>
      </p:sp>
      <p:sp>
        <p:nvSpPr>
          <p:cNvPr id="4" name="スライド番号プレースホルダー 3"/>
          <p:cNvSpPr>
            <a:spLocks noGrp="1"/>
          </p:cNvSpPr>
          <p:nvPr>
            <p:ph type="sldNum" sz="quarter" idx="10"/>
          </p:nvPr>
        </p:nvSpPr>
        <p:spPr/>
        <p:txBody>
          <a:bodyPr/>
          <a:lstStyle/>
          <a:p>
            <a:fld id="{6C45D214-96D8-4A19-89DD-F5C77182F37B}" type="slidenum">
              <a:rPr kumimoji="1" lang="ja-JP" altLang="en-US" smtClean="0"/>
              <a:t>37</a:t>
            </a:fld>
            <a:endParaRPr kumimoji="1" lang="ja-JP" altLang="en-US"/>
          </a:p>
        </p:txBody>
      </p:sp>
    </p:spTree>
    <p:extLst>
      <p:ext uri="{BB962C8B-B14F-4D97-AF65-F5344CB8AC3E}">
        <p14:creationId xmlns:p14="http://schemas.microsoft.com/office/powerpoint/2010/main" val="3029586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1063"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C45D214-96D8-4A19-89DD-F5C77182F37B}" type="slidenum">
              <a:rPr kumimoji="1" lang="ja-JP" altLang="en-US" smtClean="0"/>
              <a:t>39</a:t>
            </a:fld>
            <a:endParaRPr kumimoji="1" lang="ja-JP" altLang="en-US"/>
          </a:p>
        </p:txBody>
      </p:sp>
    </p:spTree>
    <p:extLst>
      <p:ext uri="{BB962C8B-B14F-4D97-AF65-F5344CB8AC3E}">
        <p14:creationId xmlns:p14="http://schemas.microsoft.com/office/powerpoint/2010/main" val="3548771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1063" cy="3354387"/>
          </a:xfrm>
        </p:spPr>
      </p:sp>
      <p:sp>
        <p:nvSpPr>
          <p:cNvPr id="3" name="ノート プレースホルダー 2"/>
          <p:cNvSpPr>
            <a:spLocks noGrp="1"/>
          </p:cNvSpPr>
          <p:nvPr>
            <p:ph type="body" idx="1"/>
          </p:nvPr>
        </p:nvSpPr>
        <p:spPr/>
        <p:txBody>
          <a:bodyPr/>
          <a:lstStyle/>
          <a:p>
            <a:r>
              <a:rPr kumimoji="1" lang="ja-JP" altLang="en-US" dirty="0" smtClean="0"/>
              <a:t>Ｔ：体が汚れたら、そのままにしておいていいでしょうか。</a:t>
            </a:r>
            <a:endParaRPr kumimoji="1" lang="en-US" altLang="ja-JP" dirty="0" smtClean="0"/>
          </a:p>
          <a:p>
            <a:r>
              <a:rPr kumimoji="1" lang="ja-JP" altLang="en-US" dirty="0" smtClean="0"/>
              <a:t>Ｃ：いけない。</a:t>
            </a:r>
            <a:endParaRPr kumimoji="1" lang="en-US" altLang="ja-JP" dirty="0" smtClean="0"/>
          </a:p>
          <a:p>
            <a:r>
              <a:rPr kumimoji="1" lang="ja-JP" altLang="en-US" dirty="0" smtClean="0"/>
              <a:t>Ｔ：それはなぜでしょう。</a:t>
            </a:r>
            <a:endParaRPr kumimoji="1" lang="en-US" altLang="ja-JP" dirty="0" smtClean="0"/>
          </a:p>
          <a:p>
            <a:r>
              <a:rPr kumimoji="1" lang="ja-JP" altLang="en-US" dirty="0" smtClean="0"/>
              <a:t>Ｃ：</a:t>
            </a:r>
            <a:r>
              <a:rPr kumimoji="1" lang="ja-JP" altLang="en-US" dirty="0" err="1" smtClean="0"/>
              <a:t>ば</a:t>
            </a:r>
            <a:r>
              <a:rPr kumimoji="1" lang="ja-JP" altLang="en-US" dirty="0" smtClean="0"/>
              <a:t>いきんがつくから。病気になるから。</a:t>
            </a:r>
            <a:endParaRPr kumimoji="1" lang="en-US" altLang="ja-JP" dirty="0" smtClean="0"/>
          </a:p>
          <a:p>
            <a:r>
              <a:rPr kumimoji="1" lang="ja-JP" altLang="en-US" dirty="0" smtClean="0"/>
              <a:t>Ｔ：汚れた手についた</a:t>
            </a:r>
            <a:r>
              <a:rPr kumimoji="1" lang="ja-JP" altLang="en-US" dirty="0" err="1" smtClean="0"/>
              <a:t>ばい</a:t>
            </a:r>
            <a:r>
              <a:rPr kumimoji="1" lang="ja-JP" altLang="en-US" dirty="0" smtClean="0"/>
              <a:t>菌を落とさないと、食事の時に手から口の中、そして体の中にばい菌が入って病気になってしまうことがあります。</a:t>
            </a:r>
            <a:endParaRPr kumimoji="1" lang="en-US" altLang="ja-JP" dirty="0" smtClean="0"/>
          </a:p>
          <a:p>
            <a:r>
              <a:rPr kumimoji="1" lang="ja-JP" altLang="en-US" sz="1200" kern="1200" dirty="0" smtClean="0">
                <a:solidFill>
                  <a:schemeClr val="tx1"/>
                </a:solidFill>
                <a:effectLst/>
                <a:latin typeface="+mn-lt"/>
                <a:ea typeface="+mn-ea"/>
                <a:cs typeface="+mn-cs"/>
              </a:rPr>
              <a:t>　　また、</a:t>
            </a:r>
            <a:r>
              <a:rPr kumimoji="1" lang="ja-JP" altLang="ja-JP" sz="1200" kern="1200" dirty="0" smtClean="0">
                <a:solidFill>
                  <a:schemeClr val="tx1"/>
                </a:solidFill>
                <a:effectLst/>
                <a:latin typeface="+mn-lt"/>
                <a:ea typeface="+mn-ea"/>
                <a:cs typeface="+mn-cs"/>
              </a:rPr>
              <a:t>性器</a:t>
            </a:r>
            <a:r>
              <a:rPr kumimoji="1" lang="ja-JP" altLang="en-US" sz="1200" kern="1200" dirty="0" smtClean="0">
                <a:solidFill>
                  <a:schemeClr val="tx1"/>
                </a:solidFill>
                <a:effectLst/>
                <a:latin typeface="+mn-lt"/>
                <a:ea typeface="+mn-ea"/>
                <a:cs typeface="+mn-cs"/>
              </a:rPr>
              <a:t>のところは、</a:t>
            </a:r>
            <a:r>
              <a:rPr kumimoji="1" lang="ja-JP" altLang="ja-JP" sz="1200" kern="1200" dirty="0" smtClean="0">
                <a:solidFill>
                  <a:schemeClr val="tx1"/>
                </a:solidFill>
                <a:effectLst/>
                <a:latin typeface="+mn-lt"/>
                <a:ea typeface="+mn-ea"/>
                <a:cs typeface="+mn-cs"/>
              </a:rPr>
              <a:t>体の中とつながってい</a:t>
            </a:r>
            <a:r>
              <a:rPr kumimoji="1" lang="ja-JP" altLang="en-US" sz="1200" kern="1200" dirty="0" smtClean="0">
                <a:solidFill>
                  <a:schemeClr val="tx1"/>
                </a:solidFill>
                <a:effectLst/>
                <a:latin typeface="+mn-lt"/>
                <a:ea typeface="+mn-ea"/>
                <a:cs typeface="+mn-cs"/>
              </a:rPr>
              <a:t>るので</a:t>
            </a:r>
            <a:r>
              <a:rPr kumimoji="1" lang="ja-JP" altLang="ja-JP" sz="1200" kern="1200" dirty="0" smtClean="0">
                <a:solidFill>
                  <a:schemeClr val="tx1"/>
                </a:solidFill>
                <a:effectLst/>
                <a:latin typeface="+mn-lt"/>
                <a:ea typeface="+mn-ea"/>
                <a:cs typeface="+mn-cs"/>
              </a:rPr>
              <a:t>、清潔にしないと</a:t>
            </a:r>
            <a:r>
              <a:rPr kumimoji="1" lang="ja-JP" altLang="en-US" sz="1200" kern="1200" dirty="0" err="1" smtClean="0">
                <a:solidFill>
                  <a:schemeClr val="tx1"/>
                </a:solidFill>
                <a:effectLst/>
                <a:latin typeface="+mn-lt"/>
                <a:ea typeface="+mn-ea"/>
                <a:cs typeface="+mn-cs"/>
              </a:rPr>
              <a:t>ばい</a:t>
            </a:r>
            <a:r>
              <a:rPr kumimoji="1" lang="ja-JP" altLang="en-US" sz="1200" kern="1200" dirty="0" smtClean="0">
                <a:solidFill>
                  <a:schemeClr val="tx1"/>
                </a:solidFill>
                <a:effectLst/>
                <a:latin typeface="+mn-lt"/>
                <a:ea typeface="+mn-ea"/>
                <a:cs typeface="+mn-cs"/>
              </a:rPr>
              <a:t>菌が入って</a:t>
            </a:r>
            <a:r>
              <a:rPr kumimoji="1" lang="ja-JP" altLang="ja-JP" sz="1200" kern="1200" dirty="0" smtClean="0">
                <a:solidFill>
                  <a:schemeClr val="tx1"/>
                </a:solidFill>
                <a:effectLst/>
                <a:latin typeface="+mn-lt"/>
                <a:ea typeface="+mn-ea"/>
                <a:cs typeface="+mn-cs"/>
              </a:rPr>
              <a:t>病気にな</a:t>
            </a:r>
            <a:r>
              <a:rPr kumimoji="1" lang="ja-JP" altLang="en-US" sz="1200" kern="1200" dirty="0" smtClean="0">
                <a:solidFill>
                  <a:schemeClr val="tx1"/>
                </a:solidFill>
                <a:effectLst/>
                <a:latin typeface="+mn-lt"/>
                <a:ea typeface="+mn-ea"/>
                <a:cs typeface="+mn-cs"/>
              </a:rPr>
              <a:t>ってしまうこと</a:t>
            </a:r>
            <a:r>
              <a:rPr kumimoji="1" lang="ja-JP" altLang="ja-JP" sz="1200" kern="1200" dirty="0" smtClean="0">
                <a:solidFill>
                  <a:schemeClr val="tx1"/>
                </a:solidFill>
                <a:effectLst/>
                <a:latin typeface="+mn-lt"/>
                <a:ea typeface="+mn-ea"/>
                <a:cs typeface="+mn-cs"/>
              </a:rPr>
              <a:t>があ</a:t>
            </a:r>
            <a:r>
              <a:rPr kumimoji="1" lang="ja-JP" altLang="en-US" sz="1200" kern="1200" dirty="0" smtClean="0">
                <a:solidFill>
                  <a:schemeClr val="tx1"/>
                </a:solidFill>
                <a:effectLst/>
                <a:latin typeface="+mn-lt"/>
                <a:ea typeface="+mn-ea"/>
                <a:cs typeface="+mn-cs"/>
              </a:rPr>
              <a:t>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きれいにしていないと、</a:t>
            </a:r>
            <a:r>
              <a:rPr kumimoji="1" lang="ja-JP" altLang="en-US" sz="1200" kern="1200" dirty="0" err="1" smtClean="0">
                <a:solidFill>
                  <a:schemeClr val="tx1"/>
                </a:solidFill>
                <a:effectLst/>
                <a:latin typeface="+mn-lt"/>
                <a:ea typeface="+mn-ea"/>
                <a:cs typeface="+mn-cs"/>
              </a:rPr>
              <a:t>ばい</a:t>
            </a:r>
            <a:r>
              <a:rPr kumimoji="1" lang="ja-JP" altLang="en-US" sz="1200" kern="1200" dirty="0" smtClean="0">
                <a:solidFill>
                  <a:schemeClr val="tx1"/>
                </a:solidFill>
                <a:effectLst/>
                <a:latin typeface="+mn-lt"/>
                <a:ea typeface="+mn-ea"/>
                <a:cs typeface="+mn-cs"/>
              </a:rPr>
              <a:t>菌が増えて嫌なにおいがしたりするので、気持ちよく過ごすためにも体をきれいにすることは大切です。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Ｔ：では、体をきれいにする方法には、どんなことがあるでしょうか。</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Ｃ：手を洗う。お風呂に入る。</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6C45D214-96D8-4A19-89DD-F5C77182F37B}" type="slidenum">
              <a:rPr kumimoji="1" lang="ja-JP" altLang="en-US" smtClean="0"/>
              <a:t>3</a:t>
            </a:fld>
            <a:endParaRPr kumimoji="1" lang="ja-JP" altLang="en-US"/>
          </a:p>
        </p:txBody>
      </p:sp>
    </p:spTree>
    <p:extLst>
      <p:ext uri="{BB962C8B-B14F-4D97-AF65-F5344CB8AC3E}">
        <p14:creationId xmlns:p14="http://schemas.microsoft.com/office/powerpoint/2010/main" val="3984816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1063" cy="33543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（以下、手洗いや体の洗い方を具体的に学習）</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6C45D214-96D8-4A19-89DD-F5C77182F37B}" type="slidenum">
              <a:rPr kumimoji="1" lang="ja-JP" altLang="en-US" smtClean="0"/>
              <a:t>4</a:t>
            </a:fld>
            <a:endParaRPr kumimoji="1" lang="ja-JP" altLang="en-US"/>
          </a:p>
        </p:txBody>
      </p:sp>
    </p:spTree>
    <p:extLst>
      <p:ext uri="{BB962C8B-B14F-4D97-AF65-F5344CB8AC3E}">
        <p14:creationId xmlns:p14="http://schemas.microsoft.com/office/powerpoint/2010/main" val="842531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1063" cy="3354387"/>
          </a:xfrm>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また・おしり</a:t>
            </a:r>
            <a:r>
              <a:rPr kumimoji="1" lang="ja-JP" altLang="ja-JP" sz="1200" kern="1200" dirty="0" smtClean="0">
                <a:solidFill>
                  <a:schemeClr val="tx1"/>
                </a:solidFill>
                <a:effectLst/>
                <a:latin typeface="+mn-lt"/>
                <a:ea typeface="+mn-ea"/>
                <a:cs typeface="+mn-cs"/>
              </a:rPr>
              <a:t>の洗い方</a:t>
            </a:r>
            <a:r>
              <a:rPr kumimoji="1" lang="en-US" altLang="ja-JP"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・女の子はおしっこの出口の周りや肛門の周りに、男の子はおちんちんの先や肛門の周りに、おしっこやあせ、垢などの汚れがたまることがある。</a:t>
            </a:r>
          </a:p>
          <a:p>
            <a:r>
              <a:rPr kumimoji="1" lang="ja-JP" altLang="ja-JP" sz="1200" kern="1200" dirty="0" smtClean="0">
                <a:solidFill>
                  <a:schemeClr val="tx1"/>
                </a:solidFill>
                <a:effectLst/>
                <a:latin typeface="+mn-lt"/>
                <a:ea typeface="+mn-ea"/>
                <a:cs typeface="+mn-cs"/>
              </a:rPr>
              <a:t>・女の子は、おしっこの出るところとその周りは皮膚が柔らかく傷つきやすいので、優しく丁寧にお湯で流して洗う。</a:t>
            </a:r>
          </a:p>
          <a:p>
            <a:r>
              <a:rPr kumimoji="1" lang="ja-JP" altLang="ja-JP" sz="1200" kern="1200" dirty="0" smtClean="0">
                <a:solidFill>
                  <a:schemeClr val="tx1"/>
                </a:solidFill>
                <a:effectLst/>
                <a:latin typeface="+mn-lt"/>
                <a:ea typeface="+mn-ea"/>
                <a:cs typeface="+mn-cs"/>
              </a:rPr>
              <a:t>・男の子は、おちんちんの皮を痛くないところまでお腹の方へ引っ張り、おしっこが出るところを出す。おしっこが出るところの周りは皮膚が柔らかく傷つきやすいので、お湯で流して優しく洗う。</a:t>
            </a:r>
          </a:p>
        </p:txBody>
      </p:sp>
      <p:sp>
        <p:nvSpPr>
          <p:cNvPr id="4" name="スライド番号プレースホルダー 3"/>
          <p:cNvSpPr>
            <a:spLocks noGrp="1"/>
          </p:cNvSpPr>
          <p:nvPr>
            <p:ph type="sldNum" sz="quarter" idx="10"/>
          </p:nvPr>
        </p:nvSpPr>
        <p:spPr/>
        <p:txBody>
          <a:bodyPr/>
          <a:lstStyle/>
          <a:p>
            <a:fld id="{6C45D214-96D8-4A19-89DD-F5C77182F37B}" type="slidenum">
              <a:rPr kumimoji="1" lang="ja-JP" altLang="en-US" smtClean="0"/>
              <a:t>5</a:t>
            </a:fld>
            <a:endParaRPr kumimoji="1" lang="ja-JP" altLang="en-US"/>
          </a:p>
        </p:txBody>
      </p:sp>
    </p:spTree>
    <p:extLst>
      <p:ext uri="{BB962C8B-B14F-4D97-AF65-F5344CB8AC3E}">
        <p14:creationId xmlns:p14="http://schemas.microsoft.com/office/powerpoint/2010/main" val="230287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1063" cy="3354387"/>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ふざけて人にプライベートゾーンを見せるなどの言動が見られる場合には、叱るだけではなく、なぜ人に見せてはいけないのか、胸やお尻、性器を下着で守るのか、をあわせて伝えることが大切です。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叱責を重ねると、“プライベートゾーンは怒られる場所”と思い込んでしまい、万が一性被害にあった場合、「“怒られる場所”を触られた自分が悪い」と誤解し、相談したり打ち明けたりできなくなり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　「自分だけの大切な場所だから、守らなければならない」と正しく伝えることで、</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自分の身体は大切</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という意識に繋がります。</a:t>
            </a:r>
            <a:endParaRPr lang="en-US" altLang="ja-JP"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＊Ｔ：指導者の説明・発問　　Ｃ：予想される児童の反応</a:t>
            </a:r>
            <a:endParaRPr lang="en-US" altLang="ja-JP" sz="1200" dirty="0" smtClean="0"/>
          </a:p>
        </p:txBody>
      </p:sp>
      <p:sp>
        <p:nvSpPr>
          <p:cNvPr id="4" name="スライド番号プレースホルダー 3"/>
          <p:cNvSpPr>
            <a:spLocks noGrp="1"/>
          </p:cNvSpPr>
          <p:nvPr>
            <p:ph type="sldNum" sz="quarter" idx="10"/>
          </p:nvPr>
        </p:nvSpPr>
        <p:spPr/>
        <p:txBody>
          <a:bodyPr/>
          <a:lstStyle/>
          <a:p>
            <a:fld id="{6C45D214-96D8-4A19-89DD-F5C77182F37B}" type="slidenum">
              <a:rPr kumimoji="1" lang="ja-JP" altLang="en-US" smtClean="0"/>
              <a:t>8</a:t>
            </a:fld>
            <a:endParaRPr kumimoji="1" lang="ja-JP" altLang="en-US"/>
          </a:p>
        </p:txBody>
      </p:sp>
    </p:spTree>
    <p:extLst>
      <p:ext uri="{BB962C8B-B14F-4D97-AF65-F5344CB8AC3E}">
        <p14:creationId xmlns:p14="http://schemas.microsoft.com/office/powerpoint/2010/main" val="976249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1063" cy="3354387"/>
          </a:xfrm>
        </p:spPr>
      </p:sp>
      <p:sp>
        <p:nvSpPr>
          <p:cNvPr id="3" name="ノート プレースホルダー 2"/>
          <p:cNvSpPr>
            <a:spLocks noGrp="1"/>
          </p:cNvSpPr>
          <p:nvPr>
            <p:ph type="body" idx="1"/>
          </p:nvPr>
        </p:nvSpPr>
        <p:spPr/>
        <p:txBody>
          <a:bodyPr/>
          <a:lstStyle/>
          <a:p>
            <a:r>
              <a:rPr kumimoji="1" lang="ja-JP" altLang="en-US" dirty="0" smtClean="0"/>
              <a:t>Ｔ：この絵は、どちらが男の子でどちらが女の</a:t>
            </a:r>
            <a:r>
              <a:rPr kumimoji="1" lang="ja-JP" altLang="en-US" smtClean="0"/>
              <a:t>子でしょうか。</a:t>
            </a:r>
            <a:endParaRPr kumimoji="1" lang="en-US" altLang="ja-JP" dirty="0" smtClean="0"/>
          </a:p>
          <a:p>
            <a:r>
              <a:rPr kumimoji="1" lang="ja-JP" altLang="en-US" dirty="0" smtClean="0"/>
              <a:t>Ｃ：髪が長い方が女の子。</a:t>
            </a:r>
            <a:endParaRPr kumimoji="1" lang="en-US" altLang="ja-JP" dirty="0" smtClean="0"/>
          </a:p>
          <a:p>
            <a:r>
              <a:rPr kumimoji="1" lang="ja-JP" altLang="en-US" dirty="0" smtClean="0"/>
              <a:t>Ｔ：髪が長い男の子（アニメの主人公など）もいるし、髪が短い女の子（ショートカットの先生など）もいますね。</a:t>
            </a:r>
            <a:endParaRPr kumimoji="1" lang="en-US" altLang="ja-JP" dirty="0" smtClean="0"/>
          </a:p>
          <a:p>
            <a:r>
              <a:rPr kumimoji="1" lang="ja-JP" altLang="en-US" dirty="0" smtClean="0"/>
              <a:t>Ｔ：どこを見れば、わかるでしょうか。</a:t>
            </a:r>
            <a:endParaRPr kumimoji="1" lang="en-US" altLang="ja-JP" dirty="0" smtClean="0"/>
          </a:p>
          <a:p>
            <a:r>
              <a:rPr kumimoji="1" lang="ja-JP" altLang="en-US" dirty="0" smtClean="0"/>
              <a:t>Ｔ：このままではわからないので、服を脱がしてみましょう。パンツをはいた状態までは、違いがありませんね。</a:t>
            </a:r>
            <a:endParaRPr kumimoji="1" lang="en-US" altLang="ja-JP" dirty="0" smtClean="0"/>
          </a:p>
          <a:p>
            <a:r>
              <a:rPr kumimoji="1" lang="ja-JP" altLang="en-US" dirty="0" smtClean="0"/>
              <a:t>　　男の子と女の子では、おちんちんの形が違います。おちんちんが外にあるのが男の子、ないのが女の子です。</a:t>
            </a:r>
            <a:endParaRPr kumimoji="1" lang="en-US" altLang="ja-JP" dirty="0" smtClean="0"/>
          </a:p>
          <a:p>
            <a:r>
              <a:rPr kumimoji="1" lang="ja-JP" altLang="en-US" dirty="0" smtClean="0"/>
              <a:t>　　お医者さんも、赤ちゃんが生まれたときにおちんちんの形を見て、生まれた赤ちゃんが男の子か女の子かを判断します。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C45D214-96D8-4A19-89DD-F5C77182F37B}" type="slidenum">
              <a:rPr kumimoji="1" lang="ja-JP" altLang="en-US" smtClean="0"/>
              <a:t>9</a:t>
            </a:fld>
            <a:endParaRPr kumimoji="1" lang="ja-JP" altLang="en-US"/>
          </a:p>
        </p:txBody>
      </p:sp>
    </p:spTree>
    <p:extLst>
      <p:ext uri="{BB962C8B-B14F-4D97-AF65-F5344CB8AC3E}">
        <p14:creationId xmlns:p14="http://schemas.microsoft.com/office/powerpoint/2010/main" val="2995115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1063" cy="3354387"/>
          </a:xfrm>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Ｔ：みんなのまたのところは、今、どんな役目をしていますか。</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Ｃ：おしっこを出す。うんちを出す。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Ｔ：またのところには、大人になると、「新しい命を作る」という働きが加わります。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男の子にはおちんちんの部分に、女の子には</a:t>
            </a:r>
            <a:r>
              <a:rPr kumimoji="1" lang="ja-JP" altLang="ja-JP" sz="1200" kern="1200" dirty="0" err="1" smtClean="0">
                <a:solidFill>
                  <a:schemeClr val="tx1"/>
                </a:solidFill>
                <a:effectLst/>
                <a:latin typeface="+mn-lt"/>
                <a:ea typeface="+mn-ea"/>
                <a:cs typeface="+mn-cs"/>
              </a:rPr>
              <a:t>おへ</a:t>
            </a:r>
            <a:r>
              <a:rPr kumimoji="1" lang="ja-JP" altLang="ja-JP" sz="1200" kern="1200" dirty="0" smtClean="0">
                <a:solidFill>
                  <a:schemeClr val="tx1"/>
                </a:solidFill>
                <a:effectLst/>
                <a:latin typeface="+mn-lt"/>
                <a:ea typeface="+mn-ea"/>
                <a:cs typeface="+mn-cs"/>
              </a:rPr>
              <a:t>その下あたりのおなかの中に、生まれたときから「命のもと」が入っています。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女の子には、またの部分に「赤ちゃんが生まれてくるときに通る道と出口」があります。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Ｔ：なぜパンツをはくのでしょう。</a:t>
            </a:r>
          </a:p>
          <a:p>
            <a:r>
              <a:rPr kumimoji="1" lang="ja-JP" altLang="ja-JP" sz="1200" kern="1200" dirty="0" smtClean="0">
                <a:solidFill>
                  <a:schemeClr val="tx1"/>
                </a:solidFill>
                <a:effectLst/>
                <a:latin typeface="+mn-lt"/>
                <a:ea typeface="+mn-ea"/>
                <a:cs typeface="+mn-cs"/>
              </a:rPr>
              <a:t>Ｃ：病気から守る。</a:t>
            </a:r>
            <a:r>
              <a:rPr kumimoji="1" lang="ja-JP" altLang="ja-JP" sz="1200" kern="1200" dirty="0" err="1" smtClean="0">
                <a:solidFill>
                  <a:schemeClr val="tx1"/>
                </a:solidFill>
                <a:effectLst/>
                <a:latin typeface="+mn-lt"/>
                <a:ea typeface="+mn-ea"/>
                <a:cs typeface="+mn-cs"/>
              </a:rPr>
              <a:t>ばい</a:t>
            </a:r>
            <a:r>
              <a:rPr kumimoji="1" lang="ja-JP" altLang="ja-JP" sz="1200" kern="1200" dirty="0" smtClean="0">
                <a:solidFill>
                  <a:schemeClr val="tx1"/>
                </a:solidFill>
                <a:effectLst/>
                <a:latin typeface="+mn-lt"/>
                <a:ea typeface="+mn-ea"/>
                <a:cs typeface="+mn-cs"/>
              </a:rPr>
              <a:t>菌から守る。</a:t>
            </a:r>
          </a:p>
          <a:p>
            <a:r>
              <a:rPr kumimoji="1" lang="ja-JP" altLang="ja-JP" sz="1200" kern="1200" dirty="0" smtClean="0">
                <a:solidFill>
                  <a:schemeClr val="tx1"/>
                </a:solidFill>
                <a:effectLst/>
                <a:latin typeface="+mn-lt"/>
                <a:ea typeface="+mn-ea"/>
                <a:cs typeface="+mn-cs"/>
              </a:rPr>
              <a:t>Ｔ：命を作る大切なところだから守るため、体の中と通じる穴があり、</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そこから</a:t>
            </a:r>
            <a:r>
              <a:rPr kumimoji="1" lang="ja-JP" altLang="ja-JP" sz="1200" kern="1200" dirty="0" err="1" smtClean="0">
                <a:solidFill>
                  <a:schemeClr val="tx1"/>
                </a:solidFill>
                <a:effectLst/>
                <a:latin typeface="+mn-lt"/>
                <a:ea typeface="+mn-ea"/>
                <a:cs typeface="+mn-cs"/>
              </a:rPr>
              <a:t>ばい</a:t>
            </a:r>
            <a:r>
              <a:rPr kumimoji="1" lang="ja-JP" altLang="ja-JP" sz="1200" kern="1200" dirty="0" smtClean="0">
                <a:solidFill>
                  <a:schemeClr val="tx1"/>
                </a:solidFill>
                <a:effectLst/>
                <a:latin typeface="+mn-lt"/>
                <a:ea typeface="+mn-ea"/>
                <a:cs typeface="+mn-cs"/>
              </a:rPr>
              <a:t>菌が入らないように清潔に守るために、パンツをはきます。</a:t>
            </a:r>
          </a:p>
        </p:txBody>
      </p:sp>
      <p:sp>
        <p:nvSpPr>
          <p:cNvPr id="4" name="スライド番号プレースホルダー 3"/>
          <p:cNvSpPr>
            <a:spLocks noGrp="1"/>
          </p:cNvSpPr>
          <p:nvPr>
            <p:ph type="sldNum" sz="quarter" idx="10"/>
          </p:nvPr>
        </p:nvSpPr>
        <p:spPr/>
        <p:txBody>
          <a:bodyPr/>
          <a:lstStyle/>
          <a:p>
            <a:fld id="{6C45D214-96D8-4A19-89DD-F5C77182F37B}"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184809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1063" cy="33543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Ｔ：水着で隠れる部分には、特別な名前が付いていて、「プライベートゾーン」といいます。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おちんちんと呼んでいるところは、「性器」といいます。胸、性器、おしりは、プライベートゾーンです。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aseline="0" dirty="0" smtClean="0"/>
              <a:t>　</a:t>
            </a:r>
            <a:r>
              <a:rPr kumimoji="1" lang="ja-JP" altLang="en-US" dirty="0" smtClean="0"/>
              <a:t>水着では隠れていないけれど、口と顔も大切な部分です。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Ｔ：女の子も男の子も、胸の部分も大切です。特に女の子は、下着をつけたりして守ります。なぜでしょう。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Ｃ：赤ちゃんにおっぱいをあげるから。心臓があるから。</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Ｔ：おなかの中に赤ちゃんができると、女の人の胸では、赤ちゃんを育てるための母乳（おっぱい）が作られるようになります。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また、男の子も女の子も、胸には心臓などの大切な臓器があるので、大切に守っています。</a:t>
            </a:r>
          </a:p>
        </p:txBody>
      </p:sp>
      <p:sp>
        <p:nvSpPr>
          <p:cNvPr id="4" name="スライド番号プレースホルダー 3"/>
          <p:cNvSpPr>
            <a:spLocks noGrp="1"/>
          </p:cNvSpPr>
          <p:nvPr>
            <p:ph type="sldNum" sz="quarter" idx="10"/>
          </p:nvPr>
        </p:nvSpPr>
        <p:spPr/>
        <p:txBody>
          <a:bodyPr/>
          <a:lstStyle/>
          <a:p>
            <a:fld id="{6C45D214-96D8-4A19-89DD-F5C77182F37B}"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1555582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6304DDA-04EB-48C4-8AAE-78B8F5810AFD}" type="datetimeFigureOut">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A48055-D371-4046-A088-5B0AEB55223C}" type="slidenum">
              <a:rPr kumimoji="1" lang="ja-JP" altLang="en-US" smtClean="0"/>
              <a:t>‹#›</a:t>
            </a:fld>
            <a:endParaRPr kumimoji="1" lang="ja-JP" altLang="en-US"/>
          </a:p>
        </p:txBody>
      </p:sp>
    </p:spTree>
    <p:extLst>
      <p:ext uri="{BB962C8B-B14F-4D97-AF65-F5344CB8AC3E}">
        <p14:creationId xmlns:p14="http://schemas.microsoft.com/office/powerpoint/2010/main" val="1229215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6304DDA-04EB-48C4-8AAE-78B8F5810AFD}" type="datetimeFigureOut">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A48055-D371-4046-A088-5B0AEB55223C}" type="slidenum">
              <a:rPr kumimoji="1" lang="ja-JP" altLang="en-US" smtClean="0"/>
              <a:t>‹#›</a:t>
            </a:fld>
            <a:endParaRPr kumimoji="1" lang="ja-JP" altLang="en-US"/>
          </a:p>
        </p:txBody>
      </p:sp>
    </p:spTree>
    <p:extLst>
      <p:ext uri="{BB962C8B-B14F-4D97-AF65-F5344CB8AC3E}">
        <p14:creationId xmlns:p14="http://schemas.microsoft.com/office/powerpoint/2010/main" val="2490696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6304DDA-04EB-48C4-8AAE-78B8F5810AFD}" type="datetimeFigureOut">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A48055-D371-4046-A088-5B0AEB55223C}" type="slidenum">
              <a:rPr kumimoji="1" lang="ja-JP" altLang="en-US" smtClean="0"/>
              <a:t>‹#›</a:t>
            </a:fld>
            <a:endParaRPr kumimoji="1" lang="ja-JP" altLang="en-US"/>
          </a:p>
        </p:txBody>
      </p:sp>
    </p:spTree>
    <p:extLst>
      <p:ext uri="{BB962C8B-B14F-4D97-AF65-F5344CB8AC3E}">
        <p14:creationId xmlns:p14="http://schemas.microsoft.com/office/powerpoint/2010/main" val="4097486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6304DDA-04EB-48C4-8AAE-78B8F5810AFD}" type="datetimeFigureOut">
              <a:rPr lang="ja-JP" altLang="en-US" smtClean="0">
                <a:solidFill>
                  <a:prstClr val="black">
                    <a:tint val="75000"/>
                  </a:prstClr>
                </a:solidFill>
              </a:rPr>
              <a:pPr/>
              <a:t>2022/3/4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48055-D371-4046-A088-5B0AEB5522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33882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6304DDA-04EB-48C4-8AAE-78B8F5810AFD}" type="datetimeFigureOut">
              <a:rPr lang="ja-JP" altLang="en-US" smtClean="0">
                <a:solidFill>
                  <a:prstClr val="black">
                    <a:tint val="75000"/>
                  </a:prstClr>
                </a:solidFill>
              </a:rPr>
              <a:pPr/>
              <a:t>2022/3/4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48055-D371-4046-A088-5B0AEB5522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29763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6304DDA-04EB-48C4-8AAE-78B8F5810AFD}" type="datetimeFigureOut">
              <a:rPr lang="ja-JP" altLang="en-US" smtClean="0">
                <a:solidFill>
                  <a:prstClr val="black">
                    <a:tint val="75000"/>
                  </a:prstClr>
                </a:solidFill>
              </a:rPr>
              <a:pPr/>
              <a:t>2022/3/4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48055-D371-4046-A088-5B0AEB5522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35533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6304DDA-04EB-48C4-8AAE-78B8F5810AFD}" type="datetimeFigureOut">
              <a:rPr lang="ja-JP" altLang="en-US" smtClean="0">
                <a:solidFill>
                  <a:prstClr val="black">
                    <a:tint val="75000"/>
                  </a:prstClr>
                </a:solidFill>
              </a:rPr>
              <a:pPr/>
              <a:t>2022/3/4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48055-D371-4046-A088-5B0AEB5522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60927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6304DDA-04EB-48C4-8AAE-78B8F5810AFD}" type="datetimeFigureOut">
              <a:rPr lang="ja-JP" altLang="en-US" smtClean="0">
                <a:solidFill>
                  <a:prstClr val="black">
                    <a:tint val="75000"/>
                  </a:prstClr>
                </a:solidFill>
              </a:rPr>
              <a:pPr/>
              <a:t>2022/3/4</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A48055-D371-4046-A088-5B0AEB5522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62718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6304DDA-04EB-48C4-8AAE-78B8F5810AFD}" type="datetimeFigureOut">
              <a:rPr lang="ja-JP" altLang="en-US" smtClean="0">
                <a:solidFill>
                  <a:prstClr val="black">
                    <a:tint val="75000"/>
                  </a:prstClr>
                </a:solidFill>
              </a:rPr>
              <a:pPr/>
              <a:t>2022/3/4</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A48055-D371-4046-A088-5B0AEB5522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00885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04DDA-04EB-48C4-8AAE-78B8F5810AFD}" type="datetimeFigureOut">
              <a:rPr lang="ja-JP" altLang="en-US" smtClean="0">
                <a:solidFill>
                  <a:prstClr val="black">
                    <a:tint val="75000"/>
                  </a:prstClr>
                </a:solidFill>
              </a:rPr>
              <a:pPr/>
              <a:t>2022/3/4</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A48055-D371-4046-A088-5B0AEB5522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03454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6304DDA-04EB-48C4-8AAE-78B8F5810AFD}" type="datetimeFigureOut">
              <a:rPr lang="ja-JP" altLang="en-US" smtClean="0">
                <a:solidFill>
                  <a:prstClr val="black">
                    <a:tint val="75000"/>
                  </a:prstClr>
                </a:solidFill>
              </a:rPr>
              <a:pPr/>
              <a:t>2022/3/4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48055-D371-4046-A088-5B0AEB5522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3050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6304DDA-04EB-48C4-8AAE-78B8F5810AFD}" type="datetimeFigureOut">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A48055-D371-4046-A088-5B0AEB55223C}" type="slidenum">
              <a:rPr kumimoji="1" lang="ja-JP" altLang="en-US" smtClean="0"/>
              <a:t>‹#›</a:t>
            </a:fld>
            <a:endParaRPr kumimoji="1" lang="ja-JP" altLang="en-US"/>
          </a:p>
        </p:txBody>
      </p:sp>
    </p:spTree>
    <p:extLst>
      <p:ext uri="{BB962C8B-B14F-4D97-AF65-F5344CB8AC3E}">
        <p14:creationId xmlns:p14="http://schemas.microsoft.com/office/powerpoint/2010/main" val="41890846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6304DDA-04EB-48C4-8AAE-78B8F5810AFD}" type="datetimeFigureOut">
              <a:rPr lang="ja-JP" altLang="en-US" smtClean="0">
                <a:solidFill>
                  <a:prstClr val="black">
                    <a:tint val="75000"/>
                  </a:prstClr>
                </a:solidFill>
              </a:rPr>
              <a:pPr/>
              <a:t>2022/3/4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48055-D371-4046-A088-5B0AEB5522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09846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6304DDA-04EB-48C4-8AAE-78B8F5810AFD}" type="datetimeFigureOut">
              <a:rPr lang="ja-JP" altLang="en-US" smtClean="0">
                <a:solidFill>
                  <a:prstClr val="black">
                    <a:tint val="75000"/>
                  </a:prstClr>
                </a:solidFill>
              </a:rPr>
              <a:pPr/>
              <a:t>2022/3/4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48055-D371-4046-A088-5B0AEB5522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21009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6304DDA-04EB-48C4-8AAE-78B8F5810AFD}" type="datetimeFigureOut">
              <a:rPr lang="ja-JP" altLang="en-US" smtClean="0">
                <a:solidFill>
                  <a:prstClr val="black">
                    <a:tint val="75000"/>
                  </a:prstClr>
                </a:solidFill>
              </a:rPr>
              <a:pPr/>
              <a:t>2022/3/4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48055-D371-4046-A088-5B0AEB5522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4501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6304DDA-04EB-48C4-8AAE-78B8F5810AFD}" type="datetimeFigureOut">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A48055-D371-4046-A088-5B0AEB55223C}" type="slidenum">
              <a:rPr kumimoji="1" lang="ja-JP" altLang="en-US" smtClean="0"/>
              <a:t>‹#›</a:t>
            </a:fld>
            <a:endParaRPr kumimoji="1" lang="ja-JP" altLang="en-US"/>
          </a:p>
        </p:txBody>
      </p:sp>
    </p:spTree>
    <p:extLst>
      <p:ext uri="{BB962C8B-B14F-4D97-AF65-F5344CB8AC3E}">
        <p14:creationId xmlns:p14="http://schemas.microsoft.com/office/powerpoint/2010/main" val="4260698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6304DDA-04EB-48C4-8AAE-78B8F5810AFD}" type="datetimeFigureOut">
              <a:rPr kumimoji="1" lang="ja-JP" altLang="en-US" smtClean="0"/>
              <a:t>2022/3/4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A48055-D371-4046-A088-5B0AEB55223C}" type="slidenum">
              <a:rPr kumimoji="1" lang="ja-JP" altLang="en-US" smtClean="0"/>
              <a:t>‹#›</a:t>
            </a:fld>
            <a:endParaRPr kumimoji="1" lang="ja-JP" altLang="en-US"/>
          </a:p>
        </p:txBody>
      </p:sp>
    </p:spTree>
    <p:extLst>
      <p:ext uri="{BB962C8B-B14F-4D97-AF65-F5344CB8AC3E}">
        <p14:creationId xmlns:p14="http://schemas.microsoft.com/office/powerpoint/2010/main" val="1674526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6304DDA-04EB-48C4-8AAE-78B8F5810AFD}" type="datetimeFigureOut">
              <a:rPr kumimoji="1" lang="ja-JP" altLang="en-US" smtClean="0"/>
              <a:t>2022/3/4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FA48055-D371-4046-A088-5B0AEB55223C}" type="slidenum">
              <a:rPr kumimoji="1" lang="ja-JP" altLang="en-US" smtClean="0"/>
              <a:t>‹#›</a:t>
            </a:fld>
            <a:endParaRPr kumimoji="1" lang="ja-JP" altLang="en-US"/>
          </a:p>
        </p:txBody>
      </p:sp>
    </p:spTree>
    <p:extLst>
      <p:ext uri="{BB962C8B-B14F-4D97-AF65-F5344CB8AC3E}">
        <p14:creationId xmlns:p14="http://schemas.microsoft.com/office/powerpoint/2010/main" val="3086135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6304DDA-04EB-48C4-8AAE-78B8F5810AFD}" type="datetimeFigureOut">
              <a:rPr kumimoji="1" lang="ja-JP" altLang="en-US" smtClean="0"/>
              <a:t>2022/3/4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FA48055-D371-4046-A088-5B0AEB55223C}" type="slidenum">
              <a:rPr kumimoji="1" lang="ja-JP" altLang="en-US" smtClean="0"/>
              <a:t>‹#›</a:t>
            </a:fld>
            <a:endParaRPr kumimoji="1" lang="ja-JP" altLang="en-US"/>
          </a:p>
        </p:txBody>
      </p:sp>
    </p:spTree>
    <p:extLst>
      <p:ext uri="{BB962C8B-B14F-4D97-AF65-F5344CB8AC3E}">
        <p14:creationId xmlns:p14="http://schemas.microsoft.com/office/powerpoint/2010/main" val="3237974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04DDA-04EB-48C4-8AAE-78B8F5810AFD}" type="datetimeFigureOut">
              <a:rPr kumimoji="1" lang="ja-JP" altLang="en-US" smtClean="0"/>
              <a:t>2022/3/4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FA48055-D371-4046-A088-5B0AEB55223C}" type="slidenum">
              <a:rPr kumimoji="1" lang="ja-JP" altLang="en-US" smtClean="0"/>
              <a:t>‹#›</a:t>
            </a:fld>
            <a:endParaRPr kumimoji="1" lang="ja-JP" altLang="en-US"/>
          </a:p>
        </p:txBody>
      </p:sp>
    </p:spTree>
    <p:extLst>
      <p:ext uri="{BB962C8B-B14F-4D97-AF65-F5344CB8AC3E}">
        <p14:creationId xmlns:p14="http://schemas.microsoft.com/office/powerpoint/2010/main" val="2579380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6304DDA-04EB-48C4-8AAE-78B8F5810AFD}" type="datetimeFigureOut">
              <a:rPr kumimoji="1" lang="ja-JP" altLang="en-US" smtClean="0"/>
              <a:t>2022/3/4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A48055-D371-4046-A088-5B0AEB55223C}" type="slidenum">
              <a:rPr kumimoji="1" lang="ja-JP" altLang="en-US" smtClean="0"/>
              <a:t>‹#›</a:t>
            </a:fld>
            <a:endParaRPr kumimoji="1" lang="ja-JP" altLang="en-US"/>
          </a:p>
        </p:txBody>
      </p:sp>
    </p:spTree>
    <p:extLst>
      <p:ext uri="{BB962C8B-B14F-4D97-AF65-F5344CB8AC3E}">
        <p14:creationId xmlns:p14="http://schemas.microsoft.com/office/powerpoint/2010/main" val="630822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6304DDA-04EB-48C4-8AAE-78B8F5810AFD}" type="datetimeFigureOut">
              <a:rPr kumimoji="1" lang="ja-JP" altLang="en-US" smtClean="0"/>
              <a:t>2022/3/4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A48055-D371-4046-A088-5B0AEB55223C}" type="slidenum">
              <a:rPr kumimoji="1" lang="ja-JP" altLang="en-US" smtClean="0"/>
              <a:t>‹#›</a:t>
            </a:fld>
            <a:endParaRPr kumimoji="1" lang="ja-JP" altLang="en-US"/>
          </a:p>
        </p:txBody>
      </p:sp>
    </p:spTree>
    <p:extLst>
      <p:ext uri="{BB962C8B-B14F-4D97-AF65-F5344CB8AC3E}">
        <p14:creationId xmlns:p14="http://schemas.microsoft.com/office/powerpoint/2010/main" val="2440014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solidFill>
                <a:srgbClr val="000000"/>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solidFill>
                <a:srgbClr val="000000"/>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81CB0-EEA2-4996-8000-7541F43CEEA8}"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561266847"/>
      </p:ext>
    </p:extLst>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solidFill>
                <a:srgbClr val="000000"/>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solidFill>
                <a:srgbClr val="000000"/>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81CB0-EEA2-4996-8000-7541F43CEEA8}"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930151584"/>
      </p:ext>
    </p:extLst>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22.png"/><Relationship Id="rId2" Type="http://schemas.openxmlformats.org/officeDocument/2006/relationships/image" Target="../media/image39.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4.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44.tmp"/></Relationships>
</file>

<file path=ppt/slides/_rels/slide24.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48.tmp"/></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2.png"/><Relationship Id="rId7" Type="http://schemas.microsoft.com/office/2007/relationships/hdphoto" Target="../media/hdphoto10.wdp"/><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microsoft.com/office/2007/relationships/hdphoto" Target="../media/hdphoto11.wdp"/></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3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image" Target="../media/image8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11" Type="http://schemas.microsoft.com/office/2007/relationships/hdphoto" Target="../media/hdphoto5.wdp"/><Relationship Id="rId5" Type="http://schemas.microsoft.com/office/2007/relationships/hdphoto" Target="../media/hdphoto3.wdp"/><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58766" y="1106357"/>
            <a:ext cx="3887833" cy="724988"/>
          </a:xfrm>
        </p:spPr>
        <p:txBody>
          <a:bodyPr>
            <a:normAutofit/>
          </a:bodyPr>
          <a:lstStyle/>
          <a:p>
            <a:r>
              <a:rPr lang="ja-JP" altLang="en-US" sz="3000" dirty="0"/>
              <a:t>（小学部　低学年（２））</a:t>
            </a:r>
            <a:endParaRPr kumimoji="1" lang="ja-JP" altLang="en-US" dirty="0"/>
          </a:p>
        </p:txBody>
      </p:sp>
      <p:sp>
        <p:nvSpPr>
          <p:cNvPr id="4" name="タイトル 1"/>
          <p:cNvSpPr txBox="1">
            <a:spLocks/>
          </p:cNvSpPr>
          <p:nvPr/>
        </p:nvSpPr>
        <p:spPr>
          <a:xfrm>
            <a:off x="4428897" y="2476267"/>
            <a:ext cx="3642610" cy="1046750"/>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300" dirty="0"/>
              <a:t>体を　きれいに</a:t>
            </a:r>
          </a:p>
        </p:txBody>
      </p:sp>
      <p:sp>
        <p:nvSpPr>
          <p:cNvPr id="5" name="タイトル 1"/>
          <p:cNvSpPr txBox="1">
            <a:spLocks/>
          </p:cNvSpPr>
          <p:nvPr/>
        </p:nvSpPr>
        <p:spPr>
          <a:xfrm>
            <a:off x="2043280" y="332412"/>
            <a:ext cx="2551025" cy="524525"/>
          </a:xfrm>
          <a:prstGeom prst="rect">
            <a:avLst/>
          </a:prstGeom>
          <a:ln>
            <a:solidFill>
              <a:schemeClr val="tx1"/>
            </a:solidFill>
          </a:ln>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3000" dirty="0"/>
              <a:t>（特）資料１</a:t>
            </a:r>
          </a:p>
        </p:txBody>
      </p:sp>
      <p:sp>
        <p:nvSpPr>
          <p:cNvPr id="6" name="タイトル 1"/>
          <p:cNvSpPr txBox="1">
            <a:spLocks/>
          </p:cNvSpPr>
          <p:nvPr/>
        </p:nvSpPr>
        <p:spPr>
          <a:xfrm>
            <a:off x="4446592" y="5509991"/>
            <a:ext cx="6221437" cy="1345223"/>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1400" dirty="0">
                <a:latin typeface="游ゴシック Light" panose="020B0300000000000000" pitchFamily="50" charset="-128"/>
                <a:ea typeface="游ゴシック Light" panose="020B0300000000000000" pitchFamily="50" charset="-128"/>
              </a:rPr>
              <a:t>参考資料：</a:t>
            </a:r>
            <a:r>
              <a:rPr lang="en-US" altLang="ja-JP" sz="1400" dirty="0">
                <a:latin typeface="游ゴシック Light" panose="020B0300000000000000" pitchFamily="50" charset="-128"/>
                <a:ea typeface="游ゴシック Light" panose="020B0300000000000000" pitchFamily="50" charset="-128"/>
              </a:rPr>
              <a:t>『</a:t>
            </a:r>
            <a:r>
              <a:rPr lang="ja-JP" altLang="en-US" sz="1400" dirty="0">
                <a:latin typeface="游ゴシック Light" panose="020B0300000000000000" pitchFamily="50" charset="-128"/>
                <a:ea typeface="游ゴシック Light" panose="020B0300000000000000" pitchFamily="50" charset="-128"/>
              </a:rPr>
              <a:t>ぐー</a:t>
            </a:r>
            <a:r>
              <a:rPr lang="ja-JP" altLang="en-US" sz="1400" dirty="0" err="1">
                <a:latin typeface="游ゴシック Light" panose="020B0300000000000000" pitchFamily="50" charset="-128"/>
                <a:ea typeface="游ゴシック Light" panose="020B0300000000000000" pitchFamily="50" charset="-128"/>
              </a:rPr>
              <a:t>ちょきぱ</a:t>
            </a:r>
            <a:r>
              <a:rPr lang="ja-JP" altLang="en-US" sz="1400" dirty="0">
                <a:latin typeface="游ゴシック Light" panose="020B0300000000000000" pitchFamily="50" charset="-128"/>
                <a:ea typeface="游ゴシック Light" panose="020B0300000000000000" pitchFamily="50" charset="-128"/>
              </a:rPr>
              <a:t>ー　</a:t>
            </a:r>
            <a:r>
              <a:rPr lang="en-US" altLang="ja-JP" sz="1400" dirty="0">
                <a:latin typeface="游ゴシック Light" panose="020B0300000000000000" pitchFamily="50" charset="-128"/>
                <a:ea typeface="游ゴシック Light" panose="020B0300000000000000" pitchFamily="50" charset="-128"/>
              </a:rPr>
              <a:t>vol.8</a:t>
            </a:r>
            <a:r>
              <a:rPr lang="ja-JP" altLang="en-US" sz="1400" dirty="0">
                <a:latin typeface="游ゴシック Light" panose="020B0300000000000000" pitchFamily="50" charset="-128"/>
                <a:ea typeface="游ゴシック Light" panose="020B0300000000000000" pitchFamily="50" charset="-128"/>
              </a:rPr>
              <a:t>　こどもに伝える生と性</a:t>
            </a:r>
            <a:r>
              <a:rPr lang="en-US" altLang="ja-JP" sz="1400" dirty="0">
                <a:latin typeface="游ゴシック Light" panose="020B0300000000000000" pitchFamily="50" charset="-128"/>
                <a:ea typeface="游ゴシック Light" panose="020B0300000000000000" pitchFamily="50" charset="-128"/>
              </a:rPr>
              <a:t>』</a:t>
            </a:r>
          </a:p>
          <a:p>
            <a:pPr>
              <a:lnSpc>
                <a:spcPct val="150000"/>
              </a:lnSpc>
            </a:pPr>
            <a:r>
              <a:rPr lang="ja-JP" altLang="en-US" sz="1400" dirty="0">
                <a:latin typeface="游ゴシック Light" panose="020B0300000000000000" pitchFamily="50" charset="-128"/>
                <a:ea typeface="游ゴシック Light" panose="020B0300000000000000" pitchFamily="50" charset="-128"/>
              </a:rPr>
              <a:t>　　　　　（公財）高知男女共同参画社会づくり財団</a:t>
            </a:r>
            <a:endParaRPr lang="en-US" altLang="ja-JP" sz="1400" dirty="0">
              <a:latin typeface="游ゴシック Light" panose="020B0300000000000000" pitchFamily="50" charset="-128"/>
              <a:ea typeface="游ゴシック Light" panose="020B0300000000000000" pitchFamily="50" charset="-128"/>
            </a:endParaRPr>
          </a:p>
          <a:p>
            <a:pPr>
              <a:lnSpc>
                <a:spcPct val="150000"/>
              </a:lnSpc>
            </a:pPr>
            <a:r>
              <a:rPr lang="ja-JP" altLang="en-US" sz="1400" dirty="0">
                <a:latin typeface="游ゴシック Light" panose="020B0300000000000000" pitchFamily="50" charset="-128"/>
                <a:ea typeface="游ゴシック Light" panose="020B0300000000000000" pitchFamily="50" charset="-128"/>
              </a:rPr>
              <a:t>　　　　　  </a:t>
            </a:r>
            <a:r>
              <a:rPr lang="en-US" altLang="ja-JP" sz="1400" dirty="0">
                <a:latin typeface="游ゴシック Light" panose="020B0300000000000000" pitchFamily="50" charset="-128"/>
                <a:ea typeface="游ゴシック Light" panose="020B0300000000000000" pitchFamily="50" charset="-128"/>
              </a:rPr>
              <a:t>http://www.sole-kochi.or.jp/info/dtl.php?ID=532&amp;routekbn=S</a:t>
            </a:r>
            <a:endParaRPr lang="ja-JP" altLang="en-US" sz="1400" dirty="0">
              <a:latin typeface="游ゴシック Light" panose="020B0300000000000000" pitchFamily="50" charset="-128"/>
              <a:ea typeface="游ゴシック Light" panose="020B0300000000000000" pitchFamily="50" charset="-128"/>
            </a:endParaRPr>
          </a:p>
        </p:txBody>
      </p:sp>
      <p:sp>
        <p:nvSpPr>
          <p:cNvPr id="7" name="タイトル 1"/>
          <p:cNvSpPr txBox="1">
            <a:spLocks/>
          </p:cNvSpPr>
          <p:nvPr/>
        </p:nvSpPr>
        <p:spPr>
          <a:xfrm>
            <a:off x="2448043" y="3880389"/>
            <a:ext cx="7604319" cy="1272228"/>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3000"/>
              </a:lnSpc>
            </a:pPr>
            <a:r>
              <a:rPr lang="en-US" altLang="ja-JP" sz="1800" dirty="0"/>
              <a:t>【 </a:t>
            </a:r>
            <a:r>
              <a:rPr lang="ja-JP" altLang="en-US" sz="1800" dirty="0"/>
              <a:t>ねらい </a:t>
            </a:r>
            <a:r>
              <a:rPr lang="en-US" altLang="ja-JP" sz="1800" dirty="0"/>
              <a:t>】</a:t>
            </a:r>
            <a:r>
              <a:rPr lang="ja-JP" altLang="ja-JP" sz="1800" dirty="0"/>
              <a:t>　　</a:t>
            </a:r>
            <a:endParaRPr lang="en-US" altLang="ja-JP" sz="1800" dirty="0"/>
          </a:p>
          <a:p>
            <a:pPr>
              <a:lnSpc>
                <a:spcPts val="3000"/>
              </a:lnSpc>
            </a:pPr>
            <a:r>
              <a:rPr lang="ja-JP" altLang="en-US" sz="1800" dirty="0"/>
              <a:t>　　</a:t>
            </a:r>
            <a:r>
              <a:rPr lang="ja-JP" altLang="ja-JP" sz="1800" dirty="0"/>
              <a:t>自分の体に関心を持ち、健康を保つために体を清潔にする方法を理解し、</a:t>
            </a:r>
            <a:endParaRPr lang="en-US" altLang="ja-JP" sz="1800" dirty="0"/>
          </a:p>
          <a:p>
            <a:pPr>
              <a:lnSpc>
                <a:spcPts val="3000"/>
              </a:lnSpc>
            </a:pPr>
            <a:r>
              <a:rPr lang="en-US" altLang="ja-JP" sz="1800" dirty="0"/>
              <a:t>  </a:t>
            </a:r>
            <a:r>
              <a:rPr lang="ja-JP" altLang="ja-JP" sz="1800" dirty="0"/>
              <a:t>体を大切にしようとする意識を高められるようにする。</a:t>
            </a:r>
          </a:p>
        </p:txBody>
      </p:sp>
    </p:spTree>
    <p:extLst>
      <p:ext uri="{BB962C8B-B14F-4D97-AF65-F5344CB8AC3E}">
        <p14:creationId xmlns:p14="http://schemas.microsoft.com/office/powerpoint/2010/main" val="3647972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画面の領域"/>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68630" y="1408079"/>
            <a:ext cx="1671423" cy="5351899"/>
          </a:xfrm>
          <a:prstGeom prst="rect">
            <a:avLst/>
          </a:prstGeom>
        </p:spPr>
      </p:pic>
      <p:pic>
        <p:nvPicPr>
          <p:cNvPr id="10" name="図 9"/>
          <p:cNvPicPr>
            <a:picLocks noChangeAspect="1"/>
          </p:cNvPicPr>
          <p:nvPr/>
        </p:nvPicPr>
        <p:blipFill>
          <a:blip r:embed="rId4">
            <a:extLst/>
          </a:blip>
          <a:stretch>
            <a:fillRect/>
          </a:stretch>
        </p:blipFill>
        <p:spPr>
          <a:xfrm>
            <a:off x="4397835" y="4475188"/>
            <a:ext cx="1213011" cy="497509"/>
          </a:xfrm>
          <a:prstGeom prst="rect">
            <a:avLst/>
          </a:prstGeom>
        </p:spPr>
      </p:pic>
      <p:pic>
        <p:nvPicPr>
          <p:cNvPr id="11" name="図 10" descr="画面の領域"/>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55908" y="1408077"/>
            <a:ext cx="1681133" cy="5351899"/>
          </a:xfrm>
          <a:prstGeom prst="rect">
            <a:avLst/>
          </a:prstGeom>
        </p:spPr>
      </p:pic>
      <p:pic>
        <p:nvPicPr>
          <p:cNvPr id="15" name="図 14"/>
          <p:cNvPicPr>
            <a:picLocks noChangeAspect="1"/>
          </p:cNvPicPr>
          <p:nvPr/>
        </p:nvPicPr>
        <p:blipFill>
          <a:blip r:embed="rId6">
            <a:extLst/>
          </a:blip>
          <a:stretch>
            <a:fillRect/>
          </a:stretch>
        </p:blipFill>
        <p:spPr>
          <a:xfrm>
            <a:off x="6711852" y="4383379"/>
            <a:ext cx="1153525" cy="686375"/>
          </a:xfrm>
          <a:prstGeom prst="rect">
            <a:avLst/>
          </a:prstGeom>
        </p:spPr>
      </p:pic>
      <p:sp>
        <p:nvSpPr>
          <p:cNvPr id="17" name="楕円 17"/>
          <p:cNvSpPr/>
          <p:nvPr/>
        </p:nvSpPr>
        <p:spPr>
          <a:xfrm>
            <a:off x="1710025" y="3939018"/>
            <a:ext cx="2379883" cy="103367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r>
              <a:rPr lang="ja-JP" altLang="en-US" sz="2200" dirty="0">
                <a:solidFill>
                  <a:prstClr val="black">
                    <a:lumMod val="75000"/>
                    <a:lumOff val="25000"/>
                  </a:prstClr>
                </a:solidFill>
                <a:latin typeface="+mj-ea"/>
                <a:ea typeface="+mj-ea"/>
              </a:rPr>
              <a:t>いのちのもと</a:t>
            </a:r>
            <a:endParaRPr lang="en-US" altLang="ja-JP" sz="2200" dirty="0">
              <a:solidFill>
                <a:prstClr val="black">
                  <a:lumMod val="75000"/>
                  <a:lumOff val="25000"/>
                </a:prstClr>
              </a:solidFill>
              <a:latin typeface="+mj-ea"/>
              <a:ea typeface="+mj-ea"/>
            </a:endParaRPr>
          </a:p>
        </p:txBody>
      </p:sp>
      <p:sp>
        <p:nvSpPr>
          <p:cNvPr id="18" name="楕円 17"/>
          <p:cNvSpPr/>
          <p:nvPr/>
        </p:nvSpPr>
        <p:spPr>
          <a:xfrm>
            <a:off x="8137011" y="4084028"/>
            <a:ext cx="2442408" cy="1033677"/>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r>
              <a:rPr lang="ja-JP" altLang="en-US" sz="2200" dirty="0">
                <a:solidFill>
                  <a:prstClr val="black">
                    <a:lumMod val="75000"/>
                    <a:lumOff val="25000"/>
                  </a:prstClr>
                </a:solidFill>
                <a:latin typeface="+mn-ea"/>
              </a:rPr>
              <a:t>いのちのもと</a:t>
            </a:r>
          </a:p>
        </p:txBody>
      </p:sp>
      <p:sp>
        <p:nvSpPr>
          <p:cNvPr id="8" name="正方形/長方形 7"/>
          <p:cNvSpPr/>
          <p:nvPr/>
        </p:nvSpPr>
        <p:spPr>
          <a:xfrm>
            <a:off x="2824625" y="186118"/>
            <a:ext cx="6866911" cy="119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ja-JP" altLang="en-US" sz="3000" dirty="0">
                <a:solidFill>
                  <a:schemeClr val="tx1"/>
                </a:solidFill>
                <a:latin typeface="+mj-ea"/>
                <a:ea typeface="+mj-ea"/>
              </a:rPr>
              <a:t>おとなになったら</a:t>
            </a:r>
            <a:endParaRPr lang="en-US" altLang="ja-JP" sz="3000" dirty="0">
              <a:solidFill>
                <a:schemeClr val="tx1"/>
              </a:solidFill>
              <a:latin typeface="+mj-ea"/>
              <a:ea typeface="+mj-ea"/>
            </a:endParaRPr>
          </a:p>
          <a:p>
            <a:pPr algn="ctr" defTabSz="685783"/>
            <a:r>
              <a:rPr lang="ja-JP" altLang="en-US" sz="3600" dirty="0">
                <a:solidFill>
                  <a:srgbClr val="FF0000"/>
                </a:solidFill>
                <a:latin typeface="+mj-ea"/>
                <a:ea typeface="+mj-ea"/>
              </a:rPr>
              <a:t>あたらしい　いのちを　つくる</a:t>
            </a:r>
          </a:p>
        </p:txBody>
      </p:sp>
      <p:sp>
        <p:nvSpPr>
          <p:cNvPr id="9" name="楕円 17"/>
          <p:cNvSpPr/>
          <p:nvPr/>
        </p:nvSpPr>
        <p:spPr>
          <a:xfrm>
            <a:off x="1788748" y="5117706"/>
            <a:ext cx="2379883" cy="123812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r>
              <a:rPr lang="ja-JP" altLang="en-US" sz="2200" dirty="0">
                <a:solidFill>
                  <a:prstClr val="black">
                    <a:lumMod val="75000"/>
                    <a:lumOff val="25000"/>
                  </a:prstClr>
                </a:solidFill>
                <a:latin typeface="+mj-ea"/>
                <a:ea typeface="+mj-ea"/>
              </a:rPr>
              <a:t>あかちゃんが</a:t>
            </a:r>
            <a:endParaRPr lang="en-US" altLang="ja-JP" sz="2200" dirty="0">
              <a:solidFill>
                <a:prstClr val="black">
                  <a:lumMod val="75000"/>
                  <a:lumOff val="25000"/>
                </a:prstClr>
              </a:solidFill>
              <a:latin typeface="+mj-ea"/>
              <a:ea typeface="+mj-ea"/>
            </a:endParaRPr>
          </a:p>
          <a:p>
            <a:pPr algn="ctr" defTabSz="685783"/>
            <a:r>
              <a:rPr lang="ja-JP" altLang="en-US" sz="2200" dirty="0">
                <a:solidFill>
                  <a:prstClr val="black">
                    <a:lumMod val="75000"/>
                    <a:lumOff val="25000"/>
                  </a:prstClr>
                </a:solidFill>
                <a:latin typeface="+mj-ea"/>
                <a:ea typeface="+mj-ea"/>
              </a:rPr>
              <a:t>とおるみち</a:t>
            </a:r>
            <a:endParaRPr lang="en-US" altLang="ja-JP" sz="2200" dirty="0">
              <a:solidFill>
                <a:prstClr val="black">
                  <a:lumMod val="75000"/>
                  <a:lumOff val="25000"/>
                </a:prstClr>
              </a:solidFill>
              <a:latin typeface="+mj-ea"/>
              <a:ea typeface="+mj-ea"/>
            </a:endParaRPr>
          </a:p>
          <a:p>
            <a:pPr algn="ctr" defTabSz="685783"/>
            <a:r>
              <a:rPr lang="ja-JP" altLang="en-US" sz="2200" dirty="0">
                <a:solidFill>
                  <a:prstClr val="black">
                    <a:lumMod val="75000"/>
                    <a:lumOff val="25000"/>
                  </a:prstClr>
                </a:solidFill>
                <a:latin typeface="+mj-ea"/>
                <a:ea typeface="+mj-ea"/>
              </a:rPr>
              <a:t>でぐち</a:t>
            </a:r>
            <a:endParaRPr lang="en-US" altLang="ja-JP" sz="2200" dirty="0">
              <a:solidFill>
                <a:prstClr val="black">
                  <a:lumMod val="75000"/>
                  <a:lumOff val="25000"/>
                </a:prstClr>
              </a:solidFill>
              <a:latin typeface="+mj-ea"/>
              <a:ea typeface="+mj-ea"/>
            </a:endParaRPr>
          </a:p>
        </p:txBody>
      </p:sp>
    </p:spTree>
    <p:extLst>
      <p:ext uri="{BB962C8B-B14F-4D97-AF65-F5344CB8AC3E}">
        <p14:creationId xmlns:p14="http://schemas.microsoft.com/office/powerpoint/2010/main" val="2154363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8"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4452827" y="230508"/>
            <a:ext cx="3387960" cy="606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3"/>
            <a:r>
              <a:rPr lang="ja-JP" altLang="en-US" sz="3200" dirty="0">
                <a:solidFill>
                  <a:srgbClr val="FF0000"/>
                </a:solidFill>
                <a:latin typeface="+mn-ea"/>
              </a:rPr>
              <a:t>プライベートゾーン</a:t>
            </a:r>
          </a:p>
        </p:txBody>
      </p:sp>
      <p:sp>
        <p:nvSpPr>
          <p:cNvPr id="15" name="楕円 14"/>
          <p:cNvSpPr/>
          <p:nvPr/>
        </p:nvSpPr>
        <p:spPr>
          <a:xfrm>
            <a:off x="5007576" y="2277784"/>
            <a:ext cx="2278440" cy="92658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r>
              <a:rPr lang="ja-JP" altLang="en-US" sz="3000" dirty="0">
                <a:solidFill>
                  <a:prstClr val="black">
                    <a:lumMod val="75000"/>
                    <a:lumOff val="25000"/>
                  </a:prstClr>
                </a:solidFill>
                <a:latin typeface="+mj-ea"/>
                <a:ea typeface="+mj-ea"/>
              </a:rPr>
              <a:t>むね</a:t>
            </a:r>
          </a:p>
        </p:txBody>
      </p:sp>
      <p:sp>
        <p:nvSpPr>
          <p:cNvPr id="16" name="楕円 15"/>
          <p:cNvSpPr/>
          <p:nvPr/>
        </p:nvSpPr>
        <p:spPr>
          <a:xfrm>
            <a:off x="5007576" y="3464306"/>
            <a:ext cx="2278440" cy="920911"/>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r>
              <a:rPr lang="ja-JP" altLang="en-US" sz="3000" dirty="0">
                <a:solidFill>
                  <a:prstClr val="black">
                    <a:lumMod val="75000"/>
                    <a:lumOff val="25000"/>
                  </a:prstClr>
                </a:solidFill>
                <a:latin typeface="+mn-ea"/>
              </a:rPr>
              <a:t>せいき</a:t>
            </a:r>
          </a:p>
        </p:txBody>
      </p:sp>
      <p:sp>
        <p:nvSpPr>
          <p:cNvPr id="17" name="楕円 16"/>
          <p:cNvSpPr/>
          <p:nvPr/>
        </p:nvSpPr>
        <p:spPr>
          <a:xfrm>
            <a:off x="5007576" y="4703248"/>
            <a:ext cx="2278440" cy="91784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r>
              <a:rPr lang="ja-JP" altLang="en-US" sz="3000" dirty="0">
                <a:solidFill>
                  <a:prstClr val="black">
                    <a:lumMod val="75000"/>
                    <a:lumOff val="25000"/>
                  </a:prstClr>
                </a:solidFill>
                <a:latin typeface="+mn-ea"/>
              </a:rPr>
              <a:t>おしり</a:t>
            </a:r>
          </a:p>
        </p:txBody>
      </p:sp>
      <p:pic>
        <p:nvPicPr>
          <p:cNvPr id="11" name="図 10" descr="画面の領域"/>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26526" y="640712"/>
            <a:ext cx="1630977" cy="5228568"/>
          </a:xfrm>
          <a:prstGeom prst="rect">
            <a:avLst/>
          </a:prstGeom>
        </p:spPr>
      </p:pic>
      <p:pic>
        <p:nvPicPr>
          <p:cNvPr id="12" name="図 11" descr="画面の領域"/>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836111" y="674557"/>
            <a:ext cx="1661752" cy="5228568"/>
          </a:xfrm>
          <a:prstGeom prst="rect">
            <a:avLst/>
          </a:prstGeom>
        </p:spPr>
      </p:pic>
      <p:sp>
        <p:nvSpPr>
          <p:cNvPr id="9" name="正方形/長方形 8"/>
          <p:cNvSpPr/>
          <p:nvPr/>
        </p:nvSpPr>
        <p:spPr>
          <a:xfrm>
            <a:off x="2709831" y="5903126"/>
            <a:ext cx="7120328" cy="782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3"/>
            <a:r>
              <a:rPr lang="ja-JP" altLang="en-US" sz="3200" dirty="0">
                <a:solidFill>
                  <a:srgbClr val="FF0000"/>
                </a:solidFill>
                <a:latin typeface="+mn-ea"/>
              </a:rPr>
              <a:t>とくに　たいせつな　じぶんだけのところ</a:t>
            </a:r>
          </a:p>
        </p:txBody>
      </p:sp>
      <p:sp>
        <p:nvSpPr>
          <p:cNvPr id="13" name="楕円 14"/>
          <p:cNvSpPr/>
          <p:nvPr/>
        </p:nvSpPr>
        <p:spPr>
          <a:xfrm>
            <a:off x="5007576" y="1186283"/>
            <a:ext cx="2278440" cy="773469"/>
          </a:xfrm>
          <a:prstGeom prst="ellipse">
            <a:avLst/>
          </a:prstGeom>
          <a:solidFill>
            <a:srgbClr val="FFFFA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r>
              <a:rPr lang="ja-JP" altLang="en-US" sz="3000" dirty="0">
                <a:solidFill>
                  <a:prstClr val="black">
                    <a:lumMod val="75000"/>
                    <a:lumOff val="25000"/>
                  </a:prstClr>
                </a:solidFill>
                <a:latin typeface="+mj-ea"/>
                <a:ea typeface="+mj-ea"/>
              </a:rPr>
              <a:t>くち　かお</a:t>
            </a:r>
          </a:p>
        </p:txBody>
      </p:sp>
    </p:spTree>
    <p:extLst>
      <p:ext uri="{BB962C8B-B14F-4D97-AF65-F5344CB8AC3E}">
        <p14:creationId xmlns:p14="http://schemas.microsoft.com/office/powerpoint/2010/main" val="2789705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65467">
            <a:off x="1764463" y="853280"/>
            <a:ext cx="1526488" cy="1513975"/>
          </a:xfrm>
          <a:prstGeom prst="rect">
            <a:avLst/>
          </a:prstGeom>
        </p:spPr>
      </p:pic>
      <p:pic>
        <p:nvPicPr>
          <p:cNvPr id="2" name="図 1" descr="画面の領域"/>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27725" y="2192212"/>
            <a:ext cx="3679111" cy="3473136"/>
          </a:xfrm>
          <a:prstGeom prst="rect">
            <a:avLst/>
          </a:prstGeom>
        </p:spPr>
      </p:pic>
      <p:pic>
        <p:nvPicPr>
          <p:cNvPr id="4" name="図 3" descr="画面の領域"/>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95939" y="2211084"/>
            <a:ext cx="3812076" cy="3454264"/>
          </a:xfrm>
          <a:prstGeom prst="rect">
            <a:avLst/>
          </a:prstGeom>
        </p:spPr>
      </p:pic>
      <p:graphicFrame>
        <p:nvGraphicFramePr>
          <p:cNvPr id="10" name="四角形 164"/>
          <p:cNvGraphicFramePr>
            <a:graphicFrameLocks noGrp="1"/>
          </p:cNvGraphicFramePr>
          <p:nvPr>
            <p:extLst/>
          </p:nvPr>
        </p:nvGraphicFramePr>
        <p:xfrm>
          <a:off x="2476215" y="5646494"/>
          <a:ext cx="7439489" cy="738867"/>
        </p:xfrm>
        <a:graphic>
          <a:graphicData uri="http://schemas.openxmlformats.org/drawingml/2006/table">
            <a:tbl>
              <a:tblPr/>
              <a:tblGrid>
                <a:gridCol w="7439489">
                  <a:extLst>
                    <a:ext uri="{9D8B030D-6E8A-4147-A177-3AD203B41FA5}">
                      <a16:colId xmlns:a16="http://schemas.microsoft.com/office/drawing/2014/main" val="20000"/>
                    </a:ext>
                  </a:extLst>
                </a:gridCol>
              </a:tblGrid>
              <a:tr h="738867">
                <a:tc>
                  <a:txBody>
                    <a:bodyPr/>
                    <a:lstStyle/>
                    <a:p>
                      <a:pPr algn="ctr">
                        <a:lnSpc>
                          <a:spcPct val="100000"/>
                        </a:lnSpc>
                      </a:pPr>
                      <a:r>
                        <a:rPr kumimoji="1" lang="ja-JP" altLang="en-US" sz="3100" b="0" dirty="0" smtClean="0">
                          <a:latin typeface="+mn-ea"/>
                          <a:ea typeface="+mn-ea"/>
                        </a:rPr>
                        <a:t>ほかのひとの「プライベートゾーン」をみない</a:t>
                      </a:r>
                      <a:endParaRPr kumimoji="1" lang="ja-JP" altLang="en-US" sz="3100" b="0" dirty="0">
                        <a:latin typeface="+mn-ea"/>
                        <a:ea typeface="+mn-ea"/>
                      </a:endParaRPr>
                    </a:p>
                  </a:txBody>
                  <a:tcPr marL="0" marR="0" marT="0" marB="0" anchor="ctr">
                    <a:lnL>
                      <a:noFill/>
                    </a:lnL>
                    <a:lnR>
                      <a:noFill/>
                    </a:lnR>
                    <a:lnT>
                      <a:noFill/>
                    </a:lnT>
                    <a:lnB>
                      <a:noFill/>
                    </a:lnB>
                    <a:solidFill>
                      <a:srgbClr val="FFFF99"/>
                    </a:solidFill>
                  </a:tcPr>
                </a:tc>
                <a:extLst>
                  <a:ext uri="{0D108BD9-81ED-4DB2-BD59-A6C34878D82A}">
                    <a16:rowId xmlns:a16="http://schemas.microsoft.com/office/drawing/2014/main" val="10000"/>
                  </a:ext>
                </a:extLst>
              </a:tr>
            </a:tbl>
          </a:graphicData>
        </a:graphic>
      </p:graphicFrame>
      <p:sp>
        <p:nvSpPr>
          <p:cNvPr id="7" name="角丸四角形 6"/>
          <p:cNvSpPr/>
          <p:nvPr/>
        </p:nvSpPr>
        <p:spPr>
          <a:xfrm>
            <a:off x="1919554" y="258619"/>
            <a:ext cx="8509251" cy="56986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mn-ea"/>
              </a:rPr>
              <a:t>プライベートゾーンのやくそく①</a:t>
            </a:r>
          </a:p>
        </p:txBody>
      </p:sp>
    </p:spTree>
    <p:extLst>
      <p:ext uri="{BB962C8B-B14F-4D97-AF65-F5344CB8AC3E}">
        <p14:creationId xmlns:p14="http://schemas.microsoft.com/office/powerpoint/2010/main" val="239721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四角形 164"/>
          <p:cNvGraphicFramePr>
            <a:graphicFrameLocks noGrp="1"/>
          </p:cNvGraphicFramePr>
          <p:nvPr>
            <p:extLst/>
          </p:nvPr>
        </p:nvGraphicFramePr>
        <p:xfrm>
          <a:off x="3015215" y="4964793"/>
          <a:ext cx="6317892" cy="1301096"/>
        </p:xfrm>
        <a:graphic>
          <a:graphicData uri="http://schemas.openxmlformats.org/drawingml/2006/table">
            <a:tbl>
              <a:tblPr/>
              <a:tblGrid>
                <a:gridCol w="6317892">
                  <a:extLst>
                    <a:ext uri="{9D8B030D-6E8A-4147-A177-3AD203B41FA5}">
                      <a16:colId xmlns:a16="http://schemas.microsoft.com/office/drawing/2014/main" val="20000"/>
                    </a:ext>
                  </a:extLst>
                </a:gridCol>
              </a:tblGrid>
              <a:tr h="1301096">
                <a:tc>
                  <a:txBody>
                    <a:bodyPr/>
                    <a:lstStyle/>
                    <a:p>
                      <a:pPr algn="l">
                        <a:lnSpc>
                          <a:spcPts val="4500"/>
                        </a:lnSpc>
                      </a:pPr>
                      <a:r>
                        <a:rPr kumimoji="1" lang="ja-JP" altLang="en-US" sz="3100" b="0" baseline="0" dirty="0" smtClean="0">
                          <a:latin typeface="+mj-ea"/>
                          <a:ea typeface="+mj-ea"/>
                        </a:rPr>
                        <a:t> </a:t>
                      </a:r>
                      <a:r>
                        <a:rPr kumimoji="1" lang="ja-JP" altLang="en-US" sz="3100" b="0" dirty="0" smtClean="0">
                          <a:latin typeface="+mj-ea"/>
                          <a:ea typeface="+mj-ea"/>
                        </a:rPr>
                        <a:t>ほかのひとの「プライベートゾーン」を</a:t>
                      </a:r>
                      <a:endParaRPr kumimoji="1" lang="en-US" altLang="ja-JP" sz="3100" b="0" dirty="0" smtClean="0">
                        <a:latin typeface="+mj-ea"/>
                        <a:ea typeface="+mj-ea"/>
                      </a:endParaRPr>
                    </a:p>
                    <a:p>
                      <a:pPr algn="l">
                        <a:lnSpc>
                          <a:spcPts val="4500"/>
                        </a:lnSpc>
                      </a:pPr>
                      <a:r>
                        <a:rPr kumimoji="1" lang="ja-JP" altLang="en-US" sz="3100" b="0" baseline="0" dirty="0" smtClean="0">
                          <a:latin typeface="+mj-ea"/>
                          <a:ea typeface="+mj-ea"/>
                        </a:rPr>
                        <a:t> </a:t>
                      </a:r>
                      <a:r>
                        <a:rPr kumimoji="1" lang="ja-JP" altLang="en-US" sz="3100" b="0" dirty="0" smtClean="0">
                          <a:latin typeface="+mj-ea"/>
                          <a:ea typeface="+mj-ea"/>
                        </a:rPr>
                        <a:t>さわらない</a:t>
                      </a:r>
                      <a:endParaRPr kumimoji="1" lang="ja-JP" altLang="en-US" sz="3100" b="0" dirty="0">
                        <a:latin typeface="+mj-ea"/>
                        <a:ea typeface="+mj-ea"/>
                      </a:endParaRPr>
                    </a:p>
                  </a:txBody>
                  <a:tcPr marL="0" marR="0" marT="0" marB="0" anchor="ctr">
                    <a:lnL>
                      <a:noFill/>
                    </a:lnL>
                    <a:lnR>
                      <a:noFill/>
                    </a:lnR>
                    <a:lnT>
                      <a:noFill/>
                    </a:lnT>
                    <a:lnB>
                      <a:noFill/>
                    </a:lnB>
                    <a:solidFill>
                      <a:srgbClr val="FFFF99"/>
                    </a:solidFill>
                  </a:tcPr>
                </a:tc>
                <a:extLst>
                  <a:ext uri="{0D108BD9-81ED-4DB2-BD59-A6C34878D82A}">
                    <a16:rowId xmlns:a16="http://schemas.microsoft.com/office/drawing/2014/main" val="10000"/>
                  </a:ext>
                </a:extLst>
              </a:tr>
            </a:tbl>
          </a:graphicData>
        </a:graphic>
      </p:graphicFrame>
      <p:pic>
        <p:nvPicPr>
          <p:cNvPr id="9" name="図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65467">
            <a:off x="1977286" y="1448704"/>
            <a:ext cx="1570173" cy="1557301"/>
          </a:xfrm>
          <a:prstGeom prst="rect">
            <a:avLst/>
          </a:prstGeom>
        </p:spPr>
      </p:pic>
      <p:graphicFrame>
        <p:nvGraphicFramePr>
          <p:cNvPr id="6" name="四角形 164"/>
          <p:cNvGraphicFramePr>
            <a:graphicFrameLocks noGrp="1"/>
          </p:cNvGraphicFramePr>
          <p:nvPr>
            <p:extLst/>
          </p:nvPr>
        </p:nvGraphicFramePr>
        <p:xfrm>
          <a:off x="2294306" y="6383326"/>
          <a:ext cx="7834069" cy="354761"/>
        </p:xfrm>
        <a:graphic>
          <a:graphicData uri="http://schemas.openxmlformats.org/drawingml/2006/table">
            <a:tbl>
              <a:tblPr/>
              <a:tblGrid>
                <a:gridCol w="7834069">
                  <a:extLst>
                    <a:ext uri="{9D8B030D-6E8A-4147-A177-3AD203B41FA5}">
                      <a16:colId xmlns:a16="http://schemas.microsoft.com/office/drawing/2014/main" val="20000"/>
                    </a:ext>
                  </a:extLst>
                </a:gridCol>
              </a:tblGrid>
              <a:tr h="354761">
                <a:tc>
                  <a:txBody>
                    <a:bodyPr/>
                    <a:lstStyle/>
                    <a:p>
                      <a:pPr algn="l">
                        <a:lnSpc>
                          <a:spcPct val="100000"/>
                        </a:lnSpc>
                      </a:pPr>
                      <a:r>
                        <a:rPr kumimoji="1" lang="ja-JP" altLang="en-US" sz="2000" b="1" dirty="0" smtClean="0">
                          <a:solidFill>
                            <a:srgbClr val="FF0000"/>
                          </a:solidFill>
                        </a:rPr>
                        <a:t>＊ほかのひとにじぶんの「プライベートゾーン」をさわらせてもいけません</a:t>
                      </a:r>
                      <a:endParaRPr kumimoji="1" lang="ja-JP" altLang="en-US" sz="2000" b="1" dirty="0">
                        <a:solidFill>
                          <a:srgbClr val="FF0000"/>
                        </a:solidFill>
                      </a:endParaRPr>
                    </a:p>
                  </a:txBody>
                  <a:tcPr marL="0" marR="0"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3" name="図 2" descr="画面の領域"/>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6947" y="947205"/>
            <a:ext cx="2921240" cy="4100248"/>
          </a:xfrm>
          <a:prstGeom prst="rect">
            <a:avLst/>
          </a:prstGeom>
        </p:spPr>
      </p:pic>
      <p:pic>
        <p:nvPicPr>
          <p:cNvPr id="7" name="図 6" descr="画面の領域"/>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57496" y="1738609"/>
            <a:ext cx="4070879" cy="3226203"/>
          </a:xfrm>
          <a:prstGeom prst="rect">
            <a:avLst/>
          </a:prstGeom>
        </p:spPr>
      </p:pic>
      <p:sp>
        <p:nvSpPr>
          <p:cNvPr id="10" name="角丸四角形 9"/>
          <p:cNvSpPr/>
          <p:nvPr/>
        </p:nvSpPr>
        <p:spPr>
          <a:xfrm>
            <a:off x="1919554" y="258619"/>
            <a:ext cx="8509251" cy="56986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mn-ea"/>
              </a:rPr>
              <a:t>プライベートゾーンのやくそく②</a:t>
            </a:r>
          </a:p>
        </p:txBody>
      </p:sp>
    </p:spTree>
    <p:extLst>
      <p:ext uri="{BB962C8B-B14F-4D97-AF65-F5344CB8AC3E}">
        <p14:creationId xmlns:p14="http://schemas.microsoft.com/office/powerpoint/2010/main" val="75390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四角形 164"/>
          <p:cNvGraphicFramePr>
            <a:graphicFrameLocks noGrp="1"/>
          </p:cNvGraphicFramePr>
          <p:nvPr>
            <p:extLst/>
          </p:nvPr>
        </p:nvGraphicFramePr>
        <p:xfrm>
          <a:off x="1930648" y="5463715"/>
          <a:ext cx="8498157" cy="772196"/>
        </p:xfrm>
        <a:graphic>
          <a:graphicData uri="http://schemas.openxmlformats.org/drawingml/2006/table">
            <a:tbl>
              <a:tblPr/>
              <a:tblGrid>
                <a:gridCol w="8498157">
                  <a:extLst>
                    <a:ext uri="{9D8B030D-6E8A-4147-A177-3AD203B41FA5}">
                      <a16:colId xmlns:a16="http://schemas.microsoft.com/office/drawing/2014/main" val="20000"/>
                    </a:ext>
                  </a:extLst>
                </a:gridCol>
              </a:tblGrid>
              <a:tr h="772196">
                <a:tc>
                  <a:txBody>
                    <a:bodyPr/>
                    <a:lstStyle/>
                    <a:p>
                      <a:pPr algn="ctr">
                        <a:lnSpc>
                          <a:spcPts val="4500"/>
                        </a:lnSpc>
                      </a:pPr>
                      <a:r>
                        <a:rPr kumimoji="1" lang="ja-JP" altLang="en-US" sz="3100" b="0" dirty="0" smtClean="0">
                          <a:latin typeface="+mj-ea"/>
                          <a:ea typeface="+mj-ea"/>
                        </a:rPr>
                        <a:t>じぶんの「プライベートゾーン」を　ひとにみせない</a:t>
                      </a:r>
                      <a:endParaRPr kumimoji="1" lang="ja-JP" altLang="en-US" sz="3100" b="0" dirty="0">
                        <a:latin typeface="+mj-ea"/>
                        <a:ea typeface="+mj-ea"/>
                      </a:endParaRPr>
                    </a:p>
                  </a:txBody>
                  <a:tcPr marL="0" marR="0" marT="0" marB="0" anchor="ctr">
                    <a:lnL>
                      <a:noFill/>
                    </a:lnL>
                    <a:lnR>
                      <a:noFill/>
                    </a:lnR>
                    <a:lnT>
                      <a:noFill/>
                    </a:lnT>
                    <a:lnB>
                      <a:noFill/>
                    </a:lnB>
                    <a:solidFill>
                      <a:srgbClr val="FFFF99"/>
                    </a:solidFill>
                  </a:tcPr>
                </a:tc>
                <a:extLst>
                  <a:ext uri="{0D108BD9-81ED-4DB2-BD59-A6C34878D82A}">
                    <a16:rowId xmlns:a16="http://schemas.microsoft.com/office/drawing/2014/main" val="10000"/>
                  </a:ext>
                </a:extLst>
              </a:tr>
            </a:tbl>
          </a:graphicData>
        </a:graphic>
      </p:graphicFrame>
      <p:pic>
        <p:nvPicPr>
          <p:cNvPr id="9" name="図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65467">
            <a:off x="1987888" y="1366999"/>
            <a:ext cx="1556871" cy="1544107"/>
          </a:xfrm>
          <a:prstGeom prst="rect">
            <a:avLst/>
          </a:prstGeom>
        </p:spPr>
      </p:pic>
      <p:pic>
        <p:nvPicPr>
          <p:cNvPr id="3" name="図 2" descr="画面の領域"/>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41062" y="911616"/>
            <a:ext cx="5193029" cy="4552119"/>
          </a:xfrm>
          <a:prstGeom prst="rect">
            <a:avLst/>
          </a:prstGeom>
        </p:spPr>
      </p:pic>
      <p:sp>
        <p:nvSpPr>
          <p:cNvPr id="6" name="角丸四角形 5"/>
          <p:cNvSpPr/>
          <p:nvPr/>
        </p:nvSpPr>
        <p:spPr>
          <a:xfrm>
            <a:off x="1919554" y="258619"/>
            <a:ext cx="8509251" cy="56986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mn-ea"/>
              </a:rPr>
              <a:t>プライベートゾーンのやくそく③</a:t>
            </a:r>
          </a:p>
        </p:txBody>
      </p:sp>
      <p:graphicFrame>
        <p:nvGraphicFramePr>
          <p:cNvPr id="7" name="四角形 164"/>
          <p:cNvGraphicFramePr>
            <a:graphicFrameLocks noGrp="1"/>
          </p:cNvGraphicFramePr>
          <p:nvPr>
            <p:extLst/>
          </p:nvPr>
        </p:nvGraphicFramePr>
        <p:xfrm>
          <a:off x="2736839" y="6356402"/>
          <a:ext cx="6874679" cy="354761"/>
        </p:xfrm>
        <a:graphic>
          <a:graphicData uri="http://schemas.openxmlformats.org/drawingml/2006/table">
            <a:tbl>
              <a:tblPr/>
              <a:tblGrid>
                <a:gridCol w="6874679">
                  <a:extLst>
                    <a:ext uri="{9D8B030D-6E8A-4147-A177-3AD203B41FA5}">
                      <a16:colId xmlns:a16="http://schemas.microsoft.com/office/drawing/2014/main" val="20000"/>
                    </a:ext>
                  </a:extLst>
                </a:gridCol>
              </a:tblGrid>
              <a:tr h="354761">
                <a:tc>
                  <a:txBody>
                    <a:bodyPr/>
                    <a:lstStyle/>
                    <a:p>
                      <a:pPr algn="l">
                        <a:lnSpc>
                          <a:spcPct val="100000"/>
                        </a:lnSpc>
                      </a:pPr>
                      <a:r>
                        <a:rPr kumimoji="1" lang="ja-JP" altLang="en-US" sz="2000" b="1" dirty="0" smtClean="0">
                          <a:solidFill>
                            <a:srgbClr val="FF0000"/>
                          </a:solidFill>
                        </a:rPr>
                        <a:t>＊びょうきやけがを　したときには　おいしゃさんに　みてもらう</a:t>
                      </a:r>
                      <a:endParaRPr kumimoji="1" lang="ja-JP" altLang="en-US" sz="2000" b="1" dirty="0">
                        <a:solidFill>
                          <a:srgbClr val="FF0000"/>
                        </a:solidFill>
                      </a:endParaRPr>
                    </a:p>
                  </a:txBody>
                  <a:tcPr marL="0" marR="0"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796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四角形 164"/>
          <p:cNvGraphicFramePr>
            <a:graphicFrameLocks noGrp="1"/>
          </p:cNvGraphicFramePr>
          <p:nvPr>
            <p:extLst/>
          </p:nvPr>
        </p:nvGraphicFramePr>
        <p:xfrm>
          <a:off x="3348270" y="5297507"/>
          <a:ext cx="5651819" cy="1524000"/>
        </p:xfrm>
        <a:graphic>
          <a:graphicData uri="http://schemas.openxmlformats.org/drawingml/2006/table">
            <a:tbl>
              <a:tblPr/>
              <a:tblGrid>
                <a:gridCol w="5651819">
                  <a:extLst>
                    <a:ext uri="{9D8B030D-6E8A-4147-A177-3AD203B41FA5}">
                      <a16:colId xmlns:a16="http://schemas.microsoft.com/office/drawing/2014/main" val="20000"/>
                    </a:ext>
                  </a:extLst>
                </a:gridCol>
              </a:tblGrid>
              <a:tr h="1524000">
                <a:tc>
                  <a:txBody>
                    <a:bodyPr/>
                    <a:lstStyle/>
                    <a:p>
                      <a:pPr algn="l">
                        <a:lnSpc>
                          <a:spcPts val="4500"/>
                        </a:lnSpc>
                      </a:pPr>
                      <a:r>
                        <a:rPr kumimoji="1" lang="ja-JP" altLang="en-US" sz="3100" b="0" dirty="0" smtClean="0">
                          <a:latin typeface="+mj-ea"/>
                          <a:ea typeface="+mj-ea"/>
                        </a:rPr>
                        <a:t>　じぶんの「プライベートゾーン」を</a:t>
                      </a:r>
                      <a:endParaRPr kumimoji="1" lang="en-US" altLang="ja-JP" sz="3100" b="0" dirty="0" smtClean="0">
                        <a:latin typeface="+mj-ea"/>
                        <a:ea typeface="+mj-ea"/>
                      </a:endParaRPr>
                    </a:p>
                    <a:p>
                      <a:pPr algn="l">
                        <a:lnSpc>
                          <a:spcPts val="4500"/>
                        </a:lnSpc>
                      </a:pPr>
                      <a:r>
                        <a:rPr kumimoji="1" lang="ja-JP" altLang="en-US" sz="3100" b="0" dirty="0" smtClean="0">
                          <a:latin typeface="+mj-ea"/>
                          <a:ea typeface="+mj-ea"/>
                        </a:rPr>
                        <a:t>　ひとがいるところで　さわらない</a:t>
                      </a:r>
                      <a:endParaRPr kumimoji="1" lang="ja-JP" altLang="en-US" sz="3100" b="0" dirty="0">
                        <a:latin typeface="+mj-ea"/>
                        <a:ea typeface="+mj-ea"/>
                      </a:endParaRPr>
                    </a:p>
                  </a:txBody>
                  <a:tcPr marL="0" marR="0" marT="0" marB="0" anchor="ctr">
                    <a:lnL>
                      <a:noFill/>
                    </a:lnL>
                    <a:lnR>
                      <a:noFill/>
                    </a:lnR>
                    <a:lnT>
                      <a:noFill/>
                    </a:lnT>
                    <a:lnB>
                      <a:noFill/>
                    </a:lnB>
                    <a:solidFill>
                      <a:srgbClr val="FFFF99"/>
                    </a:solidFill>
                  </a:tcPr>
                </a:tc>
                <a:extLst>
                  <a:ext uri="{0D108BD9-81ED-4DB2-BD59-A6C34878D82A}">
                    <a16:rowId xmlns:a16="http://schemas.microsoft.com/office/drawing/2014/main" val="10000"/>
                  </a:ext>
                </a:extLst>
              </a:tr>
            </a:tbl>
          </a:graphicData>
        </a:graphic>
      </p:graphicFrame>
      <p:pic>
        <p:nvPicPr>
          <p:cNvPr id="9" name="図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65467">
            <a:off x="2230995" y="1434760"/>
            <a:ext cx="1582516" cy="1569543"/>
          </a:xfrm>
          <a:prstGeom prst="rect">
            <a:avLst/>
          </a:prstGeom>
        </p:spPr>
      </p:pic>
      <p:pic>
        <p:nvPicPr>
          <p:cNvPr id="2" name="図 1" descr="画面の領域"/>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48262" y="1273482"/>
            <a:ext cx="4051796" cy="4024045"/>
          </a:xfrm>
          <a:prstGeom prst="rect">
            <a:avLst/>
          </a:prstGeom>
        </p:spPr>
      </p:pic>
      <p:sp>
        <p:nvSpPr>
          <p:cNvPr id="6" name="角丸四角形 5"/>
          <p:cNvSpPr/>
          <p:nvPr/>
        </p:nvSpPr>
        <p:spPr>
          <a:xfrm>
            <a:off x="1919554" y="258619"/>
            <a:ext cx="8509251" cy="56986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mn-ea"/>
              </a:rPr>
              <a:t>プライベートゾーンのやくそく④</a:t>
            </a:r>
          </a:p>
        </p:txBody>
      </p:sp>
    </p:spTree>
    <p:extLst>
      <p:ext uri="{BB962C8B-B14F-4D97-AF65-F5344CB8AC3E}">
        <p14:creationId xmlns:p14="http://schemas.microsoft.com/office/powerpoint/2010/main" val="270374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65467">
            <a:off x="2226846" y="1488167"/>
            <a:ext cx="1531069" cy="1518516"/>
          </a:xfrm>
          <a:prstGeom prst="rect">
            <a:avLst/>
          </a:prstGeom>
        </p:spPr>
      </p:pic>
      <p:graphicFrame>
        <p:nvGraphicFramePr>
          <p:cNvPr id="10" name="四角形 164"/>
          <p:cNvGraphicFramePr>
            <a:graphicFrameLocks noGrp="1"/>
          </p:cNvGraphicFramePr>
          <p:nvPr>
            <p:extLst/>
          </p:nvPr>
        </p:nvGraphicFramePr>
        <p:xfrm>
          <a:off x="3924952" y="5706161"/>
          <a:ext cx="4815785" cy="732620"/>
        </p:xfrm>
        <a:graphic>
          <a:graphicData uri="http://schemas.openxmlformats.org/drawingml/2006/table">
            <a:tbl>
              <a:tblPr/>
              <a:tblGrid>
                <a:gridCol w="4815785">
                  <a:extLst>
                    <a:ext uri="{9D8B030D-6E8A-4147-A177-3AD203B41FA5}">
                      <a16:colId xmlns:a16="http://schemas.microsoft.com/office/drawing/2014/main" val="20000"/>
                    </a:ext>
                  </a:extLst>
                </a:gridCol>
              </a:tblGrid>
              <a:tr h="732620">
                <a:tc>
                  <a:txBody>
                    <a:bodyPr/>
                    <a:lstStyle/>
                    <a:p>
                      <a:pPr algn="ctr">
                        <a:lnSpc>
                          <a:spcPct val="100000"/>
                        </a:lnSpc>
                      </a:pPr>
                      <a:r>
                        <a:rPr kumimoji="1" lang="ja-JP" altLang="en-US" sz="3100" b="0" dirty="0" smtClean="0"/>
                        <a:t>けったりたたいたり　しない</a:t>
                      </a:r>
                      <a:endParaRPr kumimoji="1" lang="ja-JP" altLang="en-US" sz="3100" b="0" dirty="0"/>
                    </a:p>
                  </a:txBody>
                  <a:tcPr marL="0" marR="0" marT="0" marB="0" anchor="ctr">
                    <a:lnL>
                      <a:noFill/>
                    </a:lnL>
                    <a:lnR>
                      <a:noFill/>
                    </a:lnR>
                    <a:lnT>
                      <a:noFill/>
                    </a:lnT>
                    <a:lnB>
                      <a:noFill/>
                    </a:lnB>
                    <a:solidFill>
                      <a:srgbClr val="FFFF99"/>
                    </a:solidFill>
                  </a:tcPr>
                </a:tc>
                <a:extLst>
                  <a:ext uri="{0D108BD9-81ED-4DB2-BD59-A6C34878D82A}">
                    <a16:rowId xmlns:a16="http://schemas.microsoft.com/office/drawing/2014/main" val="10000"/>
                  </a:ext>
                </a:extLst>
              </a:tr>
            </a:tbl>
          </a:graphicData>
        </a:graphic>
      </p:graphicFrame>
      <p:pic>
        <p:nvPicPr>
          <p:cNvPr id="7" name="図 6" descr="画面の領域"/>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25157" y="1431392"/>
            <a:ext cx="4015371" cy="4224575"/>
          </a:xfrm>
          <a:prstGeom prst="rect">
            <a:avLst/>
          </a:prstGeom>
        </p:spPr>
      </p:pic>
      <p:sp>
        <p:nvSpPr>
          <p:cNvPr id="6" name="角丸四角形 5"/>
          <p:cNvSpPr/>
          <p:nvPr/>
        </p:nvSpPr>
        <p:spPr>
          <a:xfrm>
            <a:off x="1919554" y="258619"/>
            <a:ext cx="8509251" cy="56986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mn-ea"/>
              </a:rPr>
              <a:t>プライベートゾーンのやくそく⑤</a:t>
            </a:r>
          </a:p>
        </p:txBody>
      </p:sp>
    </p:spTree>
    <p:extLst>
      <p:ext uri="{BB962C8B-B14F-4D97-AF65-F5344CB8AC3E}">
        <p14:creationId xmlns:p14="http://schemas.microsoft.com/office/powerpoint/2010/main" val="276606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919554" y="258619"/>
            <a:ext cx="8509251" cy="56986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mn-ea"/>
              </a:rPr>
              <a:t>プライベートゾーンのやくそく⑥</a:t>
            </a:r>
          </a:p>
        </p:txBody>
      </p:sp>
      <p:graphicFrame>
        <p:nvGraphicFramePr>
          <p:cNvPr id="10" name="四角形 164"/>
          <p:cNvGraphicFramePr>
            <a:graphicFrameLocks noGrp="1"/>
          </p:cNvGraphicFramePr>
          <p:nvPr>
            <p:extLst/>
          </p:nvPr>
        </p:nvGraphicFramePr>
        <p:xfrm>
          <a:off x="4023709" y="5651292"/>
          <a:ext cx="4300943" cy="789184"/>
        </p:xfrm>
        <a:graphic>
          <a:graphicData uri="http://schemas.openxmlformats.org/drawingml/2006/table">
            <a:tbl>
              <a:tblPr/>
              <a:tblGrid>
                <a:gridCol w="4300943">
                  <a:extLst>
                    <a:ext uri="{9D8B030D-6E8A-4147-A177-3AD203B41FA5}">
                      <a16:colId xmlns:a16="http://schemas.microsoft.com/office/drawing/2014/main" val="20000"/>
                    </a:ext>
                  </a:extLst>
                </a:gridCol>
              </a:tblGrid>
              <a:tr h="789184">
                <a:tc>
                  <a:txBody>
                    <a:bodyPr/>
                    <a:lstStyle/>
                    <a:p>
                      <a:pPr algn="ctr">
                        <a:lnSpc>
                          <a:spcPct val="100000"/>
                        </a:lnSpc>
                      </a:pPr>
                      <a:r>
                        <a:rPr kumimoji="1" lang="ja-JP" altLang="en-US" sz="3100" b="0" dirty="0" smtClean="0"/>
                        <a:t>おふろできれいにあらう</a:t>
                      </a:r>
                      <a:endParaRPr kumimoji="1" lang="ja-JP" altLang="en-US" sz="3100" b="0" dirty="0"/>
                    </a:p>
                  </a:txBody>
                  <a:tcPr marL="0" marR="0" marT="0" marB="0" anchor="ctr">
                    <a:lnL>
                      <a:noFill/>
                    </a:lnL>
                    <a:lnR>
                      <a:noFill/>
                    </a:lnR>
                    <a:lnT>
                      <a:noFill/>
                    </a:lnT>
                    <a:lnB>
                      <a:noFill/>
                    </a:lnB>
                    <a:solidFill>
                      <a:srgbClr val="FFFF99"/>
                    </a:solidFill>
                  </a:tcPr>
                </a:tc>
                <a:extLst>
                  <a:ext uri="{0D108BD9-81ED-4DB2-BD59-A6C34878D82A}">
                    <a16:rowId xmlns:a16="http://schemas.microsoft.com/office/drawing/2014/main" val="10000"/>
                  </a:ext>
                </a:extLst>
              </a:tr>
            </a:tbl>
          </a:graphicData>
        </a:graphic>
      </p:graphicFrame>
      <p:pic>
        <p:nvPicPr>
          <p:cNvPr id="7" name="図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29382" y="828487"/>
            <a:ext cx="1554969" cy="1554969"/>
          </a:xfrm>
          <a:prstGeom prst="rect">
            <a:avLst/>
          </a:prstGeom>
        </p:spPr>
      </p:pic>
      <p:pic>
        <p:nvPicPr>
          <p:cNvPr id="8" name="図 7" descr="画面の領域"/>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08304" y="1798183"/>
            <a:ext cx="3966279" cy="3748857"/>
          </a:xfrm>
          <a:prstGeom prst="rect">
            <a:avLst/>
          </a:prstGeom>
        </p:spPr>
      </p:pic>
      <p:pic>
        <p:nvPicPr>
          <p:cNvPr id="11" name="図 10" descr="画面の領域"/>
          <p:cNvPicPr/>
          <p:nvPr/>
        </p:nvPicPr>
        <p:blipFill rotWithShape="1">
          <a:blip r:embed="rId5" cstate="email">
            <a:extLst>
              <a:ext uri="{28A0092B-C50C-407E-A947-70E740481C1C}">
                <a14:useLocalDpi xmlns:a14="http://schemas.microsoft.com/office/drawing/2010/main"/>
              </a:ext>
            </a:extLst>
          </a:blip>
          <a:srcRect/>
          <a:stretch/>
        </p:blipFill>
        <p:spPr bwMode="auto">
          <a:xfrm>
            <a:off x="6957541" y="1545303"/>
            <a:ext cx="1650069" cy="3897444"/>
          </a:xfrm>
          <a:prstGeom prst="rect">
            <a:avLst/>
          </a:prstGeom>
          <a:ln>
            <a:noFill/>
          </a:ln>
          <a:extLst>
            <a:ext uri="{53640926-AAD7-44D8-BBD7-CCE9431645EC}">
              <a14:shadowObscured xmlns:a14="http://schemas.microsoft.com/office/drawing/2010/main"/>
            </a:ext>
          </a:extLst>
        </p:spPr>
      </p:pic>
      <p:pic>
        <p:nvPicPr>
          <p:cNvPr id="12" name="図 11" descr="画面の領域"/>
          <p:cNvPicPr/>
          <p:nvPr/>
        </p:nvPicPr>
        <p:blipFill rotWithShape="1">
          <a:blip r:embed="rId6" cstate="email">
            <a:extLst>
              <a:ext uri="{28A0092B-C50C-407E-A947-70E740481C1C}">
                <a14:useLocalDpi xmlns:a14="http://schemas.microsoft.com/office/drawing/2010/main"/>
              </a:ext>
            </a:extLst>
          </a:blip>
          <a:srcRect/>
          <a:stretch/>
        </p:blipFill>
        <p:spPr bwMode="auto">
          <a:xfrm>
            <a:off x="8607610" y="1545322"/>
            <a:ext cx="1445813" cy="38974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9665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1913785" y="236222"/>
            <a:ext cx="8509251" cy="56986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mn-ea"/>
              </a:rPr>
              <a:t>大切な　プライベートゾーン</a:t>
            </a:r>
          </a:p>
        </p:txBody>
      </p:sp>
      <p:sp>
        <p:nvSpPr>
          <p:cNvPr id="15" name="楕円 14"/>
          <p:cNvSpPr/>
          <p:nvPr/>
        </p:nvSpPr>
        <p:spPr>
          <a:xfrm>
            <a:off x="1792233" y="925001"/>
            <a:ext cx="3149000" cy="1043701"/>
          </a:xfrm>
          <a:prstGeom prst="ellipse">
            <a:avLst/>
          </a:prstGeom>
          <a:solidFill>
            <a:srgbClr val="FFE1FF"/>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2400" dirty="0">
                <a:solidFill>
                  <a:schemeClr val="tx1">
                    <a:lumMod val="75000"/>
                    <a:lumOff val="25000"/>
                  </a:schemeClr>
                </a:solidFill>
                <a:latin typeface="+mj-ea"/>
                <a:ea typeface="+mj-ea"/>
              </a:rPr>
              <a:t>とくに大切な</a:t>
            </a:r>
            <a:endParaRPr lang="en-US" altLang="ja-JP" sz="2400" dirty="0">
              <a:solidFill>
                <a:schemeClr val="tx1">
                  <a:lumMod val="75000"/>
                  <a:lumOff val="25000"/>
                </a:schemeClr>
              </a:solidFill>
              <a:latin typeface="+mj-ea"/>
              <a:ea typeface="+mj-ea"/>
            </a:endParaRPr>
          </a:p>
          <a:p>
            <a:pPr algn="ctr"/>
            <a:r>
              <a:rPr lang="ja-JP" altLang="en-US" sz="2400" dirty="0">
                <a:solidFill>
                  <a:schemeClr val="tx1">
                    <a:lumMod val="75000"/>
                    <a:lumOff val="25000"/>
                  </a:schemeClr>
                </a:solidFill>
                <a:latin typeface="+mj-ea"/>
                <a:ea typeface="+mj-ea"/>
              </a:rPr>
              <a:t>自分だけのところ</a:t>
            </a:r>
          </a:p>
        </p:txBody>
      </p:sp>
      <p:sp>
        <p:nvSpPr>
          <p:cNvPr id="17" name="楕円 16"/>
          <p:cNvSpPr/>
          <p:nvPr/>
        </p:nvSpPr>
        <p:spPr>
          <a:xfrm>
            <a:off x="7219248" y="965307"/>
            <a:ext cx="2955799" cy="1003376"/>
          </a:xfrm>
          <a:prstGeom prst="ellipse">
            <a:avLst/>
          </a:prstGeom>
          <a:solidFill>
            <a:srgbClr val="FFE1FF"/>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2400" dirty="0">
                <a:solidFill>
                  <a:schemeClr val="tx1">
                    <a:lumMod val="75000"/>
                    <a:lumOff val="25000"/>
                  </a:schemeClr>
                </a:solidFill>
                <a:latin typeface="+mn-ea"/>
              </a:rPr>
              <a:t>大切にまもる</a:t>
            </a:r>
            <a:endParaRPr lang="en-US" altLang="ja-JP" sz="2400" dirty="0">
              <a:solidFill>
                <a:schemeClr val="tx1">
                  <a:lumMod val="75000"/>
                  <a:lumOff val="25000"/>
                </a:schemeClr>
              </a:solidFill>
              <a:latin typeface="+mn-ea"/>
            </a:endParaRPr>
          </a:p>
          <a:p>
            <a:pPr algn="ctr"/>
            <a:r>
              <a:rPr lang="ja-JP" altLang="en-US" sz="2400" dirty="0">
                <a:solidFill>
                  <a:schemeClr val="tx1">
                    <a:lumMod val="75000"/>
                    <a:lumOff val="25000"/>
                  </a:schemeClr>
                </a:solidFill>
                <a:latin typeface="+mn-ea"/>
              </a:rPr>
              <a:t>ところ</a:t>
            </a:r>
          </a:p>
        </p:txBody>
      </p:sp>
      <p:sp>
        <p:nvSpPr>
          <p:cNvPr id="18" name="楕円 17"/>
          <p:cNvSpPr/>
          <p:nvPr/>
        </p:nvSpPr>
        <p:spPr>
          <a:xfrm>
            <a:off x="4583717" y="965307"/>
            <a:ext cx="2799867" cy="1003376"/>
          </a:xfrm>
          <a:prstGeom prst="ellipse">
            <a:avLst/>
          </a:prstGeom>
          <a:solidFill>
            <a:srgbClr val="FFE1FF"/>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2400" dirty="0">
                <a:solidFill>
                  <a:schemeClr val="tx1">
                    <a:lumMod val="75000"/>
                    <a:lumOff val="25000"/>
                  </a:schemeClr>
                </a:solidFill>
                <a:latin typeface="+mn-ea"/>
              </a:rPr>
              <a:t>いのちのもとが</a:t>
            </a:r>
            <a:endParaRPr lang="en-US" altLang="ja-JP" sz="2400" dirty="0">
              <a:solidFill>
                <a:schemeClr val="tx1">
                  <a:lumMod val="75000"/>
                  <a:lumOff val="25000"/>
                </a:schemeClr>
              </a:solidFill>
              <a:latin typeface="+mn-ea"/>
            </a:endParaRPr>
          </a:p>
          <a:p>
            <a:pPr algn="ctr"/>
            <a:r>
              <a:rPr lang="ja-JP" altLang="en-US" sz="2400" dirty="0">
                <a:solidFill>
                  <a:schemeClr val="tx1">
                    <a:lumMod val="75000"/>
                    <a:lumOff val="25000"/>
                  </a:schemeClr>
                </a:solidFill>
                <a:latin typeface="+mn-ea"/>
              </a:rPr>
              <a:t>つまっている</a:t>
            </a:r>
          </a:p>
        </p:txBody>
      </p:sp>
      <p:pic>
        <p:nvPicPr>
          <p:cNvPr id="11" name="図 10" descr="画面の領域"/>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83697" y="1983673"/>
            <a:ext cx="1465664" cy="4698608"/>
          </a:xfrm>
          <a:prstGeom prst="rect">
            <a:avLst/>
          </a:prstGeom>
        </p:spPr>
      </p:pic>
      <p:pic>
        <p:nvPicPr>
          <p:cNvPr id="12" name="図 11" descr="画面の領域"/>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86843" y="2063637"/>
            <a:ext cx="1465663" cy="4611587"/>
          </a:xfrm>
          <a:prstGeom prst="rect">
            <a:avLst/>
          </a:prstGeom>
        </p:spPr>
      </p:pic>
      <p:grpSp>
        <p:nvGrpSpPr>
          <p:cNvPr id="3" name="グループ化 2"/>
          <p:cNvGrpSpPr/>
          <p:nvPr/>
        </p:nvGrpSpPr>
        <p:grpSpPr>
          <a:xfrm>
            <a:off x="1913785" y="2271187"/>
            <a:ext cx="2514073" cy="1314254"/>
            <a:chOff x="389784" y="2271187"/>
            <a:chExt cx="2514073" cy="1314254"/>
          </a:xfrm>
        </p:grpSpPr>
        <p:sp>
          <p:nvSpPr>
            <p:cNvPr id="19" name="角丸四角形 18"/>
            <p:cNvSpPr/>
            <p:nvPr/>
          </p:nvSpPr>
          <p:spPr>
            <a:xfrm>
              <a:off x="389784" y="2670836"/>
              <a:ext cx="2514073" cy="914605"/>
            </a:xfrm>
            <a:prstGeom prst="round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200" dirty="0">
                  <a:solidFill>
                    <a:schemeClr val="tx1">
                      <a:lumMod val="75000"/>
                      <a:lumOff val="25000"/>
                    </a:schemeClr>
                  </a:solidFill>
                  <a:latin typeface="+mn-ea"/>
                </a:rPr>
                <a:t>ほかの人の</a:t>
              </a:r>
              <a:r>
                <a:rPr lang="ja-JP" altLang="en-US" sz="2200" dirty="0" err="1">
                  <a:solidFill>
                    <a:schemeClr val="tx1">
                      <a:lumMod val="75000"/>
                      <a:lumOff val="25000"/>
                    </a:schemeClr>
                  </a:solidFill>
                  <a:latin typeface="+mn-ea"/>
                </a:rPr>
                <a:t>を</a:t>
              </a:r>
              <a:endParaRPr lang="en-US" altLang="ja-JP" sz="2200" dirty="0">
                <a:solidFill>
                  <a:schemeClr val="tx1">
                    <a:lumMod val="75000"/>
                    <a:lumOff val="25000"/>
                  </a:schemeClr>
                </a:solidFill>
                <a:latin typeface="+mn-ea"/>
              </a:endParaRPr>
            </a:p>
            <a:p>
              <a:pPr algn="ctr"/>
              <a:r>
                <a:rPr lang="ja-JP" altLang="en-US" sz="2200" dirty="0">
                  <a:solidFill>
                    <a:schemeClr val="tx1">
                      <a:lumMod val="75000"/>
                      <a:lumOff val="25000"/>
                    </a:schemeClr>
                  </a:solidFill>
                  <a:latin typeface="+mn-ea"/>
                </a:rPr>
                <a:t>かってに　みない</a:t>
              </a:r>
              <a:endParaRPr lang="en-US" altLang="ja-JP" sz="2200" dirty="0">
                <a:solidFill>
                  <a:schemeClr val="tx1">
                    <a:lumMod val="75000"/>
                    <a:lumOff val="25000"/>
                  </a:schemeClr>
                </a:solidFill>
                <a:latin typeface="+mn-ea"/>
              </a:endParaRPr>
            </a:p>
          </p:txBody>
        </p:sp>
        <p:sp>
          <p:nvSpPr>
            <p:cNvPr id="20" name="角丸四角形 19"/>
            <p:cNvSpPr/>
            <p:nvPr/>
          </p:nvSpPr>
          <p:spPr>
            <a:xfrm>
              <a:off x="389784" y="2271187"/>
              <a:ext cx="462157" cy="3996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200" dirty="0">
                  <a:solidFill>
                    <a:schemeClr val="tx1">
                      <a:lumMod val="75000"/>
                      <a:lumOff val="25000"/>
                    </a:schemeClr>
                  </a:solidFill>
                  <a:latin typeface="+mn-ea"/>
                </a:rPr>
                <a:t>①</a:t>
              </a:r>
              <a:endParaRPr lang="en-US" altLang="ja-JP" sz="2200" dirty="0">
                <a:solidFill>
                  <a:schemeClr val="tx1">
                    <a:lumMod val="75000"/>
                    <a:lumOff val="25000"/>
                  </a:schemeClr>
                </a:solidFill>
                <a:latin typeface="+mn-ea"/>
              </a:endParaRPr>
            </a:p>
          </p:txBody>
        </p:sp>
      </p:grpSp>
      <p:grpSp>
        <p:nvGrpSpPr>
          <p:cNvPr id="4" name="グループ化 3"/>
          <p:cNvGrpSpPr/>
          <p:nvPr/>
        </p:nvGrpSpPr>
        <p:grpSpPr>
          <a:xfrm>
            <a:off x="1701450" y="3691592"/>
            <a:ext cx="2791464" cy="1355675"/>
            <a:chOff x="190313" y="3627650"/>
            <a:chExt cx="2791464" cy="1355675"/>
          </a:xfrm>
        </p:grpSpPr>
        <p:sp>
          <p:nvSpPr>
            <p:cNvPr id="14" name="角丸四角形 13"/>
            <p:cNvSpPr/>
            <p:nvPr/>
          </p:nvSpPr>
          <p:spPr>
            <a:xfrm>
              <a:off x="190313" y="4024150"/>
              <a:ext cx="2791464" cy="959175"/>
            </a:xfrm>
            <a:prstGeom prst="round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200" dirty="0">
                  <a:solidFill>
                    <a:schemeClr val="tx1">
                      <a:lumMod val="75000"/>
                      <a:lumOff val="25000"/>
                    </a:schemeClr>
                  </a:solidFill>
                  <a:latin typeface="+mn-ea"/>
                </a:rPr>
                <a:t>ほかの人の</a:t>
              </a:r>
              <a:r>
                <a:rPr lang="ja-JP" altLang="en-US" sz="2200" dirty="0" err="1">
                  <a:solidFill>
                    <a:schemeClr val="tx1">
                      <a:lumMod val="75000"/>
                      <a:lumOff val="25000"/>
                    </a:schemeClr>
                  </a:solidFill>
                  <a:latin typeface="+mn-ea"/>
                </a:rPr>
                <a:t>を</a:t>
              </a:r>
              <a:endParaRPr lang="en-US" altLang="ja-JP" sz="2200" dirty="0">
                <a:solidFill>
                  <a:schemeClr val="tx1">
                    <a:lumMod val="75000"/>
                    <a:lumOff val="25000"/>
                  </a:schemeClr>
                </a:solidFill>
                <a:latin typeface="+mn-ea"/>
              </a:endParaRPr>
            </a:p>
            <a:p>
              <a:pPr algn="ctr"/>
              <a:r>
                <a:rPr lang="ja-JP" altLang="en-US" sz="2200" dirty="0">
                  <a:solidFill>
                    <a:schemeClr val="tx1">
                      <a:lumMod val="75000"/>
                      <a:lumOff val="25000"/>
                    </a:schemeClr>
                  </a:solidFill>
                  <a:latin typeface="+mn-ea"/>
                </a:rPr>
                <a:t>かってに　さわらない</a:t>
              </a:r>
            </a:p>
          </p:txBody>
        </p:sp>
        <p:sp>
          <p:nvSpPr>
            <p:cNvPr id="21" name="角丸四角形 20"/>
            <p:cNvSpPr/>
            <p:nvPr/>
          </p:nvSpPr>
          <p:spPr>
            <a:xfrm>
              <a:off x="190313" y="3627650"/>
              <a:ext cx="462157" cy="3996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200" dirty="0">
                  <a:solidFill>
                    <a:schemeClr val="tx1">
                      <a:lumMod val="75000"/>
                      <a:lumOff val="25000"/>
                    </a:schemeClr>
                  </a:solidFill>
                  <a:latin typeface="+mn-ea"/>
                </a:rPr>
                <a:t>②</a:t>
              </a:r>
              <a:endParaRPr lang="en-US" altLang="ja-JP" sz="2200" dirty="0">
                <a:solidFill>
                  <a:schemeClr val="tx1">
                    <a:lumMod val="75000"/>
                    <a:lumOff val="25000"/>
                  </a:schemeClr>
                </a:solidFill>
                <a:latin typeface="+mn-ea"/>
              </a:endParaRPr>
            </a:p>
          </p:txBody>
        </p:sp>
      </p:grpSp>
      <p:grpSp>
        <p:nvGrpSpPr>
          <p:cNvPr id="6" name="グループ化 5"/>
          <p:cNvGrpSpPr/>
          <p:nvPr/>
        </p:nvGrpSpPr>
        <p:grpSpPr>
          <a:xfrm>
            <a:off x="7789966" y="2409357"/>
            <a:ext cx="2514073" cy="1176085"/>
            <a:chOff x="6265965" y="2409356"/>
            <a:chExt cx="2514073" cy="1176085"/>
          </a:xfrm>
        </p:grpSpPr>
        <p:sp>
          <p:nvSpPr>
            <p:cNvPr id="2" name="角丸四角形 1"/>
            <p:cNvSpPr/>
            <p:nvPr/>
          </p:nvSpPr>
          <p:spPr>
            <a:xfrm>
              <a:off x="6265965" y="2809005"/>
              <a:ext cx="2514073" cy="776436"/>
            </a:xfrm>
            <a:prstGeom prst="round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200" dirty="0">
                  <a:solidFill>
                    <a:schemeClr val="tx1">
                      <a:lumMod val="75000"/>
                      <a:lumOff val="25000"/>
                    </a:schemeClr>
                  </a:solidFill>
                  <a:latin typeface="+mn-ea"/>
                </a:rPr>
                <a:t>人にみせない</a:t>
              </a:r>
              <a:endParaRPr lang="en-US" altLang="ja-JP" sz="2200" dirty="0">
                <a:solidFill>
                  <a:schemeClr val="tx1">
                    <a:lumMod val="75000"/>
                    <a:lumOff val="25000"/>
                  </a:schemeClr>
                </a:solidFill>
                <a:latin typeface="+mn-ea"/>
              </a:endParaRPr>
            </a:p>
          </p:txBody>
        </p:sp>
        <p:sp>
          <p:nvSpPr>
            <p:cNvPr id="22" name="角丸四角形 21"/>
            <p:cNvSpPr/>
            <p:nvPr/>
          </p:nvSpPr>
          <p:spPr>
            <a:xfrm>
              <a:off x="6270960" y="2409356"/>
              <a:ext cx="462157" cy="3996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200" dirty="0">
                  <a:solidFill>
                    <a:schemeClr val="tx1">
                      <a:lumMod val="75000"/>
                      <a:lumOff val="25000"/>
                    </a:schemeClr>
                  </a:solidFill>
                  <a:latin typeface="+mn-ea"/>
                </a:rPr>
                <a:t>③</a:t>
              </a:r>
              <a:endParaRPr lang="en-US" altLang="ja-JP" sz="2200" dirty="0">
                <a:solidFill>
                  <a:schemeClr val="tx1">
                    <a:lumMod val="75000"/>
                    <a:lumOff val="25000"/>
                  </a:schemeClr>
                </a:solidFill>
                <a:latin typeface="+mn-ea"/>
              </a:endParaRPr>
            </a:p>
          </p:txBody>
        </p:sp>
      </p:grpSp>
      <p:grpSp>
        <p:nvGrpSpPr>
          <p:cNvPr id="7" name="グループ化 6"/>
          <p:cNvGrpSpPr/>
          <p:nvPr/>
        </p:nvGrpSpPr>
        <p:grpSpPr>
          <a:xfrm>
            <a:off x="7849464" y="3839513"/>
            <a:ext cx="2514073" cy="1148314"/>
            <a:chOff x="6325462" y="3668298"/>
            <a:chExt cx="2514073" cy="1148314"/>
          </a:xfrm>
        </p:grpSpPr>
        <p:sp>
          <p:nvSpPr>
            <p:cNvPr id="16" name="角丸四角形 15"/>
            <p:cNvSpPr/>
            <p:nvPr/>
          </p:nvSpPr>
          <p:spPr>
            <a:xfrm>
              <a:off x="6325462" y="4048536"/>
              <a:ext cx="2514073" cy="768076"/>
            </a:xfrm>
            <a:prstGeom prst="round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ja-JP" altLang="en-US" sz="2200" dirty="0">
                  <a:solidFill>
                    <a:schemeClr val="tx1">
                      <a:lumMod val="75000"/>
                      <a:lumOff val="25000"/>
                    </a:schemeClr>
                  </a:solidFill>
                  <a:latin typeface="+mn-ea"/>
                </a:rPr>
                <a:t>人の前でさわらない</a:t>
              </a:r>
              <a:endParaRPr lang="en-US" altLang="ja-JP" sz="2200" dirty="0">
                <a:solidFill>
                  <a:schemeClr val="tx1">
                    <a:lumMod val="75000"/>
                    <a:lumOff val="25000"/>
                  </a:schemeClr>
                </a:solidFill>
                <a:latin typeface="+mn-ea"/>
              </a:endParaRPr>
            </a:p>
          </p:txBody>
        </p:sp>
        <p:sp>
          <p:nvSpPr>
            <p:cNvPr id="25" name="角丸四角形 24"/>
            <p:cNvSpPr/>
            <p:nvPr/>
          </p:nvSpPr>
          <p:spPr>
            <a:xfrm>
              <a:off x="6333454" y="3668298"/>
              <a:ext cx="462157" cy="3996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200" dirty="0">
                  <a:solidFill>
                    <a:schemeClr val="tx1">
                      <a:lumMod val="75000"/>
                      <a:lumOff val="25000"/>
                    </a:schemeClr>
                  </a:solidFill>
                  <a:latin typeface="+mn-ea"/>
                </a:rPr>
                <a:t>④</a:t>
              </a:r>
              <a:endParaRPr lang="en-US" altLang="ja-JP" sz="2200" dirty="0">
                <a:solidFill>
                  <a:schemeClr val="tx1">
                    <a:lumMod val="75000"/>
                    <a:lumOff val="25000"/>
                  </a:schemeClr>
                </a:solidFill>
                <a:latin typeface="+mn-ea"/>
              </a:endParaRPr>
            </a:p>
          </p:txBody>
        </p:sp>
      </p:grpSp>
      <p:grpSp>
        <p:nvGrpSpPr>
          <p:cNvPr id="5" name="グループ化 4"/>
          <p:cNvGrpSpPr/>
          <p:nvPr/>
        </p:nvGrpSpPr>
        <p:grpSpPr>
          <a:xfrm>
            <a:off x="1913785" y="5153843"/>
            <a:ext cx="2514073" cy="1249273"/>
            <a:chOff x="389784" y="5112920"/>
            <a:chExt cx="2514073" cy="1249273"/>
          </a:xfrm>
        </p:grpSpPr>
        <p:sp>
          <p:nvSpPr>
            <p:cNvPr id="23" name="角丸四角形 22"/>
            <p:cNvSpPr/>
            <p:nvPr/>
          </p:nvSpPr>
          <p:spPr>
            <a:xfrm>
              <a:off x="389784" y="5482589"/>
              <a:ext cx="2514073" cy="879604"/>
            </a:xfrm>
            <a:prstGeom prst="round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400" dirty="0">
                  <a:solidFill>
                    <a:schemeClr val="tx1">
                      <a:lumMod val="75000"/>
                      <a:lumOff val="25000"/>
                    </a:schemeClr>
                  </a:solidFill>
                  <a:latin typeface="+mj-ea"/>
                  <a:ea typeface="+mj-ea"/>
                </a:rPr>
                <a:t>けったり</a:t>
              </a:r>
              <a:endParaRPr lang="en-US" altLang="ja-JP" sz="2400" dirty="0">
                <a:solidFill>
                  <a:schemeClr val="tx1">
                    <a:lumMod val="75000"/>
                    <a:lumOff val="25000"/>
                  </a:schemeClr>
                </a:solidFill>
                <a:latin typeface="+mj-ea"/>
                <a:ea typeface="+mj-ea"/>
              </a:endParaRPr>
            </a:p>
            <a:p>
              <a:pPr algn="ctr"/>
              <a:r>
                <a:rPr lang="ja-JP" altLang="en-US" sz="2400" dirty="0">
                  <a:solidFill>
                    <a:schemeClr val="tx1">
                      <a:lumMod val="75000"/>
                      <a:lumOff val="25000"/>
                    </a:schemeClr>
                  </a:solidFill>
                  <a:latin typeface="+mj-ea"/>
                  <a:ea typeface="+mj-ea"/>
                </a:rPr>
                <a:t>たたいたりしない</a:t>
              </a:r>
            </a:p>
          </p:txBody>
        </p:sp>
        <p:sp>
          <p:nvSpPr>
            <p:cNvPr id="26" name="角丸四角形 25"/>
            <p:cNvSpPr/>
            <p:nvPr/>
          </p:nvSpPr>
          <p:spPr>
            <a:xfrm>
              <a:off x="436852" y="5112920"/>
              <a:ext cx="462157" cy="3996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200" dirty="0">
                  <a:solidFill>
                    <a:schemeClr val="tx1">
                      <a:lumMod val="75000"/>
                      <a:lumOff val="25000"/>
                    </a:schemeClr>
                  </a:solidFill>
                  <a:latin typeface="+mn-ea"/>
                </a:rPr>
                <a:t>⑤</a:t>
              </a:r>
              <a:endParaRPr lang="en-US" altLang="ja-JP" sz="2200" dirty="0">
                <a:solidFill>
                  <a:schemeClr val="tx1">
                    <a:lumMod val="75000"/>
                    <a:lumOff val="25000"/>
                  </a:schemeClr>
                </a:solidFill>
                <a:latin typeface="+mn-ea"/>
              </a:endParaRPr>
            </a:p>
          </p:txBody>
        </p:sp>
      </p:grpSp>
      <p:grpSp>
        <p:nvGrpSpPr>
          <p:cNvPr id="8" name="グループ化 7"/>
          <p:cNvGrpSpPr/>
          <p:nvPr/>
        </p:nvGrpSpPr>
        <p:grpSpPr>
          <a:xfrm>
            <a:off x="7789967" y="5241901"/>
            <a:ext cx="2633069" cy="1161215"/>
            <a:chOff x="6265966" y="4886568"/>
            <a:chExt cx="2633069" cy="1161215"/>
          </a:xfrm>
        </p:grpSpPr>
        <p:sp>
          <p:nvSpPr>
            <p:cNvPr id="24" name="角丸四角形 23"/>
            <p:cNvSpPr/>
            <p:nvPr/>
          </p:nvSpPr>
          <p:spPr>
            <a:xfrm>
              <a:off x="6265966" y="5279707"/>
              <a:ext cx="2633069" cy="768076"/>
            </a:xfrm>
            <a:prstGeom prst="round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400" dirty="0">
                  <a:solidFill>
                    <a:schemeClr val="tx1">
                      <a:lumMod val="75000"/>
                      <a:lumOff val="25000"/>
                    </a:schemeClr>
                  </a:solidFill>
                  <a:latin typeface="+mn-ea"/>
                </a:rPr>
                <a:t>せいけつにする</a:t>
              </a:r>
            </a:p>
          </p:txBody>
        </p:sp>
        <p:sp>
          <p:nvSpPr>
            <p:cNvPr id="27" name="角丸四角形 26"/>
            <p:cNvSpPr/>
            <p:nvPr/>
          </p:nvSpPr>
          <p:spPr>
            <a:xfrm>
              <a:off x="6310071" y="4886568"/>
              <a:ext cx="462157" cy="3996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200" dirty="0">
                  <a:solidFill>
                    <a:schemeClr val="tx1">
                      <a:lumMod val="75000"/>
                      <a:lumOff val="25000"/>
                    </a:schemeClr>
                  </a:solidFill>
                  <a:latin typeface="+mn-ea"/>
                </a:rPr>
                <a:t>⑥</a:t>
              </a:r>
              <a:endParaRPr lang="en-US" altLang="ja-JP" sz="2200" dirty="0">
                <a:solidFill>
                  <a:schemeClr val="tx1">
                    <a:lumMod val="75000"/>
                    <a:lumOff val="25000"/>
                  </a:schemeClr>
                </a:solidFill>
                <a:latin typeface="+mn-ea"/>
              </a:endParaRPr>
            </a:p>
          </p:txBody>
        </p:sp>
      </p:grpSp>
    </p:spTree>
    <p:extLst>
      <p:ext uri="{BB962C8B-B14F-4D97-AF65-F5344CB8AC3E}">
        <p14:creationId xmlns:p14="http://schemas.microsoft.com/office/powerpoint/2010/main" val="22474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画面の領域"/>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22051" y="920147"/>
            <a:ext cx="1564775" cy="5010412"/>
          </a:xfrm>
          <a:prstGeom prst="rect">
            <a:avLst/>
          </a:prstGeom>
        </p:spPr>
      </p:pic>
      <p:pic>
        <p:nvPicPr>
          <p:cNvPr id="8" name="図 7" descr="画面の領域"/>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86998" y="857251"/>
            <a:ext cx="1602167" cy="5136204"/>
          </a:xfrm>
          <a:prstGeom prst="rect">
            <a:avLst/>
          </a:prstGeom>
        </p:spPr>
      </p:pic>
      <p:pic>
        <p:nvPicPr>
          <p:cNvPr id="10" name="図 9"/>
          <p:cNvPicPr>
            <a:picLocks noChangeAspect="1"/>
          </p:cNvPicPr>
          <p:nvPr/>
        </p:nvPicPr>
        <p:blipFill>
          <a:blip r:embed="rId4">
            <a:extLst/>
          </a:blip>
          <a:stretch>
            <a:fillRect/>
          </a:stretch>
        </p:blipFill>
        <p:spPr>
          <a:xfrm>
            <a:off x="3447095" y="3444592"/>
            <a:ext cx="1213011" cy="497509"/>
          </a:xfrm>
          <a:prstGeom prst="rect">
            <a:avLst/>
          </a:prstGeom>
        </p:spPr>
      </p:pic>
      <p:sp>
        <p:nvSpPr>
          <p:cNvPr id="11" name="タイトル 1"/>
          <p:cNvSpPr txBox="1">
            <a:spLocks/>
          </p:cNvSpPr>
          <p:nvPr/>
        </p:nvSpPr>
        <p:spPr>
          <a:xfrm>
            <a:off x="1891243" y="360384"/>
            <a:ext cx="2420928" cy="524525"/>
          </a:xfrm>
          <a:prstGeom prst="rect">
            <a:avLst/>
          </a:prstGeom>
          <a:ln>
            <a:solidFill>
              <a:schemeClr val="bg1">
                <a:lumMod val="50000"/>
              </a:schemeClr>
            </a:solidFill>
          </a:ln>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3751"/>
              </a:lnSpc>
            </a:pPr>
            <a:r>
              <a:rPr lang="ja-JP" altLang="en-US" sz="2400" dirty="0">
                <a:solidFill>
                  <a:schemeClr val="bg1">
                    <a:lumMod val="50000"/>
                  </a:schemeClr>
                </a:solidFill>
              </a:rPr>
              <a:t>掲示教材作成用</a:t>
            </a:r>
          </a:p>
        </p:txBody>
      </p:sp>
      <p:pic>
        <p:nvPicPr>
          <p:cNvPr id="12" name="図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33926" y="1260344"/>
            <a:ext cx="2239348" cy="1808813"/>
          </a:xfrm>
          <a:prstGeom prst="rect">
            <a:avLst/>
          </a:prstGeom>
        </p:spPr>
      </p:pic>
      <p:pic>
        <p:nvPicPr>
          <p:cNvPr id="14" name="図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08710" y="4317536"/>
            <a:ext cx="1689780" cy="915428"/>
          </a:xfrm>
          <a:prstGeom prst="rect">
            <a:avLst/>
          </a:prstGeom>
        </p:spPr>
      </p:pic>
    </p:spTree>
    <p:extLst>
      <p:ext uri="{BB962C8B-B14F-4D97-AF65-F5344CB8AC3E}">
        <p14:creationId xmlns:p14="http://schemas.microsoft.com/office/powerpoint/2010/main" val="987634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993036" y="1"/>
            <a:ext cx="6236186" cy="13191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800"/>
              </a:lnSpc>
            </a:pPr>
            <a:r>
              <a:rPr lang="ja-JP" altLang="en-US" sz="2800" dirty="0">
                <a:solidFill>
                  <a:schemeClr val="tx1"/>
                </a:solidFill>
                <a:latin typeface="+mn-ea"/>
              </a:rPr>
              <a:t>体がよごれるのは　どんなときだろうか</a:t>
            </a:r>
            <a:endParaRPr lang="en-US" altLang="ja-JP" sz="2800" dirty="0">
              <a:solidFill>
                <a:schemeClr val="tx1"/>
              </a:solidFill>
              <a:latin typeface="+mn-ea"/>
            </a:endParaRPr>
          </a:p>
          <a:p>
            <a:pPr algn="ctr">
              <a:lnSpc>
                <a:spcPts val="4800"/>
              </a:lnSpc>
            </a:pPr>
            <a:r>
              <a:rPr lang="ja-JP" altLang="en-US" sz="2800" dirty="0">
                <a:solidFill>
                  <a:schemeClr val="tx1"/>
                </a:solidFill>
                <a:latin typeface="+mn-ea"/>
              </a:rPr>
              <a:t>どんなところが　よごれるだろうか</a:t>
            </a:r>
          </a:p>
        </p:txBody>
      </p:sp>
      <p:sp>
        <p:nvSpPr>
          <p:cNvPr id="19" name="メモ 18"/>
          <p:cNvSpPr/>
          <p:nvPr/>
        </p:nvSpPr>
        <p:spPr>
          <a:xfrm>
            <a:off x="1964254" y="1534609"/>
            <a:ext cx="2894419" cy="5001103"/>
          </a:xfrm>
          <a:prstGeom prst="foldedCorner">
            <a:avLst/>
          </a:prstGeom>
          <a:solidFill>
            <a:schemeClr val="accent4">
              <a:lumMod val="20000"/>
              <a:lumOff val="80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角丸四角形 19"/>
          <p:cNvSpPr/>
          <p:nvPr/>
        </p:nvSpPr>
        <p:spPr>
          <a:xfrm>
            <a:off x="2151022" y="1770746"/>
            <a:ext cx="2520885" cy="519605"/>
          </a:xfrm>
          <a:prstGeom prst="roundRect">
            <a:avLst/>
          </a:prstGeom>
          <a:solidFill>
            <a:schemeClr val="bg1"/>
          </a:solidFill>
          <a:ln w="47625" cmpd="thickThi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体がよごれるとき</a:t>
            </a:r>
          </a:p>
        </p:txBody>
      </p:sp>
      <p:pic>
        <p:nvPicPr>
          <p:cNvPr id="21" name="図 20" descr="画面の領域"/>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97610" y="1408069"/>
            <a:ext cx="1671423" cy="5351899"/>
          </a:xfrm>
          <a:prstGeom prst="rect">
            <a:avLst/>
          </a:prstGeom>
        </p:spPr>
      </p:pic>
      <p:pic>
        <p:nvPicPr>
          <p:cNvPr id="22" name="図 21"/>
          <p:cNvPicPr>
            <a:picLocks noChangeAspect="1"/>
          </p:cNvPicPr>
          <p:nvPr/>
        </p:nvPicPr>
        <p:blipFill>
          <a:blip r:embed="rId4">
            <a:extLst>
              <a:ext uri="{BEBA8EAE-BF5A-486C-A8C5-ECC9F3942E4B}">
                <a14:imgProps xmlns:a14="http://schemas.microsoft.com/office/drawing/2010/main">
                  <a14:imgLayer r:embed="rId5">
                    <a14:imgEffect>
                      <a14:backgroundRemoval t="0" b="99315" l="588" r="100000"/>
                    </a14:imgEffect>
                  </a14:imgLayer>
                </a14:imgProps>
              </a:ext>
            </a:extLst>
          </a:blip>
          <a:stretch>
            <a:fillRect/>
          </a:stretch>
        </p:blipFill>
        <p:spPr>
          <a:xfrm>
            <a:off x="5926815" y="4475178"/>
            <a:ext cx="1213011" cy="497509"/>
          </a:xfrm>
          <a:prstGeom prst="rect">
            <a:avLst/>
          </a:prstGeom>
        </p:spPr>
      </p:pic>
      <p:pic>
        <p:nvPicPr>
          <p:cNvPr id="25" name="図 24" descr="画面の領域"/>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984888" y="1408067"/>
            <a:ext cx="1681133" cy="5351899"/>
          </a:xfrm>
          <a:prstGeom prst="rect">
            <a:avLst/>
          </a:prstGeom>
        </p:spPr>
      </p:pic>
      <p:pic>
        <p:nvPicPr>
          <p:cNvPr id="26" name="図 25"/>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foregroundMark x1="6526" y1="17184" x2="4016" y2="64200"/>
                        <a14:foregroundMark x1="4016" y1="67303" x2="45884" y2="89260"/>
                        <a14:backgroundMark x1="4016" y1="89260" x2="4016" y2="89260"/>
                      </a14:backgroundRemoval>
                    </a14:imgEffect>
                  </a14:imgLayer>
                </a14:imgProps>
              </a:ext>
            </a:extLst>
          </a:blip>
          <a:stretch>
            <a:fillRect/>
          </a:stretch>
        </p:blipFill>
        <p:spPr>
          <a:xfrm>
            <a:off x="8240832" y="4383369"/>
            <a:ext cx="1153525" cy="686375"/>
          </a:xfrm>
          <a:prstGeom prst="rect">
            <a:avLst/>
          </a:prstGeom>
        </p:spPr>
      </p:pic>
    </p:spTree>
    <p:extLst>
      <p:ext uri="{BB962C8B-B14F-4D97-AF65-F5344CB8AC3E}">
        <p14:creationId xmlns:p14="http://schemas.microsoft.com/office/powerpoint/2010/main" val="16241803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画面の領域"/>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79660" y="843581"/>
            <a:ext cx="1631811" cy="5134360"/>
          </a:xfrm>
          <a:prstGeom prst="rect">
            <a:avLst/>
          </a:prstGeom>
        </p:spPr>
      </p:pic>
      <p:pic>
        <p:nvPicPr>
          <p:cNvPr id="8" name="図 7" descr="画面の領域"/>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27575" y="884910"/>
            <a:ext cx="1577136" cy="5020823"/>
          </a:xfrm>
          <a:prstGeom prst="rect">
            <a:avLst/>
          </a:prstGeom>
        </p:spPr>
      </p:pic>
      <p:pic>
        <p:nvPicPr>
          <p:cNvPr id="13" name="図 12"/>
          <p:cNvPicPr>
            <a:picLocks noChangeAspect="1"/>
          </p:cNvPicPr>
          <p:nvPr/>
        </p:nvPicPr>
        <p:blipFill>
          <a:blip r:embed="rId5">
            <a:extLst/>
          </a:blip>
          <a:stretch>
            <a:fillRect/>
          </a:stretch>
        </p:blipFill>
        <p:spPr>
          <a:xfrm>
            <a:off x="3166784" y="3410760"/>
            <a:ext cx="1392701" cy="729504"/>
          </a:xfrm>
          <a:prstGeom prst="rect">
            <a:avLst/>
          </a:prstGeom>
        </p:spPr>
      </p:pic>
      <p:sp>
        <p:nvSpPr>
          <p:cNvPr id="7" name="タイトル 1"/>
          <p:cNvSpPr txBox="1">
            <a:spLocks/>
          </p:cNvSpPr>
          <p:nvPr/>
        </p:nvSpPr>
        <p:spPr>
          <a:xfrm>
            <a:off x="1891243" y="360384"/>
            <a:ext cx="2420928" cy="524525"/>
          </a:xfrm>
          <a:prstGeom prst="rect">
            <a:avLst/>
          </a:prstGeom>
          <a:ln>
            <a:solidFill>
              <a:schemeClr val="bg1">
                <a:lumMod val="50000"/>
              </a:schemeClr>
            </a:solidFill>
          </a:ln>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3751"/>
              </a:lnSpc>
            </a:pPr>
            <a:r>
              <a:rPr lang="ja-JP" altLang="en-US" sz="2400" dirty="0">
                <a:solidFill>
                  <a:schemeClr val="bg1">
                    <a:lumMod val="50000"/>
                  </a:schemeClr>
                </a:solidFill>
              </a:rPr>
              <a:t>掲示教材作成用</a:t>
            </a:r>
          </a:p>
        </p:txBody>
      </p:sp>
      <p:pic>
        <p:nvPicPr>
          <p:cNvPr id="12" name="図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83197" y="1163824"/>
            <a:ext cx="2159871" cy="1978091"/>
          </a:xfrm>
          <a:prstGeom prst="rect">
            <a:avLst/>
          </a:prstGeom>
        </p:spPr>
      </p:pic>
      <p:pic>
        <p:nvPicPr>
          <p:cNvPr id="15" name="図 1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032834" y="4409109"/>
            <a:ext cx="1660599" cy="942673"/>
          </a:xfrm>
          <a:prstGeom prst="rect">
            <a:avLst/>
          </a:prstGeom>
        </p:spPr>
      </p:pic>
    </p:spTree>
    <p:extLst>
      <p:ext uri="{BB962C8B-B14F-4D97-AF65-F5344CB8AC3E}">
        <p14:creationId xmlns:p14="http://schemas.microsoft.com/office/powerpoint/2010/main" val="1965929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58766" y="1121348"/>
            <a:ext cx="3887833" cy="724988"/>
          </a:xfrm>
        </p:spPr>
        <p:txBody>
          <a:bodyPr>
            <a:normAutofit/>
          </a:bodyPr>
          <a:lstStyle/>
          <a:p>
            <a:r>
              <a:rPr lang="ja-JP" altLang="en-US" sz="3000" dirty="0"/>
              <a:t>（小学部　中学年（２））</a:t>
            </a:r>
            <a:endParaRPr kumimoji="1" lang="ja-JP" altLang="en-US" dirty="0"/>
          </a:p>
        </p:txBody>
      </p:sp>
      <p:sp>
        <p:nvSpPr>
          <p:cNvPr id="4" name="タイトル 1"/>
          <p:cNvSpPr txBox="1">
            <a:spLocks/>
          </p:cNvSpPr>
          <p:nvPr/>
        </p:nvSpPr>
        <p:spPr>
          <a:xfrm>
            <a:off x="3976488" y="2442567"/>
            <a:ext cx="4547425" cy="926827"/>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300" dirty="0"/>
              <a:t>いいタッチ　わるいタッチ</a:t>
            </a:r>
          </a:p>
        </p:txBody>
      </p:sp>
      <p:sp>
        <p:nvSpPr>
          <p:cNvPr id="6" name="タイトル 1"/>
          <p:cNvSpPr txBox="1">
            <a:spLocks/>
          </p:cNvSpPr>
          <p:nvPr/>
        </p:nvSpPr>
        <p:spPr>
          <a:xfrm>
            <a:off x="2043280" y="347403"/>
            <a:ext cx="2551025" cy="524525"/>
          </a:xfrm>
          <a:prstGeom prst="rect">
            <a:avLst/>
          </a:prstGeom>
          <a:ln>
            <a:solidFill>
              <a:schemeClr val="tx1"/>
            </a:solidFill>
          </a:ln>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3000" dirty="0"/>
              <a:t>（特）資料３</a:t>
            </a:r>
          </a:p>
        </p:txBody>
      </p:sp>
      <p:sp>
        <p:nvSpPr>
          <p:cNvPr id="5" name="タイトル 1"/>
          <p:cNvSpPr txBox="1">
            <a:spLocks/>
          </p:cNvSpPr>
          <p:nvPr/>
        </p:nvSpPr>
        <p:spPr>
          <a:xfrm>
            <a:off x="3976488" y="5553856"/>
            <a:ext cx="6691513" cy="1304144"/>
          </a:xfrm>
          <a:prstGeom prst="rect">
            <a:avLst/>
          </a:prstGeom>
        </p:spPr>
        <p:txBody>
          <a:bodyPr vert="horz" lIns="51435" tIns="25719" rIns="51435" bIns="25719"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1400" dirty="0">
                <a:latin typeface="游ゴシック Light" panose="020B0300000000000000" pitchFamily="50" charset="-128"/>
                <a:ea typeface="游ゴシック Light" panose="020B0300000000000000" pitchFamily="50" charset="-128"/>
              </a:rPr>
              <a:t>参考資料：</a:t>
            </a:r>
            <a:r>
              <a:rPr lang="en-US" altLang="ja-JP" sz="1400" dirty="0">
                <a:latin typeface="游ゴシック Light" panose="020B0300000000000000" pitchFamily="50" charset="-128"/>
                <a:ea typeface="游ゴシック Light" panose="020B0300000000000000" pitchFamily="50" charset="-128"/>
              </a:rPr>
              <a:t>『</a:t>
            </a:r>
            <a:r>
              <a:rPr lang="ja-JP" altLang="en-US" sz="1400" dirty="0">
                <a:latin typeface="游ゴシック Light" panose="020B0300000000000000" pitchFamily="50" charset="-128"/>
                <a:ea typeface="游ゴシック Light" panose="020B0300000000000000" pitchFamily="50" charset="-128"/>
              </a:rPr>
              <a:t>生命（いのち）の安全教育　小学生向け教材</a:t>
            </a:r>
            <a:r>
              <a:rPr lang="en-US" altLang="ja-JP" sz="1400" dirty="0">
                <a:latin typeface="游ゴシック Light" panose="020B0300000000000000" pitchFamily="50" charset="-128"/>
                <a:ea typeface="游ゴシック Light" panose="020B0300000000000000" pitchFamily="50" charset="-128"/>
              </a:rPr>
              <a:t>』</a:t>
            </a:r>
            <a:r>
              <a:rPr lang="ja-JP" altLang="en-US" sz="1400" dirty="0">
                <a:latin typeface="游ゴシック Light" panose="020B0300000000000000" pitchFamily="50" charset="-128"/>
                <a:ea typeface="游ゴシック Light" panose="020B0300000000000000" pitchFamily="50" charset="-128"/>
              </a:rPr>
              <a:t>文部科学省　内閣府</a:t>
            </a:r>
            <a:endParaRPr lang="en-US" altLang="ja-JP" sz="1400" dirty="0">
              <a:latin typeface="游ゴシック Light" panose="020B0300000000000000" pitchFamily="50" charset="-128"/>
              <a:ea typeface="游ゴシック Light" panose="020B0300000000000000" pitchFamily="50" charset="-128"/>
            </a:endParaRPr>
          </a:p>
          <a:p>
            <a:pPr>
              <a:lnSpc>
                <a:spcPct val="150000"/>
              </a:lnSpc>
            </a:pPr>
            <a:r>
              <a:rPr lang="ja-JP" altLang="en-US" sz="1400" dirty="0">
                <a:latin typeface="游ゴシック Light" panose="020B0300000000000000" pitchFamily="50" charset="-128"/>
                <a:ea typeface="游ゴシック Light" panose="020B0300000000000000" pitchFamily="50" charset="-128"/>
              </a:rPr>
              <a:t>　　　　　</a:t>
            </a:r>
            <a:r>
              <a:rPr lang="en-US" altLang="ja-JP" sz="1400" dirty="0">
                <a:latin typeface="游ゴシック Light" panose="020B0300000000000000" pitchFamily="50" charset="-128"/>
                <a:ea typeface="游ゴシック Light" panose="020B0300000000000000" pitchFamily="50" charset="-128"/>
              </a:rPr>
              <a:t>『</a:t>
            </a:r>
            <a:r>
              <a:rPr lang="ja-JP" altLang="en-US" sz="1400" dirty="0">
                <a:latin typeface="游ゴシック Light" panose="020B0300000000000000" pitchFamily="50" charset="-128"/>
                <a:ea typeface="游ゴシック Light" panose="020B0300000000000000" pitchFamily="50" charset="-128"/>
              </a:rPr>
              <a:t>いいタッチ　わるいタッチ</a:t>
            </a:r>
            <a:r>
              <a:rPr lang="en-US" altLang="ja-JP" sz="1400" dirty="0">
                <a:latin typeface="游ゴシック Light" panose="020B0300000000000000" pitchFamily="50" charset="-128"/>
                <a:ea typeface="游ゴシック Light" panose="020B0300000000000000" pitchFamily="50" charset="-128"/>
              </a:rPr>
              <a:t>』</a:t>
            </a:r>
          </a:p>
          <a:p>
            <a:pPr>
              <a:lnSpc>
                <a:spcPct val="150000"/>
              </a:lnSpc>
            </a:pPr>
            <a:r>
              <a:rPr lang="ja-JP" altLang="en-US" sz="1400" dirty="0">
                <a:latin typeface="游ゴシック Light" panose="020B0300000000000000" pitchFamily="50" charset="-128"/>
                <a:ea typeface="游ゴシック Light" panose="020B0300000000000000" pitchFamily="50" charset="-128"/>
              </a:rPr>
              <a:t>　　　　　　著：安藤　由紀　復刊ドットコム</a:t>
            </a:r>
          </a:p>
        </p:txBody>
      </p:sp>
      <p:sp>
        <p:nvSpPr>
          <p:cNvPr id="7" name="タイトル 1"/>
          <p:cNvSpPr txBox="1">
            <a:spLocks/>
          </p:cNvSpPr>
          <p:nvPr/>
        </p:nvSpPr>
        <p:spPr>
          <a:xfrm>
            <a:off x="2215172" y="3880389"/>
            <a:ext cx="8070056" cy="1272228"/>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3000"/>
              </a:lnSpc>
            </a:pPr>
            <a:r>
              <a:rPr lang="en-US" altLang="ja-JP" sz="1800" dirty="0"/>
              <a:t>【 </a:t>
            </a:r>
            <a:r>
              <a:rPr lang="ja-JP" altLang="en-US" sz="1800" dirty="0"/>
              <a:t>ねらい </a:t>
            </a:r>
            <a:r>
              <a:rPr lang="en-US" altLang="ja-JP" sz="1800" dirty="0"/>
              <a:t>】</a:t>
            </a:r>
            <a:r>
              <a:rPr lang="ja-JP" altLang="ja-JP" sz="1800" dirty="0"/>
              <a:t>　　</a:t>
            </a:r>
            <a:endParaRPr lang="en-US" altLang="ja-JP" sz="1800" dirty="0"/>
          </a:p>
          <a:p>
            <a:pPr>
              <a:lnSpc>
                <a:spcPts val="3000"/>
              </a:lnSpc>
            </a:pPr>
            <a:r>
              <a:rPr lang="ja-JP" altLang="en-US" sz="1800" dirty="0"/>
              <a:t>　　</a:t>
            </a:r>
            <a:r>
              <a:rPr lang="ja-JP" altLang="ja-JP" sz="1800" dirty="0"/>
              <a:t>「いいタッチ」「わるいタッチ」について知り、誰かに嫌なことをされたり怖い思いを</a:t>
            </a:r>
            <a:endParaRPr lang="en-US" altLang="ja-JP" sz="1800" dirty="0"/>
          </a:p>
          <a:p>
            <a:pPr>
              <a:lnSpc>
                <a:spcPts val="3000"/>
              </a:lnSpc>
            </a:pPr>
            <a:r>
              <a:rPr lang="en-US" altLang="ja-JP" sz="1800" dirty="0"/>
              <a:t> </a:t>
            </a:r>
            <a:r>
              <a:rPr lang="ja-JP" altLang="ja-JP" sz="1800" dirty="0"/>
              <a:t>したときには、声を出して逃げたり、誰かに相談することができるようにする。</a:t>
            </a:r>
          </a:p>
        </p:txBody>
      </p:sp>
    </p:spTree>
    <p:extLst>
      <p:ext uri="{BB962C8B-B14F-4D97-AF65-F5344CB8AC3E}">
        <p14:creationId xmlns:p14="http://schemas.microsoft.com/office/powerpoint/2010/main" val="12373760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4452827" y="230508"/>
            <a:ext cx="3387960" cy="606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3"/>
            <a:r>
              <a:rPr lang="ja-JP" altLang="en-US" sz="3200" dirty="0">
                <a:solidFill>
                  <a:srgbClr val="FF0000"/>
                </a:solidFill>
                <a:latin typeface="ＭＳ Ｐゴシック" panose="020B0600070205080204" pitchFamily="50" charset="-128"/>
              </a:rPr>
              <a:t>プライベートゾーン</a:t>
            </a:r>
          </a:p>
        </p:txBody>
      </p:sp>
      <p:sp>
        <p:nvSpPr>
          <p:cNvPr id="15" name="楕円 14"/>
          <p:cNvSpPr/>
          <p:nvPr/>
        </p:nvSpPr>
        <p:spPr>
          <a:xfrm>
            <a:off x="5007576" y="2277784"/>
            <a:ext cx="2278440" cy="92658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r>
              <a:rPr lang="ja-JP" altLang="en-US" sz="3000" dirty="0">
                <a:solidFill>
                  <a:prstClr val="black">
                    <a:lumMod val="75000"/>
                    <a:lumOff val="25000"/>
                  </a:prstClr>
                </a:solidFill>
                <a:latin typeface="ＭＳ Ｐゴシック" panose="020B0600070205080204" pitchFamily="50" charset="-128"/>
              </a:rPr>
              <a:t>むね</a:t>
            </a:r>
          </a:p>
        </p:txBody>
      </p:sp>
      <p:sp>
        <p:nvSpPr>
          <p:cNvPr id="16" name="楕円 15"/>
          <p:cNvSpPr/>
          <p:nvPr/>
        </p:nvSpPr>
        <p:spPr>
          <a:xfrm>
            <a:off x="5007576" y="3464306"/>
            <a:ext cx="2278440" cy="920911"/>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r>
              <a:rPr lang="ja-JP" altLang="en-US" sz="3000" dirty="0">
                <a:solidFill>
                  <a:prstClr val="black">
                    <a:lumMod val="75000"/>
                    <a:lumOff val="25000"/>
                  </a:prstClr>
                </a:solidFill>
                <a:latin typeface="ＭＳ Ｐゴシック" panose="020B0600070205080204" pitchFamily="50" charset="-128"/>
              </a:rPr>
              <a:t>せいき</a:t>
            </a:r>
          </a:p>
        </p:txBody>
      </p:sp>
      <p:sp>
        <p:nvSpPr>
          <p:cNvPr id="17" name="楕円 16"/>
          <p:cNvSpPr/>
          <p:nvPr/>
        </p:nvSpPr>
        <p:spPr>
          <a:xfrm>
            <a:off x="5007576" y="4703248"/>
            <a:ext cx="2278440" cy="91784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r>
              <a:rPr lang="ja-JP" altLang="en-US" sz="3000" dirty="0">
                <a:solidFill>
                  <a:prstClr val="black">
                    <a:lumMod val="75000"/>
                    <a:lumOff val="25000"/>
                  </a:prstClr>
                </a:solidFill>
                <a:latin typeface="ＭＳ Ｐゴシック" panose="020B0600070205080204" pitchFamily="50" charset="-128"/>
              </a:rPr>
              <a:t>おしり</a:t>
            </a:r>
          </a:p>
        </p:txBody>
      </p:sp>
      <p:pic>
        <p:nvPicPr>
          <p:cNvPr id="11" name="図 10" descr="画面の領域"/>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26526" y="640712"/>
            <a:ext cx="1630977" cy="5228568"/>
          </a:xfrm>
          <a:prstGeom prst="rect">
            <a:avLst/>
          </a:prstGeom>
        </p:spPr>
      </p:pic>
      <p:pic>
        <p:nvPicPr>
          <p:cNvPr id="12" name="図 11" descr="画面の領域"/>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836111" y="674557"/>
            <a:ext cx="1661752" cy="5228568"/>
          </a:xfrm>
          <a:prstGeom prst="rect">
            <a:avLst/>
          </a:prstGeom>
        </p:spPr>
      </p:pic>
      <p:sp>
        <p:nvSpPr>
          <p:cNvPr id="9" name="正方形/長方形 8"/>
          <p:cNvSpPr/>
          <p:nvPr/>
        </p:nvSpPr>
        <p:spPr>
          <a:xfrm>
            <a:off x="2709831" y="5903126"/>
            <a:ext cx="7120328" cy="782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3"/>
            <a:r>
              <a:rPr lang="ja-JP" altLang="en-US" sz="3200" dirty="0">
                <a:solidFill>
                  <a:srgbClr val="FF0000"/>
                </a:solidFill>
                <a:latin typeface="ＭＳ Ｐゴシック" panose="020B0600070205080204" pitchFamily="50" charset="-128"/>
              </a:rPr>
              <a:t>とくに　たいせつな　じぶんだけのところ</a:t>
            </a:r>
          </a:p>
        </p:txBody>
      </p:sp>
      <p:sp>
        <p:nvSpPr>
          <p:cNvPr id="13" name="楕円 14"/>
          <p:cNvSpPr/>
          <p:nvPr/>
        </p:nvSpPr>
        <p:spPr>
          <a:xfrm>
            <a:off x="5007576" y="1186283"/>
            <a:ext cx="2278440" cy="773469"/>
          </a:xfrm>
          <a:prstGeom prst="ellipse">
            <a:avLst/>
          </a:prstGeom>
          <a:solidFill>
            <a:srgbClr val="FFFFA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r>
              <a:rPr lang="ja-JP" altLang="en-US" sz="3000" dirty="0">
                <a:solidFill>
                  <a:prstClr val="black">
                    <a:lumMod val="75000"/>
                    <a:lumOff val="25000"/>
                  </a:prstClr>
                </a:solidFill>
                <a:latin typeface="ＭＳ Ｐゴシック" panose="020B0600070205080204" pitchFamily="50" charset="-128"/>
              </a:rPr>
              <a:t>くち　かお</a:t>
            </a:r>
          </a:p>
        </p:txBody>
      </p:sp>
    </p:spTree>
    <p:extLst>
      <p:ext uri="{BB962C8B-B14F-4D97-AF65-F5344CB8AC3E}">
        <p14:creationId xmlns:p14="http://schemas.microsoft.com/office/powerpoint/2010/main" val="1678627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四角形 164"/>
          <p:cNvGraphicFramePr>
            <a:graphicFrameLocks noGrp="1"/>
          </p:cNvGraphicFramePr>
          <p:nvPr>
            <p:extLst>
              <p:ext uri="{D42A27DB-BD31-4B8C-83A1-F6EECF244321}">
                <p14:modId xmlns:p14="http://schemas.microsoft.com/office/powerpoint/2010/main" val="4174543132"/>
              </p:ext>
            </p:extLst>
          </p:nvPr>
        </p:nvGraphicFramePr>
        <p:xfrm>
          <a:off x="3731496" y="317220"/>
          <a:ext cx="6022104" cy="1301096"/>
        </p:xfrm>
        <a:graphic>
          <a:graphicData uri="http://schemas.openxmlformats.org/drawingml/2006/table">
            <a:tbl>
              <a:tblPr/>
              <a:tblGrid>
                <a:gridCol w="6022104">
                  <a:extLst>
                    <a:ext uri="{9D8B030D-6E8A-4147-A177-3AD203B41FA5}">
                      <a16:colId xmlns:a16="http://schemas.microsoft.com/office/drawing/2014/main" val="20000"/>
                    </a:ext>
                  </a:extLst>
                </a:gridCol>
              </a:tblGrid>
              <a:tr h="1301096">
                <a:tc>
                  <a:txBody>
                    <a:bodyPr/>
                    <a:lstStyle/>
                    <a:p>
                      <a:pPr algn="l">
                        <a:lnSpc>
                          <a:spcPts val="4500"/>
                        </a:lnSpc>
                      </a:pPr>
                      <a:r>
                        <a:rPr kumimoji="1" lang="ja-JP" altLang="en-US" sz="3100" b="0" baseline="0" dirty="0" smtClean="0">
                          <a:latin typeface="+mj-ea"/>
                          <a:ea typeface="+mj-ea"/>
                        </a:rPr>
                        <a:t> 　 </a:t>
                      </a:r>
                      <a:r>
                        <a:rPr kumimoji="1" lang="ja-JP" altLang="en-US" sz="3100" b="0" dirty="0" smtClean="0">
                          <a:latin typeface="+mj-ea"/>
                          <a:ea typeface="+mj-ea"/>
                        </a:rPr>
                        <a:t>ほかのひとの</a:t>
                      </a:r>
                      <a:endParaRPr kumimoji="1" lang="en-US" altLang="ja-JP" sz="3100" b="0" dirty="0" smtClean="0">
                        <a:latin typeface="+mj-ea"/>
                        <a:ea typeface="+mj-ea"/>
                      </a:endParaRPr>
                    </a:p>
                    <a:p>
                      <a:pPr algn="l">
                        <a:lnSpc>
                          <a:spcPts val="4500"/>
                        </a:lnSpc>
                      </a:pPr>
                      <a:r>
                        <a:rPr kumimoji="1" lang="ja-JP" altLang="en-US" sz="3100" b="0" dirty="0" smtClean="0">
                          <a:latin typeface="+mj-ea"/>
                          <a:ea typeface="+mj-ea"/>
                        </a:rPr>
                        <a:t>　  「プライベートゾーン」を　さわる</a:t>
                      </a:r>
                      <a:endParaRPr kumimoji="1" lang="ja-JP" altLang="en-US" sz="3100" b="0" dirty="0">
                        <a:latin typeface="+mj-ea"/>
                        <a:ea typeface="+mj-ea"/>
                      </a:endParaRPr>
                    </a:p>
                  </a:txBody>
                  <a:tcPr marL="0" marR="0" marT="0" marB="0" anchor="ctr">
                    <a:lnL>
                      <a:noFill/>
                    </a:lnL>
                    <a:lnR>
                      <a:noFill/>
                    </a:lnR>
                    <a:lnT>
                      <a:noFill/>
                    </a:lnT>
                    <a:lnB>
                      <a:noFill/>
                    </a:lnB>
                    <a:solidFill>
                      <a:srgbClr val="FFFF99"/>
                    </a:solidFill>
                  </a:tcPr>
                </a:tc>
                <a:extLst>
                  <a:ext uri="{0D108BD9-81ED-4DB2-BD59-A6C34878D82A}">
                    <a16:rowId xmlns:a16="http://schemas.microsoft.com/office/drawing/2014/main" val="10000"/>
                  </a:ext>
                </a:extLst>
              </a:tr>
            </a:tbl>
          </a:graphicData>
        </a:graphic>
      </p:graphicFrame>
      <p:pic>
        <p:nvPicPr>
          <p:cNvPr id="9" name="図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65467">
            <a:off x="1908725" y="284059"/>
            <a:ext cx="1570173" cy="1557301"/>
          </a:xfrm>
          <a:prstGeom prst="rect">
            <a:avLst/>
          </a:prstGeom>
        </p:spPr>
      </p:pic>
      <p:pic>
        <p:nvPicPr>
          <p:cNvPr id="11" name="図 10" descr="画面の領域"/>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75877" y="1709724"/>
            <a:ext cx="3667912" cy="5148276"/>
          </a:xfrm>
          <a:prstGeom prst="rect">
            <a:avLst/>
          </a:prstGeom>
        </p:spPr>
      </p:pic>
      <p:pic>
        <p:nvPicPr>
          <p:cNvPr id="12" name="図 11" descr="画面の領域"/>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41228" y="2411795"/>
            <a:ext cx="4726775" cy="3970118"/>
          </a:xfrm>
          <a:prstGeom prst="rect">
            <a:avLst/>
          </a:prstGeom>
        </p:spPr>
      </p:pic>
    </p:spTree>
    <p:extLst>
      <p:ext uri="{BB962C8B-B14F-4D97-AF65-F5344CB8AC3E}">
        <p14:creationId xmlns:p14="http://schemas.microsoft.com/office/powerpoint/2010/main" val="143031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四角形 164"/>
          <p:cNvGraphicFramePr>
            <a:graphicFrameLocks noGrp="1"/>
          </p:cNvGraphicFramePr>
          <p:nvPr>
            <p:extLst>
              <p:ext uri="{D42A27DB-BD31-4B8C-83A1-F6EECF244321}">
                <p14:modId xmlns:p14="http://schemas.microsoft.com/office/powerpoint/2010/main" val="685605686"/>
              </p:ext>
            </p:extLst>
          </p:nvPr>
        </p:nvGraphicFramePr>
        <p:xfrm>
          <a:off x="4787469" y="709667"/>
          <a:ext cx="3459862" cy="772196"/>
        </p:xfrm>
        <a:graphic>
          <a:graphicData uri="http://schemas.openxmlformats.org/drawingml/2006/table">
            <a:tbl>
              <a:tblPr/>
              <a:tblGrid>
                <a:gridCol w="3459862">
                  <a:extLst>
                    <a:ext uri="{9D8B030D-6E8A-4147-A177-3AD203B41FA5}">
                      <a16:colId xmlns:a16="http://schemas.microsoft.com/office/drawing/2014/main" val="20000"/>
                    </a:ext>
                  </a:extLst>
                </a:gridCol>
              </a:tblGrid>
              <a:tr h="772196">
                <a:tc>
                  <a:txBody>
                    <a:bodyPr/>
                    <a:lstStyle/>
                    <a:p>
                      <a:pPr algn="ctr">
                        <a:lnSpc>
                          <a:spcPts val="4500"/>
                        </a:lnSpc>
                      </a:pPr>
                      <a:r>
                        <a:rPr kumimoji="1" lang="ja-JP" altLang="en-US" sz="3100" b="0" dirty="0" smtClean="0">
                          <a:latin typeface="+mj-ea"/>
                          <a:ea typeface="+mj-ea"/>
                        </a:rPr>
                        <a:t>だきつく</a:t>
                      </a:r>
                      <a:endParaRPr kumimoji="1" lang="ja-JP" altLang="en-US" sz="3100" b="0" dirty="0">
                        <a:latin typeface="+mj-ea"/>
                        <a:ea typeface="+mj-ea"/>
                      </a:endParaRPr>
                    </a:p>
                  </a:txBody>
                  <a:tcPr marL="0" marR="0" marT="0" marB="0" anchor="ctr">
                    <a:lnL>
                      <a:noFill/>
                    </a:lnL>
                    <a:lnR>
                      <a:noFill/>
                    </a:lnR>
                    <a:lnT>
                      <a:noFill/>
                    </a:lnT>
                    <a:lnB>
                      <a:noFill/>
                    </a:lnB>
                    <a:solidFill>
                      <a:srgbClr val="FFFF99"/>
                    </a:solidFill>
                  </a:tcPr>
                </a:tc>
                <a:extLst>
                  <a:ext uri="{0D108BD9-81ED-4DB2-BD59-A6C34878D82A}">
                    <a16:rowId xmlns:a16="http://schemas.microsoft.com/office/drawing/2014/main" val="10000"/>
                  </a:ext>
                </a:extLst>
              </a:tr>
            </a:tbl>
          </a:graphicData>
        </a:graphic>
      </p:graphicFrame>
      <p:pic>
        <p:nvPicPr>
          <p:cNvPr id="9" name="図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65467">
            <a:off x="2617484" y="323715"/>
            <a:ext cx="1556871" cy="1544107"/>
          </a:xfrm>
          <a:prstGeom prst="rect">
            <a:avLst/>
          </a:prstGeom>
        </p:spPr>
      </p:pic>
      <p:pic>
        <p:nvPicPr>
          <p:cNvPr id="7" name="図 6" descr="画面の領域"/>
          <p:cNvPicPr>
            <a:picLocks noChangeAspect="1"/>
          </p:cNvPicPr>
          <p:nvPr/>
        </p:nvPicPr>
        <p:blipFill rotWithShape="1">
          <a:blip r:embed="rId3" cstate="email">
            <a:extLst>
              <a:ext uri="{28A0092B-C50C-407E-A947-70E740481C1C}">
                <a14:useLocalDpi xmlns:a14="http://schemas.microsoft.com/office/drawing/2010/main"/>
              </a:ext>
            </a:extLst>
          </a:blip>
          <a:srcRect t="7798"/>
          <a:stretch/>
        </p:blipFill>
        <p:spPr>
          <a:xfrm>
            <a:off x="1565126" y="1906310"/>
            <a:ext cx="4876086" cy="4910098"/>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17403" y="2949589"/>
            <a:ext cx="4096675" cy="3179508"/>
          </a:xfrm>
          <a:prstGeom prst="rect">
            <a:avLst/>
          </a:prstGeom>
        </p:spPr>
      </p:pic>
    </p:spTree>
    <p:extLst>
      <p:ext uri="{BB962C8B-B14F-4D97-AF65-F5344CB8AC3E}">
        <p14:creationId xmlns:p14="http://schemas.microsoft.com/office/powerpoint/2010/main" val="327135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65467">
            <a:off x="2669600" y="234548"/>
            <a:ext cx="1526488" cy="1513975"/>
          </a:xfrm>
          <a:prstGeom prst="rect">
            <a:avLst/>
          </a:prstGeom>
        </p:spPr>
      </p:pic>
      <p:graphicFrame>
        <p:nvGraphicFramePr>
          <p:cNvPr id="10" name="四角形 164"/>
          <p:cNvGraphicFramePr>
            <a:graphicFrameLocks noGrp="1"/>
          </p:cNvGraphicFramePr>
          <p:nvPr>
            <p:extLst>
              <p:ext uri="{D42A27DB-BD31-4B8C-83A1-F6EECF244321}">
                <p14:modId xmlns:p14="http://schemas.microsoft.com/office/powerpoint/2010/main" val="2308931238"/>
              </p:ext>
            </p:extLst>
          </p:nvPr>
        </p:nvGraphicFramePr>
        <p:xfrm>
          <a:off x="4447086" y="622103"/>
          <a:ext cx="4689141" cy="738867"/>
        </p:xfrm>
        <a:graphic>
          <a:graphicData uri="http://schemas.openxmlformats.org/drawingml/2006/table">
            <a:tbl>
              <a:tblPr/>
              <a:tblGrid>
                <a:gridCol w="4689141">
                  <a:extLst>
                    <a:ext uri="{9D8B030D-6E8A-4147-A177-3AD203B41FA5}">
                      <a16:colId xmlns:a16="http://schemas.microsoft.com/office/drawing/2014/main" val="20000"/>
                    </a:ext>
                  </a:extLst>
                </a:gridCol>
              </a:tblGrid>
              <a:tr h="738867">
                <a:tc>
                  <a:txBody>
                    <a:bodyPr/>
                    <a:lstStyle/>
                    <a:p>
                      <a:pPr algn="ctr">
                        <a:lnSpc>
                          <a:spcPct val="100000"/>
                        </a:lnSpc>
                      </a:pPr>
                      <a:r>
                        <a:rPr kumimoji="1" lang="ja-JP" altLang="en-US" sz="3100" b="0" dirty="0" smtClean="0">
                          <a:latin typeface="+mn-ea"/>
                          <a:ea typeface="+mn-ea"/>
                        </a:rPr>
                        <a:t>たたく　ける　くすぐる</a:t>
                      </a:r>
                      <a:endParaRPr kumimoji="1" lang="ja-JP" altLang="en-US" sz="3100" b="0" dirty="0">
                        <a:latin typeface="+mn-ea"/>
                        <a:ea typeface="+mn-ea"/>
                      </a:endParaRPr>
                    </a:p>
                  </a:txBody>
                  <a:tcPr marL="0" marR="0" marT="0" marB="0" anchor="ctr">
                    <a:lnL>
                      <a:noFill/>
                    </a:lnL>
                    <a:lnR>
                      <a:noFill/>
                    </a:lnR>
                    <a:lnT>
                      <a:noFill/>
                    </a:lnT>
                    <a:lnB>
                      <a:noFill/>
                    </a:lnB>
                    <a:solidFill>
                      <a:srgbClr val="FFFF99"/>
                    </a:solidFill>
                  </a:tcPr>
                </a:tc>
                <a:extLst>
                  <a:ext uri="{0D108BD9-81ED-4DB2-BD59-A6C34878D82A}">
                    <a16:rowId xmlns:a16="http://schemas.microsoft.com/office/drawing/2014/main" val="10000"/>
                  </a:ext>
                </a:extLst>
              </a:tr>
            </a:tbl>
          </a:graphicData>
        </a:graphic>
      </p:graphicFrame>
      <p:pic>
        <p:nvPicPr>
          <p:cNvPr id="8" name="図 7" descr="画面の領域"/>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62057" y="1962324"/>
            <a:ext cx="4373985" cy="4601872"/>
          </a:xfrm>
          <a:prstGeom prst="rect">
            <a:avLst/>
          </a:prstGeom>
        </p:spPr>
      </p:pic>
      <p:pic>
        <p:nvPicPr>
          <p:cNvPr id="11" name="図 10" descr="画面の領域"/>
          <p:cNvPicPr>
            <a:picLocks noChangeAspect="1"/>
          </p:cNvPicPr>
          <p:nvPr/>
        </p:nvPicPr>
        <p:blipFill rotWithShape="1">
          <a:blip r:embed="rId4" cstate="email">
            <a:extLst>
              <a:ext uri="{28A0092B-C50C-407E-A947-70E740481C1C}">
                <a14:useLocalDpi xmlns:a14="http://schemas.microsoft.com/office/drawing/2010/main"/>
              </a:ext>
            </a:extLst>
          </a:blip>
          <a:srcRect l="3402"/>
          <a:stretch/>
        </p:blipFill>
        <p:spPr>
          <a:xfrm>
            <a:off x="5808107" y="3273750"/>
            <a:ext cx="4771086" cy="3248397"/>
          </a:xfrm>
          <a:prstGeom prst="rect">
            <a:avLst/>
          </a:prstGeom>
        </p:spPr>
      </p:pic>
    </p:spTree>
    <p:extLst>
      <p:ext uri="{BB962C8B-B14F-4D97-AF65-F5344CB8AC3E}">
        <p14:creationId xmlns:p14="http://schemas.microsoft.com/office/powerpoint/2010/main" val="98672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四角形 164"/>
          <p:cNvGraphicFramePr>
            <a:graphicFrameLocks noGrp="1"/>
          </p:cNvGraphicFramePr>
          <p:nvPr>
            <p:extLst>
              <p:ext uri="{D42A27DB-BD31-4B8C-83A1-F6EECF244321}">
                <p14:modId xmlns:p14="http://schemas.microsoft.com/office/powerpoint/2010/main" val="1111121595"/>
              </p:ext>
            </p:extLst>
          </p:nvPr>
        </p:nvGraphicFramePr>
        <p:xfrm>
          <a:off x="4282190" y="610082"/>
          <a:ext cx="5075852" cy="732620"/>
        </p:xfrm>
        <a:graphic>
          <a:graphicData uri="http://schemas.openxmlformats.org/drawingml/2006/table">
            <a:tbl>
              <a:tblPr/>
              <a:tblGrid>
                <a:gridCol w="5075852">
                  <a:extLst>
                    <a:ext uri="{9D8B030D-6E8A-4147-A177-3AD203B41FA5}">
                      <a16:colId xmlns:a16="http://schemas.microsoft.com/office/drawing/2014/main" val="20000"/>
                    </a:ext>
                  </a:extLst>
                </a:gridCol>
              </a:tblGrid>
              <a:tr h="732620">
                <a:tc>
                  <a:txBody>
                    <a:bodyPr/>
                    <a:lstStyle/>
                    <a:p>
                      <a:pPr algn="ctr">
                        <a:lnSpc>
                          <a:spcPct val="100000"/>
                        </a:lnSpc>
                      </a:pPr>
                      <a:r>
                        <a:rPr kumimoji="1" lang="ja-JP" altLang="en-US" sz="3100" b="0" dirty="0" smtClean="0"/>
                        <a:t>なでる　あくしゅ　ハイタッチ</a:t>
                      </a:r>
                      <a:endParaRPr kumimoji="1" lang="ja-JP" altLang="en-US" sz="3100" b="0" dirty="0"/>
                    </a:p>
                  </a:txBody>
                  <a:tcPr marL="0" marR="0" marT="0" marB="0" anchor="ctr">
                    <a:lnL>
                      <a:noFill/>
                    </a:lnL>
                    <a:lnR>
                      <a:noFill/>
                    </a:lnR>
                    <a:lnT>
                      <a:noFill/>
                    </a:lnT>
                    <a:lnB>
                      <a:noFill/>
                    </a:lnB>
                    <a:solidFill>
                      <a:srgbClr val="FFFF99"/>
                    </a:solidFill>
                  </a:tcPr>
                </a:tc>
                <a:extLst>
                  <a:ext uri="{0D108BD9-81ED-4DB2-BD59-A6C34878D82A}">
                    <a16:rowId xmlns:a16="http://schemas.microsoft.com/office/drawing/2014/main" val="10000"/>
                  </a:ext>
                </a:extLst>
              </a:tr>
            </a:tbl>
          </a:graphicData>
        </a:graphic>
      </p:graphicFrame>
      <p:pic>
        <p:nvPicPr>
          <p:cNvPr id="8" name="図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574038" y="198911"/>
            <a:ext cx="1554969" cy="1554969"/>
          </a:xfrm>
          <a:prstGeom prst="rect">
            <a:avLst/>
          </a:prstGeom>
        </p:spPr>
      </p:pic>
      <p:pic>
        <p:nvPicPr>
          <p:cNvPr id="13" name="オブジェクト 0"/>
          <p:cNvPicPr/>
          <p:nvPr/>
        </p:nvPicPr>
        <p:blipFill>
          <a:blip r:embed="rId3" cstate="email">
            <a:extLst>
              <a:ext uri="{28A0092B-C50C-407E-A947-70E740481C1C}">
                <a14:useLocalDpi xmlns:a14="http://schemas.microsoft.com/office/drawing/2010/main"/>
              </a:ext>
            </a:extLst>
          </a:blip>
          <a:stretch>
            <a:fillRect/>
          </a:stretch>
        </p:blipFill>
        <p:spPr bwMode="auto">
          <a:xfrm>
            <a:off x="1687796" y="1367830"/>
            <a:ext cx="2909188" cy="2649537"/>
          </a:xfrm>
          <a:prstGeom prst="rect">
            <a:avLst/>
          </a:prstGeom>
          <a:noFill/>
          <a:ln>
            <a:miter/>
          </a:ln>
        </p:spPr>
      </p:pic>
      <p:pic>
        <p:nvPicPr>
          <p:cNvPr id="7" name="図 6"/>
          <p:cNvPicPr>
            <a:picLocks noChangeAspect="1"/>
          </p:cNvPicPr>
          <p:nvPr/>
        </p:nvPicPr>
        <p:blipFill rotWithShape="1">
          <a:blip r:embed="rId4" cstate="email">
            <a:extLst>
              <a:ext uri="{28A0092B-C50C-407E-A947-70E740481C1C}">
                <a14:useLocalDpi xmlns:a14="http://schemas.microsoft.com/office/drawing/2010/main"/>
              </a:ext>
            </a:extLst>
          </a:blip>
          <a:srcRect b="4164"/>
          <a:stretch/>
        </p:blipFill>
        <p:spPr>
          <a:xfrm>
            <a:off x="3782591" y="3159508"/>
            <a:ext cx="3596452" cy="3698493"/>
          </a:xfrm>
          <a:prstGeom prst="rect">
            <a:avLst/>
          </a:prstGeom>
        </p:spPr>
      </p:pic>
      <p:pic>
        <p:nvPicPr>
          <p:cNvPr id="9" name="図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60302" y="1367830"/>
            <a:ext cx="3507698" cy="3668653"/>
          </a:xfrm>
          <a:prstGeom prst="rect">
            <a:avLst/>
          </a:prstGeom>
        </p:spPr>
      </p:pic>
    </p:spTree>
    <p:extLst>
      <p:ext uri="{BB962C8B-B14F-4D97-AF65-F5344CB8AC3E}">
        <p14:creationId xmlns:p14="http://schemas.microsoft.com/office/powerpoint/2010/main" val="110987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auto">
          <a:xfrm>
            <a:off x="1524000" y="0"/>
            <a:ext cx="9144000" cy="824460"/>
          </a:xfrm>
          <a:prstGeom prst="flowChartProcess">
            <a:avLst/>
          </a:prstGeom>
          <a:solidFill>
            <a:srgbClr val="CCFFFF"/>
          </a:solidFill>
          <a:ln w="9525">
            <a:noFill/>
            <a:miter lim="800000"/>
            <a:headEnd/>
            <a:tailEnd/>
          </a:ln>
        </p:spPr>
        <p:txBody>
          <a:bodyPr wrap="none" anchor="ct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defTabSz="685750" eaLnBrk="1" fontAlgn="base" hangingPunct="1">
              <a:spcBef>
                <a:spcPct val="0"/>
              </a:spcBef>
              <a:spcAft>
                <a:spcPct val="0"/>
              </a:spcAft>
              <a:defRPr/>
            </a:pPr>
            <a:r>
              <a:rPr lang="ja-JP" altLang="en-US" sz="2700" b="0" dirty="0">
                <a:solidFill>
                  <a:srgbClr val="000000"/>
                </a:solidFill>
                <a:latin typeface="+mn-ea"/>
                <a:ea typeface="+mn-ea"/>
              </a:rPr>
              <a:t>つかまえられたり　さわられそうになったら　どうすればよいか</a:t>
            </a:r>
            <a:endParaRPr lang="ja-JP" altLang="en-US" sz="2100" b="0" dirty="0">
              <a:solidFill>
                <a:srgbClr val="000000"/>
              </a:solidFill>
              <a:latin typeface="+mn-ea"/>
              <a:ea typeface="+mn-ea"/>
            </a:endParaRPr>
          </a:p>
        </p:txBody>
      </p:sp>
      <p:sp>
        <p:nvSpPr>
          <p:cNvPr id="9" name="AutoShape 3"/>
          <p:cNvSpPr>
            <a:spLocks noChangeArrowheads="1"/>
          </p:cNvSpPr>
          <p:nvPr/>
        </p:nvSpPr>
        <p:spPr bwMode="auto">
          <a:xfrm>
            <a:off x="1758222" y="5501390"/>
            <a:ext cx="8675557" cy="1221698"/>
          </a:xfrm>
          <a:prstGeom prst="flowChartProcess">
            <a:avLst/>
          </a:prstGeom>
          <a:solidFill>
            <a:srgbClr val="FFFF99"/>
          </a:solidFill>
          <a:ln w="9525">
            <a:noFill/>
            <a:miter lim="800000"/>
            <a:headEnd/>
            <a:tailEnd/>
          </a:ln>
        </p:spPr>
        <p:txBody>
          <a:bodyPr wrap="none" anchor="ct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defTabSz="685750" eaLnBrk="1" fontAlgn="base" hangingPunct="1">
              <a:lnSpc>
                <a:spcPts val="4500"/>
              </a:lnSpc>
              <a:spcBef>
                <a:spcPct val="0"/>
              </a:spcBef>
              <a:spcAft>
                <a:spcPct val="0"/>
              </a:spcAft>
              <a:defRPr/>
            </a:pPr>
            <a:r>
              <a:rPr lang="ja-JP" altLang="en-US" sz="2700" b="0" dirty="0">
                <a:solidFill>
                  <a:srgbClr val="000000"/>
                </a:solidFill>
                <a:latin typeface="+mn-ea"/>
                <a:ea typeface="+mn-ea"/>
              </a:rPr>
              <a:t>さけんで　にげる</a:t>
            </a:r>
            <a:endParaRPr lang="en-US" altLang="ja-JP" sz="2700" b="0" dirty="0">
              <a:solidFill>
                <a:srgbClr val="000000"/>
              </a:solidFill>
              <a:latin typeface="+mn-ea"/>
              <a:ea typeface="+mn-ea"/>
            </a:endParaRPr>
          </a:p>
          <a:p>
            <a:pPr algn="ctr" defTabSz="685750" eaLnBrk="1" fontAlgn="base" hangingPunct="1">
              <a:lnSpc>
                <a:spcPts val="4500"/>
              </a:lnSpc>
              <a:spcBef>
                <a:spcPct val="0"/>
              </a:spcBef>
              <a:spcAft>
                <a:spcPct val="0"/>
              </a:spcAft>
              <a:defRPr/>
            </a:pPr>
            <a:r>
              <a:rPr lang="ja-JP" altLang="en-US" sz="2700" b="0" dirty="0">
                <a:solidFill>
                  <a:srgbClr val="000000"/>
                </a:solidFill>
                <a:latin typeface="+mn-ea"/>
                <a:ea typeface="+mn-ea"/>
              </a:rPr>
              <a:t>その</a:t>
            </a:r>
            <a:r>
              <a:rPr lang="ja-JP" altLang="en-US" sz="2700" b="0" dirty="0" err="1">
                <a:solidFill>
                  <a:srgbClr val="000000"/>
                </a:solidFill>
                <a:latin typeface="+mn-ea"/>
                <a:ea typeface="+mn-ea"/>
              </a:rPr>
              <a:t>ばしょを</a:t>
            </a:r>
            <a:r>
              <a:rPr lang="ja-JP" altLang="en-US" sz="2700" b="0" dirty="0">
                <a:solidFill>
                  <a:srgbClr val="000000"/>
                </a:solidFill>
                <a:latin typeface="+mn-ea"/>
                <a:ea typeface="+mn-ea"/>
              </a:rPr>
              <a:t>　はなれて　ほかのひとが　いる</a:t>
            </a:r>
            <a:r>
              <a:rPr lang="ja-JP" altLang="en-US" sz="2700" b="0" dirty="0" err="1">
                <a:solidFill>
                  <a:srgbClr val="000000"/>
                </a:solidFill>
                <a:latin typeface="+mn-ea"/>
                <a:ea typeface="+mn-ea"/>
              </a:rPr>
              <a:t>ばしょに</a:t>
            </a:r>
            <a:r>
              <a:rPr lang="ja-JP" altLang="en-US" sz="2700" b="0" dirty="0">
                <a:solidFill>
                  <a:srgbClr val="000000"/>
                </a:solidFill>
                <a:latin typeface="+mn-ea"/>
                <a:ea typeface="+mn-ea"/>
              </a:rPr>
              <a:t>　いく</a:t>
            </a:r>
            <a:endParaRPr lang="ja-JP" altLang="en-US" sz="2100" b="0" dirty="0">
              <a:solidFill>
                <a:srgbClr val="000000"/>
              </a:solidFill>
              <a:latin typeface="+mn-ea"/>
              <a:ea typeface="+mn-ea"/>
            </a:endParaRPr>
          </a:p>
        </p:txBody>
      </p:sp>
      <p:sp>
        <p:nvSpPr>
          <p:cNvPr id="5" name="矢印: 右 44">
            <a:extLst>
              <a:ext uri="{FF2B5EF4-FFF2-40B4-BE49-F238E27FC236}">
                <a16:creationId xmlns:a16="http://schemas.microsoft.com/office/drawing/2014/main" id="{ED5C8481-593F-4CA5-97CD-43270D84FA6B}"/>
              </a:ext>
            </a:extLst>
          </p:cNvPr>
          <p:cNvSpPr/>
          <p:nvPr/>
        </p:nvSpPr>
        <p:spPr>
          <a:xfrm>
            <a:off x="5958007" y="2656846"/>
            <a:ext cx="647658" cy="775903"/>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nvGrpSpPr>
          <p:cNvPr id="3" name="グループ化 2"/>
          <p:cNvGrpSpPr/>
          <p:nvPr/>
        </p:nvGrpSpPr>
        <p:grpSpPr>
          <a:xfrm>
            <a:off x="5781693" y="914071"/>
            <a:ext cx="3022571" cy="4202908"/>
            <a:chOff x="5981076" y="853978"/>
            <a:chExt cx="3022571" cy="4202908"/>
          </a:xfrm>
        </p:grpSpPr>
        <p:pic>
          <p:nvPicPr>
            <p:cNvPr id="6" name="図 5" descr="アイコン&#10;&#10;自動的に生成された説明">
              <a:extLst>
                <a:ext uri="{FF2B5EF4-FFF2-40B4-BE49-F238E27FC236}">
                  <a16:creationId xmlns:a16="http://schemas.microsoft.com/office/drawing/2014/main" id="{AC463FE4-9FA8-4777-8909-9C3BFBF4D3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9935" y="1856547"/>
              <a:ext cx="2353712" cy="3200339"/>
            </a:xfrm>
            <a:prstGeom prst="rect">
              <a:avLst/>
            </a:prstGeom>
          </p:spPr>
        </p:pic>
        <p:sp>
          <p:nvSpPr>
            <p:cNvPr id="2" name="円形吹き出し 1"/>
            <p:cNvSpPr/>
            <p:nvPr/>
          </p:nvSpPr>
          <p:spPr>
            <a:xfrm>
              <a:off x="5981076" y="853978"/>
              <a:ext cx="1971326" cy="1199212"/>
            </a:xfrm>
            <a:prstGeom prst="wedgeEllipseCallout">
              <a:avLst>
                <a:gd name="adj1" fmla="val 10344"/>
                <a:gd name="adj2" fmla="val 86250"/>
              </a:avLst>
            </a:prstGeom>
            <a:solidFill>
              <a:srgbClr val="FFFFD5"/>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いやだ</a:t>
              </a:r>
              <a:endParaRPr lang="en-US" altLang="ja-JP" sz="2800" dirty="0">
                <a:solidFill>
                  <a:schemeClr val="tx1"/>
                </a:solidFill>
              </a:endParaRPr>
            </a:p>
            <a:p>
              <a:pPr algn="ctr"/>
              <a:r>
                <a:rPr lang="ja-JP" altLang="en-US" sz="2800" dirty="0">
                  <a:solidFill>
                    <a:schemeClr val="tx1"/>
                  </a:solidFill>
                </a:rPr>
                <a:t>やめて</a:t>
              </a:r>
            </a:p>
          </p:txBody>
        </p:sp>
      </p:grpSp>
      <p:pic>
        <p:nvPicPr>
          <p:cNvPr id="10" name="図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636862" y="2293438"/>
            <a:ext cx="2008685" cy="3207952"/>
          </a:xfrm>
          <a:prstGeom prst="rect">
            <a:avLst/>
          </a:prstGeom>
        </p:spPr>
      </p:pic>
      <p:pic>
        <p:nvPicPr>
          <p:cNvPr id="12" name="図 11" descr="時計 が含まれている画像&#10;&#10;自動的に生成された説明">
            <a:extLst>
              <a:ext uri="{FF2B5EF4-FFF2-40B4-BE49-F238E27FC236}">
                <a16:creationId xmlns:a16="http://schemas.microsoft.com/office/drawing/2014/main" id="{2E1119DE-7714-48E4-840F-F96E0AF1155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09245" y="1231114"/>
            <a:ext cx="4339849" cy="3818653"/>
          </a:xfrm>
          <a:prstGeom prst="rect">
            <a:avLst/>
          </a:prstGeom>
        </p:spPr>
      </p:pic>
    </p:spTree>
    <p:extLst>
      <p:ext uri="{BB962C8B-B14F-4D97-AF65-F5344CB8AC3E}">
        <p14:creationId xmlns:p14="http://schemas.microsoft.com/office/powerpoint/2010/main" val="220481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auto">
          <a:xfrm>
            <a:off x="1524000" y="0"/>
            <a:ext cx="9144000" cy="824460"/>
          </a:xfrm>
          <a:prstGeom prst="flowChartProcess">
            <a:avLst/>
          </a:prstGeom>
          <a:solidFill>
            <a:srgbClr val="CCFFFF"/>
          </a:solidFill>
          <a:ln w="9525">
            <a:noFill/>
            <a:miter lim="800000"/>
            <a:headEnd/>
            <a:tailEnd/>
          </a:ln>
        </p:spPr>
        <p:txBody>
          <a:bodyPr wrap="none" anchor="ct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defTabSz="685750" eaLnBrk="1" fontAlgn="base" hangingPunct="1">
              <a:spcBef>
                <a:spcPct val="0"/>
              </a:spcBef>
              <a:spcAft>
                <a:spcPct val="0"/>
              </a:spcAft>
              <a:defRPr/>
            </a:pPr>
            <a:r>
              <a:rPr lang="ja-JP" altLang="en-US" sz="2700" b="0" dirty="0">
                <a:solidFill>
                  <a:srgbClr val="000000"/>
                </a:solidFill>
                <a:latin typeface="+mn-ea"/>
                <a:ea typeface="+mn-ea"/>
              </a:rPr>
              <a:t>体をさわられるなど　いやなことをされたら　どうすればよいか</a:t>
            </a:r>
            <a:endParaRPr lang="ja-JP" altLang="en-US" sz="2100" b="0" dirty="0">
              <a:solidFill>
                <a:srgbClr val="000000"/>
              </a:solidFill>
              <a:latin typeface="+mn-ea"/>
              <a:ea typeface="+mn-ea"/>
            </a:endParaRPr>
          </a:p>
        </p:txBody>
      </p:sp>
      <p:sp>
        <p:nvSpPr>
          <p:cNvPr id="9" name="AutoShape 3"/>
          <p:cNvSpPr>
            <a:spLocks noChangeArrowheads="1"/>
          </p:cNvSpPr>
          <p:nvPr/>
        </p:nvSpPr>
        <p:spPr bwMode="auto">
          <a:xfrm>
            <a:off x="2138597" y="5471410"/>
            <a:ext cx="8072203" cy="1221698"/>
          </a:xfrm>
          <a:prstGeom prst="flowChartProcess">
            <a:avLst/>
          </a:prstGeom>
          <a:solidFill>
            <a:srgbClr val="FFFF99"/>
          </a:solidFill>
          <a:ln w="9525">
            <a:noFill/>
            <a:miter lim="800000"/>
            <a:headEnd/>
            <a:tailEnd/>
          </a:ln>
        </p:spPr>
        <p:txBody>
          <a:bodyPr wrap="none" anchor="ct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defTabSz="685750" eaLnBrk="1" fontAlgn="base" hangingPunct="1">
              <a:lnSpc>
                <a:spcPts val="4500"/>
              </a:lnSpc>
              <a:spcBef>
                <a:spcPct val="0"/>
              </a:spcBef>
              <a:spcAft>
                <a:spcPct val="0"/>
              </a:spcAft>
              <a:defRPr/>
            </a:pPr>
            <a:r>
              <a:rPr lang="ja-JP" altLang="en-US" sz="2700" b="0" dirty="0">
                <a:solidFill>
                  <a:srgbClr val="000000"/>
                </a:solidFill>
                <a:latin typeface="+mn-ea"/>
                <a:ea typeface="+mn-ea"/>
              </a:rPr>
              <a:t>あいてが　おとなでも　しっているひとでも</a:t>
            </a:r>
            <a:endParaRPr lang="en-US" altLang="ja-JP" sz="2700" b="0" dirty="0">
              <a:solidFill>
                <a:srgbClr val="000000"/>
              </a:solidFill>
              <a:latin typeface="+mn-ea"/>
              <a:ea typeface="+mn-ea"/>
            </a:endParaRPr>
          </a:p>
          <a:p>
            <a:pPr algn="ctr" defTabSz="685750" eaLnBrk="1" fontAlgn="base" hangingPunct="1">
              <a:lnSpc>
                <a:spcPts val="4500"/>
              </a:lnSpc>
              <a:spcBef>
                <a:spcPct val="0"/>
              </a:spcBef>
              <a:spcAft>
                <a:spcPct val="0"/>
              </a:spcAft>
              <a:defRPr/>
            </a:pPr>
            <a:r>
              <a:rPr lang="ja-JP" altLang="en-US" sz="2700" b="0" dirty="0">
                <a:solidFill>
                  <a:srgbClr val="000000"/>
                </a:solidFill>
                <a:latin typeface="+mn-ea"/>
                <a:ea typeface="+mn-ea"/>
              </a:rPr>
              <a:t>いやなことをされたら　「いや」と　いっていい</a:t>
            </a:r>
            <a:endParaRPr lang="ja-JP" altLang="en-US" sz="2100" b="0" dirty="0">
              <a:solidFill>
                <a:srgbClr val="000000"/>
              </a:solidFill>
              <a:latin typeface="+mn-ea"/>
              <a:ea typeface="+mn-ea"/>
            </a:endParaRPr>
          </a:p>
        </p:txBody>
      </p:sp>
      <p:pic>
        <p:nvPicPr>
          <p:cNvPr id="4" name="図 3" descr="アイコン&#10;&#10;自動的に生成された説明">
            <a:extLst>
              <a:ext uri="{FF2B5EF4-FFF2-40B4-BE49-F238E27FC236}">
                <a16:creationId xmlns:a16="http://schemas.microsoft.com/office/drawing/2014/main" id="{36827AAB-685B-466A-A54E-97207CC590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46690" y="1143051"/>
            <a:ext cx="3086306" cy="4009769"/>
          </a:xfrm>
          <a:prstGeom prst="rect">
            <a:avLst/>
          </a:prstGeom>
        </p:spPr>
      </p:pic>
      <p:pic>
        <p:nvPicPr>
          <p:cNvPr id="5" name="図 4" descr="テキスト が含まれている画像&#10;&#10;自動的に生成された説明">
            <a:extLst>
              <a:ext uri="{FF2B5EF4-FFF2-40B4-BE49-F238E27FC236}">
                <a16:creationId xmlns:a16="http://schemas.microsoft.com/office/drawing/2014/main" id="{5A6478DC-E9C6-4664-98E2-34C29E4C16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92851" y="2008684"/>
            <a:ext cx="3141453" cy="3141453"/>
          </a:xfrm>
          <a:prstGeom prst="rect">
            <a:avLst/>
          </a:prstGeom>
        </p:spPr>
      </p:pic>
      <p:pic>
        <p:nvPicPr>
          <p:cNvPr id="6" name="図 5" descr="アイコン&#10;&#10;自動的に生成された説明">
            <a:extLst>
              <a:ext uri="{FF2B5EF4-FFF2-40B4-BE49-F238E27FC236}">
                <a16:creationId xmlns:a16="http://schemas.microsoft.com/office/drawing/2014/main" id="{E6A2E8AD-46AE-427E-8BF6-86E37389BBC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63369" y="2711385"/>
            <a:ext cx="2981586" cy="2438753"/>
          </a:xfrm>
          <a:prstGeom prst="rect">
            <a:avLst/>
          </a:prstGeom>
        </p:spPr>
      </p:pic>
      <p:sp>
        <p:nvSpPr>
          <p:cNvPr id="8" name="矢印: 右 44">
            <a:extLst>
              <a:ext uri="{FF2B5EF4-FFF2-40B4-BE49-F238E27FC236}">
                <a16:creationId xmlns:a16="http://schemas.microsoft.com/office/drawing/2014/main" id="{ED5C8481-593F-4CA5-97CD-43270D84FA6B}"/>
              </a:ext>
            </a:extLst>
          </p:cNvPr>
          <p:cNvSpPr/>
          <p:nvPr/>
        </p:nvSpPr>
        <p:spPr>
          <a:xfrm>
            <a:off x="4734304" y="3514820"/>
            <a:ext cx="715919" cy="83188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Tree>
    <p:extLst>
      <p:ext uri="{BB962C8B-B14F-4D97-AF65-F5344CB8AC3E}">
        <p14:creationId xmlns:p14="http://schemas.microsoft.com/office/powerpoint/2010/main" val="64513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auto">
          <a:xfrm>
            <a:off x="1524000" y="0"/>
            <a:ext cx="9144000" cy="824460"/>
          </a:xfrm>
          <a:prstGeom prst="flowChartProcess">
            <a:avLst/>
          </a:prstGeom>
          <a:solidFill>
            <a:srgbClr val="CCFFFF"/>
          </a:solidFill>
          <a:ln w="9525">
            <a:noFill/>
            <a:miter lim="800000"/>
            <a:headEnd/>
            <a:tailEnd/>
          </a:ln>
        </p:spPr>
        <p:txBody>
          <a:bodyPr wrap="none" anchor="ct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defTabSz="685750" eaLnBrk="1" fontAlgn="base" hangingPunct="1">
              <a:spcBef>
                <a:spcPct val="0"/>
              </a:spcBef>
              <a:spcAft>
                <a:spcPct val="0"/>
              </a:spcAft>
              <a:defRPr/>
            </a:pPr>
            <a:r>
              <a:rPr lang="ja-JP" altLang="en-US" sz="2700" b="0" dirty="0">
                <a:solidFill>
                  <a:srgbClr val="000000"/>
                </a:solidFill>
                <a:latin typeface="+mn-ea"/>
                <a:ea typeface="+mn-ea"/>
              </a:rPr>
              <a:t>いやなことをされたとき　「だれにもいってはダメ」といわれたら</a:t>
            </a:r>
            <a:endParaRPr lang="ja-JP" altLang="en-US" sz="2100" b="0" dirty="0">
              <a:solidFill>
                <a:srgbClr val="000000"/>
              </a:solidFill>
              <a:latin typeface="+mn-ea"/>
              <a:ea typeface="+mn-ea"/>
            </a:endParaRPr>
          </a:p>
        </p:txBody>
      </p:sp>
      <p:sp>
        <p:nvSpPr>
          <p:cNvPr id="9" name="AutoShape 3"/>
          <p:cNvSpPr>
            <a:spLocks noChangeArrowheads="1"/>
          </p:cNvSpPr>
          <p:nvPr/>
        </p:nvSpPr>
        <p:spPr bwMode="auto">
          <a:xfrm>
            <a:off x="1524000" y="5471410"/>
            <a:ext cx="9144000" cy="1221698"/>
          </a:xfrm>
          <a:prstGeom prst="flowChartProcess">
            <a:avLst/>
          </a:prstGeom>
          <a:solidFill>
            <a:srgbClr val="FFFF99"/>
          </a:solidFill>
          <a:ln w="9525">
            <a:noFill/>
            <a:miter lim="800000"/>
            <a:headEnd/>
            <a:tailEnd/>
          </a:ln>
        </p:spPr>
        <p:txBody>
          <a:bodyPr wrap="none" anchor="ct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defTabSz="685750" eaLnBrk="1" fontAlgn="base" hangingPunct="1">
              <a:lnSpc>
                <a:spcPts val="4500"/>
              </a:lnSpc>
              <a:spcBef>
                <a:spcPct val="0"/>
              </a:spcBef>
              <a:spcAft>
                <a:spcPct val="0"/>
              </a:spcAft>
              <a:defRPr/>
            </a:pPr>
            <a:r>
              <a:rPr lang="ja-JP" altLang="en-US" sz="2700" b="0" dirty="0">
                <a:solidFill>
                  <a:srgbClr val="000000"/>
                </a:solidFill>
                <a:latin typeface="+mn-ea"/>
                <a:ea typeface="+mn-ea"/>
              </a:rPr>
              <a:t>いやなことを　されたときに　したやくそくは　まもらなくてよい</a:t>
            </a:r>
            <a:endParaRPr lang="en-US" altLang="ja-JP" sz="2700" b="0" dirty="0">
              <a:solidFill>
                <a:srgbClr val="000000"/>
              </a:solidFill>
              <a:latin typeface="+mn-ea"/>
              <a:ea typeface="+mn-ea"/>
            </a:endParaRPr>
          </a:p>
          <a:p>
            <a:pPr algn="ctr" defTabSz="685750" eaLnBrk="1" fontAlgn="base" hangingPunct="1">
              <a:lnSpc>
                <a:spcPts val="4500"/>
              </a:lnSpc>
              <a:spcBef>
                <a:spcPct val="0"/>
              </a:spcBef>
              <a:spcAft>
                <a:spcPct val="0"/>
              </a:spcAft>
              <a:defRPr/>
            </a:pPr>
            <a:r>
              <a:rPr lang="ja-JP" altLang="en-US" sz="2700" b="0" dirty="0">
                <a:solidFill>
                  <a:srgbClr val="000000"/>
                </a:solidFill>
                <a:latin typeface="+mn-ea"/>
                <a:ea typeface="+mn-ea"/>
              </a:rPr>
              <a:t>どんなことでも　まわりのおとなに　そうだんしてよい</a:t>
            </a:r>
            <a:endParaRPr lang="ja-JP" altLang="en-US" sz="2100" b="0" dirty="0">
              <a:solidFill>
                <a:srgbClr val="000000"/>
              </a:solidFill>
              <a:latin typeface="+mn-ea"/>
              <a:ea typeface="+mn-ea"/>
            </a:endParaRPr>
          </a:p>
        </p:txBody>
      </p:sp>
      <p:pic>
        <p:nvPicPr>
          <p:cNvPr id="8" name="図 7" descr="アイコン&#10;&#10;自動的に生成された説明">
            <a:extLst>
              <a:ext uri="{FF2B5EF4-FFF2-40B4-BE49-F238E27FC236}">
                <a16:creationId xmlns:a16="http://schemas.microsoft.com/office/drawing/2014/main" id="{E6A2E8AD-46AE-427E-8BF6-86E37389BB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9142" y="1533560"/>
            <a:ext cx="4539461" cy="3712999"/>
          </a:xfrm>
          <a:prstGeom prst="rect">
            <a:avLst/>
          </a:prstGeom>
        </p:spPr>
      </p:pic>
    </p:spTree>
    <p:extLst>
      <p:ext uri="{BB962C8B-B14F-4D97-AF65-F5344CB8AC3E}">
        <p14:creationId xmlns:p14="http://schemas.microsoft.com/office/powerpoint/2010/main" val="135665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1944750" y="255534"/>
            <a:ext cx="8209222" cy="56986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mn-ea"/>
              </a:rPr>
              <a:t>なぜ　よごれたままにしていては　いけないのだろうか</a:t>
            </a:r>
          </a:p>
        </p:txBody>
      </p:sp>
      <p:pic>
        <p:nvPicPr>
          <p:cNvPr id="11" name="図 10" descr="画面の領域"/>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25515" y="1510459"/>
            <a:ext cx="1465664" cy="4698608"/>
          </a:xfrm>
          <a:prstGeom prst="rect">
            <a:avLst/>
          </a:prstGeom>
        </p:spPr>
      </p:pic>
      <p:pic>
        <p:nvPicPr>
          <p:cNvPr id="12" name="図 11" descr="画面の領域"/>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960031" y="1553971"/>
            <a:ext cx="1465663" cy="4611587"/>
          </a:xfrm>
          <a:prstGeom prst="rect">
            <a:avLst/>
          </a:prstGeom>
        </p:spPr>
      </p:pic>
      <p:grpSp>
        <p:nvGrpSpPr>
          <p:cNvPr id="2" name="グループ化 1"/>
          <p:cNvGrpSpPr/>
          <p:nvPr/>
        </p:nvGrpSpPr>
        <p:grpSpPr>
          <a:xfrm>
            <a:off x="3291179" y="4347149"/>
            <a:ext cx="5553208" cy="2188564"/>
            <a:chOff x="1767179" y="4347149"/>
            <a:chExt cx="5553208" cy="2188564"/>
          </a:xfrm>
        </p:grpSpPr>
        <p:sp>
          <p:nvSpPr>
            <p:cNvPr id="10" name="メモ 9"/>
            <p:cNvSpPr/>
            <p:nvPr/>
          </p:nvSpPr>
          <p:spPr>
            <a:xfrm>
              <a:off x="1767179" y="4347149"/>
              <a:ext cx="5553208" cy="2188564"/>
            </a:xfrm>
            <a:prstGeom prst="foldedCorner">
              <a:avLst/>
            </a:prstGeom>
            <a:solidFill>
              <a:schemeClr val="accent4">
                <a:lumMod val="20000"/>
                <a:lumOff val="80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角丸四角形 14"/>
            <p:cNvSpPr/>
            <p:nvPr/>
          </p:nvSpPr>
          <p:spPr>
            <a:xfrm>
              <a:off x="2356068" y="4611064"/>
              <a:ext cx="4375430" cy="460857"/>
            </a:xfrm>
            <a:prstGeom prst="roundRect">
              <a:avLst/>
            </a:prstGeom>
            <a:solidFill>
              <a:schemeClr val="bg1"/>
            </a:solidFill>
            <a:ln w="47625" cmpd="thickThi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体をきれいにする方</a:t>
              </a:r>
              <a:r>
                <a:rPr lang="ja-JP" altLang="en-US" sz="2400" dirty="0" err="1">
                  <a:solidFill>
                    <a:schemeClr val="tx1"/>
                  </a:solidFill>
                </a:rPr>
                <a:t>ほう</a:t>
              </a:r>
              <a:endParaRPr lang="ja-JP" altLang="en-US" sz="2400" dirty="0">
                <a:solidFill>
                  <a:schemeClr val="tx1"/>
                </a:solidFill>
              </a:endParaRPr>
            </a:p>
          </p:txBody>
        </p:sp>
      </p:grpSp>
      <p:sp>
        <p:nvSpPr>
          <p:cNvPr id="17" name="AutoShape 3"/>
          <p:cNvSpPr>
            <a:spLocks noChangeArrowheads="1"/>
          </p:cNvSpPr>
          <p:nvPr/>
        </p:nvSpPr>
        <p:spPr bwMode="auto">
          <a:xfrm>
            <a:off x="3403143" y="1032206"/>
            <a:ext cx="5292436" cy="2823204"/>
          </a:xfrm>
          <a:prstGeom prst="flowChartProcess">
            <a:avLst/>
          </a:prstGeom>
          <a:solidFill>
            <a:srgbClr val="FFFF99"/>
          </a:solidFill>
          <a:ln w="9525">
            <a:noFill/>
            <a:miter lim="800000"/>
            <a:headEnd/>
            <a:tailEnd/>
          </a:ln>
        </p:spPr>
        <p:txBody>
          <a:bodyPr wrap="none" anchor="ct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defTabSz="685750" eaLnBrk="1" fontAlgn="base" hangingPunct="1">
              <a:lnSpc>
                <a:spcPts val="4500"/>
              </a:lnSpc>
              <a:spcBef>
                <a:spcPct val="0"/>
              </a:spcBef>
              <a:spcAft>
                <a:spcPct val="0"/>
              </a:spcAft>
              <a:defRPr/>
            </a:pPr>
            <a:r>
              <a:rPr lang="ja-JP" altLang="en-US" sz="2800" b="0" dirty="0">
                <a:solidFill>
                  <a:srgbClr val="000000"/>
                </a:solidFill>
                <a:latin typeface="+mn-ea"/>
                <a:ea typeface="+mn-ea"/>
              </a:rPr>
              <a:t>  ○ </a:t>
            </a:r>
            <a:r>
              <a:rPr lang="ja-JP" altLang="en-US" sz="2800" b="0" dirty="0" err="1">
                <a:solidFill>
                  <a:srgbClr val="000000"/>
                </a:solidFill>
                <a:latin typeface="+mn-ea"/>
                <a:ea typeface="+mn-ea"/>
              </a:rPr>
              <a:t>ば</a:t>
            </a:r>
            <a:r>
              <a:rPr lang="ja-JP" altLang="en-US" sz="2800" b="0" dirty="0">
                <a:solidFill>
                  <a:srgbClr val="000000"/>
                </a:solidFill>
                <a:latin typeface="+mn-ea"/>
                <a:ea typeface="+mn-ea"/>
              </a:rPr>
              <a:t>いきんがつくから</a:t>
            </a:r>
            <a:endParaRPr lang="en-US" altLang="ja-JP" sz="2800" b="0" dirty="0">
              <a:solidFill>
                <a:srgbClr val="000000"/>
              </a:solidFill>
              <a:latin typeface="+mn-ea"/>
              <a:ea typeface="+mn-ea"/>
            </a:endParaRPr>
          </a:p>
          <a:p>
            <a:pPr defTabSz="685750" eaLnBrk="1" fontAlgn="base" hangingPunct="1">
              <a:lnSpc>
                <a:spcPts val="4500"/>
              </a:lnSpc>
              <a:spcBef>
                <a:spcPct val="0"/>
              </a:spcBef>
              <a:spcAft>
                <a:spcPct val="0"/>
              </a:spcAft>
              <a:defRPr/>
            </a:pPr>
            <a:r>
              <a:rPr lang="ja-JP" altLang="en-US" sz="2800" b="0" dirty="0">
                <a:solidFill>
                  <a:srgbClr val="000000"/>
                </a:solidFill>
                <a:latin typeface="+mn-ea"/>
                <a:ea typeface="+mn-ea"/>
              </a:rPr>
              <a:t>  ○ 体の中に</a:t>
            </a:r>
            <a:r>
              <a:rPr lang="ja-JP" altLang="en-US" sz="2800" b="0" dirty="0" err="1">
                <a:solidFill>
                  <a:srgbClr val="000000"/>
                </a:solidFill>
                <a:latin typeface="+mn-ea"/>
                <a:ea typeface="+mn-ea"/>
              </a:rPr>
              <a:t>ば</a:t>
            </a:r>
            <a:r>
              <a:rPr lang="ja-JP" altLang="en-US" sz="2800" b="0" dirty="0">
                <a:solidFill>
                  <a:srgbClr val="000000"/>
                </a:solidFill>
                <a:latin typeface="+mn-ea"/>
                <a:ea typeface="+mn-ea"/>
              </a:rPr>
              <a:t>いきんが入って</a:t>
            </a:r>
            <a:endParaRPr lang="en-US" altLang="ja-JP" sz="2800" b="0" dirty="0">
              <a:solidFill>
                <a:srgbClr val="000000"/>
              </a:solidFill>
              <a:latin typeface="+mn-ea"/>
              <a:ea typeface="+mn-ea"/>
            </a:endParaRPr>
          </a:p>
          <a:p>
            <a:pPr defTabSz="685750" eaLnBrk="1" fontAlgn="base" hangingPunct="1">
              <a:lnSpc>
                <a:spcPts val="4500"/>
              </a:lnSpc>
              <a:spcBef>
                <a:spcPct val="0"/>
              </a:spcBef>
              <a:spcAft>
                <a:spcPct val="0"/>
              </a:spcAft>
              <a:defRPr/>
            </a:pPr>
            <a:r>
              <a:rPr lang="en-US" altLang="ja-JP" sz="2800" b="0" dirty="0">
                <a:solidFill>
                  <a:srgbClr val="000000"/>
                </a:solidFill>
                <a:latin typeface="+mn-ea"/>
                <a:ea typeface="+mn-ea"/>
              </a:rPr>
              <a:t>      </a:t>
            </a:r>
            <a:r>
              <a:rPr lang="ja-JP" altLang="en-US" sz="2800" b="0" dirty="0" err="1">
                <a:solidFill>
                  <a:srgbClr val="000000"/>
                </a:solidFill>
                <a:latin typeface="+mn-ea"/>
                <a:ea typeface="+mn-ea"/>
              </a:rPr>
              <a:t>びょ</a:t>
            </a:r>
            <a:r>
              <a:rPr lang="ja-JP" altLang="en-US" sz="2800" b="0" dirty="0">
                <a:solidFill>
                  <a:srgbClr val="000000"/>
                </a:solidFill>
                <a:latin typeface="+mn-ea"/>
                <a:ea typeface="+mn-ea"/>
              </a:rPr>
              <a:t>うきになるから</a:t>
            </a:r>
            <a:endParaRPr lang="en-US" altLang="ja-JP" sz="2800" b="0" dirty="0">
              <a:solidFill>
                <a:srgbClr val="000000"/>
              </a:solidFill>
              <a:latin typeface="+mn-ea"/>
              <a:ea typeface="+mn-ea"/>
            </a:endParaRPr>
          </a:p>
          <a:p>
            <a:pPr defTabSz="685750" eaLnBrk="1" fontAlgn="base" hangingPunct="1">
              <a:lnSpc>
                <a:spcPts val="4500"/>
              </a:lnSpc>
              <a:spcBef>
                <a:spcPct val="0"/>
              </a:spcBef>
              <a:spcAft>
                <a:spcPct val="0"/>
              </a:spcAft>
              <a:defRPr/>
            </a:pPr>
            <a:r>
              <a:rPr lang="ja-JP" altLang="en-US" sz="2800" b="0" dirty="0">
                <a:solidFill>
                  <a:srgbClr val="000000"/>
                </a:solidFill>
                <a:latin typeface="+mn-ea"/>
                <a:ea typeface="+mn-ea"/>
              </a:rPr>
              <a:t>  ○ きもちよくすごすため</a:t>
            </a:r>
          </a:p>
        </p:txBody>
      </p:sp>
    </p:spTree>
    <p:extLst>
      <p:ext uri="{BB962C8B-B14F-4D97-AF65-F5344CB8AC3E}">
        <p14:creationId xmlns:p14="http://schemas.microsoft.com/office/powerpoint/2010/main" val="361840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58766" y="1106357"/>
            <a:ext cx="3887833" cy="724988"/>
          </a:xfrm>
        </p:spPr>
        <p:txBody>
          <a:bodyPr>
            <a:normAutofit/>
          </a:bodyPr>
          <a:lstStyle/>
          <a:p>
            <a:r>
              <a:rPr lang="ja-JP" altLang="en-US" sz="3000" dirty="0"/>
              <a:t>（小学部　高学年（１））</a:t>
            </a:r>
            <a:endParaRPr kumimoji="1" lang="ja-JP" altLang="en-US" dirty="0"/>
          </a:p>
        </p:txBody>
      </p:sp>
      <p:sp>
        <p:nvSpPr>
          <p:cNvPr id="4" name="タイトル 1"/>
          <p:cNvSpPr txBox="1">
            <a:spLocks/>
          </p:cNvSpPr>
          <p:nvPr/>
        </p:nvSpPr>
        <p:spPr>
          <a:xfrm>
            <a:off x="4488857" y="2448154"/>
            <a:ext cx="3522689" cy="815427"/>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300" dirty="0"/>
              <a:t>思春期の体の変化</a:t>
            </a:r>
          </a:p>
        </p:txBody>
      </p:sp>
      <p:sp>
        <p:nvSpPr>
          <p:cNvPr id="6" name="タイトル 1"/>
          <p:cNvSpPr txBox="1">
            <a:spLocks/>
          </p:cNvSpPr>
          <p:nvPr/>
        </p:nvSpPr>
        <p:spPr>
          <a:xfrm>
            <a:off x="4446592" y="5584399"/>
            <a:ext cx="6221437" cy="1273601"/>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1400" dirty="0">
                <a:latin typeface="游ゴシック Light" panose="020B0300000000000000" pitchFamily="50" charset="-128"/>
                <a:ea typeface="游ゴシック Light" panose="020B0300000000000000" pitchFamily="50" charset="-128"/>
              </a:rPr>
              <a:t>参考資料：</a:t>
            </a:r>
            <a:r>
              <a:rPr lang="en-US" altLang="ja-JP" sz="1400" dirty="0">
                <a:latin typeface="游ゴシック Light" panose="020B0300000000000000" pitchFamily="50" charset="-128"/>
                <a:ea typeface="游ゴシック Light" panose="020B0300000000000000" pitchFamily="50" charset="-128"/>
              </a:rPr>
              <a:t>『</a:t>
            </a:r>
            <a:r>
              <a:rPr lang="ja-JP" altLang="en-US" sz="1400" dirty="0">
                <a:latin typeface="游ゴシック Light" panose="020B0300000000000000" pitchFamily="50" charset="-128"/>
                <a:ea typeface="游ゴシック Light" panose="020B0300000000000000" pitchFamily="50" charset="-128"/>
              </a:rPr>
              <a:t>ぐー</a:t>
            </a:r>
            <a:r>
              <a:rPr lang="ja-JP" altLang="en-US" sz="1400" dirty="0" err="1">
                <a:latin typeface="游ゴシック Light" panose="020B0300000000000000" pitchFamily="50" charset="-128"/>
                <a:ea typeface="游ゴシック Light" panose="020B0300000000000000" pitchFamily="50" charset="-128"/>
              </a:rPr>
              <a:t>ちょきぱ</a:t>
            </a:r>
            <a:r>
              <a:rPr lang="ja-JP" altLang="en-US" sz="1400" dirty="0">
                <a:latin typeface="游ゴシック Light" panose="020B0300000000000000" pitchFamily="50" charset="-128"/>
                <a:ea typeface="游ゴシック Light" panose="020B0300000000000000" pitchFamily="50" charset="-128"/>
              </a:rPr>
              <a:t>ー　</a:t>
            </a:r>
            <a:r>
              <a:rPr lang="en-US" altLang="ja-JP" sz="1400" dirty="0">
                <a:latin typeface="游ゴシック Light" panose="020B0300000000000000" pitchFamily="50" charset="-128"/>
                <a:ea typeface="游ゴシック Light" panose="020B0300000000000000" pitchFamily="50" charset="-128"/>
              </a:rPr>
              <a:t>vol.8</a:t>
            </a:r>
            <a:r>
              <a:rPr lang="ja-JP" altLang="en-US" sz="1400" dirty="0">
                <a:latin typeface="游ゴシック Light" panose="020B0300000000000000" pitchFamily="50" charset="-128"/>
                <a:ea typeface="游ゴシック Light" panose="020B0300000000000000" pitchFamily="50" charset="-128"/>
              </a:rPr>
              <a:t>　こどもに伝える生と性</a:t>
            </a:r>
            <a:r>
              <a:rPr lang="en-US" altLang="ja-JP" sz="1400" dirty="0">
                <a:latin typeface="游ゴシック Light" panose="020B0300000000000000" pitchFamily="50" charset="-128"/>
                <a:ea typeface="游ゴシック Light" panose="020B0300000000000000" pitchFamily="50" charset="-128"/>
              </a:rPr>
              <a:t>』</a:t>
            </a:r>
          </a:p>
          <a:p>
            <a:pPr>
              <a:lnSpc>
                <a:spcPct val="150000"/>
              </a:lnSpc>
            </a:pPr>
            <a:r>
              <a:rPr lang="ja-JP" altLang="en-US" sz="1400" dirty="0">
                <a:latin typeface="游ゴシック Light" panose="020B0300000000000000" pitchFamily="50" charset="-128"/>
                <a:ea typeface="游ゴシック Light" panose="020B0300000000000000" pitchFamily="50" charset="-128"/>
              </a:rPr>
              <a:t>　　　　　（公財）高知男女共同参画社会づくり財団</a:t>
            </a:r>
            <a:endParaRPr lang="en-US" altLang="ja-JP" sz="1400" dirty="0">
              <a:latin typeface="游ゴシック Light" panose="020B0300000000000000" pitchFamily="50" charset="-128"/>
              <a:ea typeface="游ゴシック Light" panose="020B0300000000000000" pitchFamily="50" charset="-128"/>
            </a:endParaRPr>
          </a:p>
          <a:p>
            <a:pPr>
              <a:lnSpc>
                <a:spcPct val="150000"/>
              </a:lnSpc>
            </a:pPr>
            <a:r>
              <a:rPr lang="ja-JP" altLang="en-US" sz="1400" dirty="0">
                <a:latin typeface="游ゴシック Light" panose="020B0300000000000000" pitchFamily="50" charset="-128"/>
                <a:ea typeface="游ゴシック Light" panose="020B0300000000000000" pitchFamily="50" charset="-128"/>
              </a:rPr>
              <a:t>　　　　　  </a:t>
            </a:r>
            <a:r>
              <a:rPr lang="en-US" altLang="ja-JP" sz="1400" dirty="0">
                <a:latin typeface="游ゴシック Light" panose="020B0300000000000000" pitchFamily="50" charset="-128"/>
                <a:ea typeface="游ゴシック Light" panose="020B0300000000000000" pitchFamily="50" charset="-128"/>
              </a:rPr>
              <a:t>http://www.sole-kochi.or.jp/info/dtl.php?ID=532&amp;routekbn=S</a:t>
            </a:r>
          </a:p>
        </p:txBody>
      </p:sp>
      <p:sp>
        <p:nvSpPr>
          <p:cNvPr id="7" name="タイトル 1"/>
          <p:cNvSpPr txBox="1">
            <a:spLocks/>
          </p:cNvSpPr>
          <p:nvPr/>
        </p:nvSpPr>
        <p:spPr>
          <a:xfrm>
            <a:off x="2043280" y="332412"/>
            <a:ext cx="2551025" cy="524525"/>
          </a:xfrm>
          <a:prstGeom prst="rect">
            <a:avLst/>
          </a:prstGeom>
          <a:ln>
            <a:solidFill>
              <a:schemeClr val="tx1"/>
            </a:solidFill>
          </a:ln>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3000" dirty="0"/>
              <a:t>（特）資料４</a:t>
            </a:r>
          </a:p>
        </p:txBody>
      </p:sp>
      <p:sp>
        <p:nvSpPr>
          <p:cNvPr id="8" name="タイトル 1"/>
          <p:cNvSpPr txBox="1">
            <a:spLocks/>
          </p:cNvSpPr>
          <p:nvPr/>
        </p:nvSpPr>
        <p:spPr>
          <a:xfrm>
            <a:off x="2282628" y="3757985"/>
            <a:ext cx="7935145" cy="1704009"/>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2700"/>
              </a:lnSpc>
            </a:pPr>
            <a:r>
              <a:rPr lang="en-US" altLang="ja-JP" sz="1800" dirty="0"/>
              <a:t>【 </a:t>
            </a:r>
            <a:r>
              <a:rPr lang="ja-JP" altLang="en-US" sz="1800" dirty="0"/>
              <a:t>ねらい </a:t>
            </a:r>
            <a:r>
              <a:rPr lang="en-US" altLang="ja-JP" sz="1800" dirty="0"/>
              <a:t>】</a:t>
            </a:r>
            <a:r>
              <a:rPr lang="ja-JP" altLang="ja-JP" sz="1800" dirty="0"/>
              <a:t>　　</a:t>
            </a:r>
            <a:endParaRPr lang="en-US" altLang="ja-JP" sz="1800" dirty="0"/>
          </a:p>
          <a:p>
            <a:pPr>
              <a:lnSpc>
                <a:spcPts val="2700"/>
              </a:lnSpc>
            </a:pPr>
            <a:r>
              <a:rPr lang="ja-JP" altLang="en-US" sz="1800" dirty="0"/>
              <a:t>　　</a:t>
            </a:r>
            <a:r>
              <a:rPr lang="ja-JP" altLang="ja-JP" sz="1800" dirty="0"/>
              <a:t>誕生からこれまでの体の成長を知り、更に大きく成長していくことが理解できる</a:t>
            </a:r>
            <a:endParaRPr lang="en-US" altLang="ja-JP" sz="1800" dirty="0"/>
          </a:p>
          <a:p>
            <a:pPr>
              <a:lnSpc>
                <a:spcPts val="2700"/>
              </a:lnSpc>
            </a:pPr>
            <a:r>
              <a:rPr lang="en-US" altLang="ja-JP" sz="1800" dirty="0"/>
              <a:t>  </a:t>
            </a:r>
            <a:r>
              <a:rPr lang="ja-JP" altLang="ja-JP" sz="1800" dirty="0"/>
              <a:t>ようにする。</a:t>
            </a:r>
          </a:p>
          <a:p>
            <a:pPr>
              <a:lnSpc>
                <a:spcPts val="2700"/>
              </a:lnSpc>
            </a:pPr>
            <a:r>
              <a:rPr lang="ja-JP" altLang="en-US" sz="1800" dirty="0"/>
              <a:t>　　</a:t>
            </a:r>
            <a:r>
              <a:rPr lang="ja-JP" altLang="ja-JP" sz="1800" dirty="0"/>
              <a:t>思春期には大人に向けて体が変化することを理解し、期待を持って迎えること</a:t>
            </a:r>
            <a:endParaRPr lang="en-US" altLang="ja-JP" sz="1800" dirty="0"/>
          </a:p>
          <a:p>
            <a:pPr>
              <a:lnSpc>
                <a:spcPts val="2700"/>
              </a:lnSpc>
            </a:pPr>
            <a:r>
              <a:rPr lang="ja-JP" altLang="en-US" sz="1800" dirty="0"/>
              <a:t>  </a:t>
            </a:r>
            <a:r>
              <a:rPr lang="ja-JP" altLang="ja-JP" sz="1800" dirty="0"/>
              <a:t>ができるようにする。</a:t>
            </a:r>
          </a:p>
        </p:txBody>
      </p:sp>
    </p:spTree>
    <p:extLst>
      <p:ext uri="{BB962C8B-B14F-4D97-AF65-F5344CB8AC3E}">
        <p14:creationId xmlns:p14="http://schemas.microsoft.com/office/powerpoint/2010/main" val="5083405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817941" y="3159579"/>
            <a:ext cx="78379" cy="235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pic>
        <p:nvPicPr>
          <p:cNvPr id="11" name="図 10" descr="画面の領域"/>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02543" y="2475916"/>
            <a:ext cx="962933" cy="3103017"/>
          </a:xfrm>
          <a:prstGeom prst="rect">
            <a:avLst/>
          </a:prstGeom>
        </p:spPr>
      </p:pic>
      <p:pic>
        <p:nvPicPr>
          <p:cNvPr id="12" name="図 11" descr="画面の領域"/>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88437" y="1336633"/>
            <a:ext cx="1193225" cy="4242299"/>
          </a:xfrm>
          <a:prstGeom prst="rect">
            <a:avLst/>
          </a:prstGeom>
        </p:spPr>
      </p:pic>
      <p:pic>
        <p:nvPicPr>
          <p:cNvPr id="13" name="図 12" descr="画面の領域"/>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118701" y="592826"/>
            <a:ext cx="1442744" cy="5024157"/>
          </a:xfrm>
          <a:prstGeom prst="rect">
            <a:avLst/>
          </a:prstGeom>
        </p:spPr>
      </p:pic>
      <p:sp>
        <p:nvSpPr>
          <p:cNvPr id="14" name="正方形/長方形 13"/>
          <p:cNvSpPr/>
          <p:nvPr/>
        </p:nvSpPr>
        <p:spPr>
          <a:xfrm>
            <a:off x="6687460" y="2870480"/>
            <a:ext cx="2739293" cy="23700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600" dirty="0">
                <a:solidFill>
                  <a:schemeClr val="tx1"/>
                </a:solidFill>
                <a:latin typeface="+mj-ea"/>
                <a:ea typeface="+mj-ea"/>
              </a:rPr>
              <a:t>・胸がふくらんで丸くなって</a:t>
            </a:r>
            <a:endParaRPr lang="en-US" altLang="ja-JP" sz="1600" dirty="0">
              <a:solidFill>
                <a:schemeClr val="tx1"/>
              </a:solidFill>
              <a:latin typeface="+mj-ea"/>
              <a:ea typeface="+mj-ea"/>
            </a:endParaRPr>
          </a:p>
          <a:p>
            <a:pPr>
              <a:lnSpc>
                <a:spcPct val="150000"/>
              </a:lnSpc>
            </a:pPr>
            <a:r>
              <a:rPr lang="ja-JP" altLang="en-US" sz="1600" dirty="0">
                <a:solidFill>
                  <a:schemeClr val="tx1"/>
                </a:solidFill>
                <a:latin typeface="+mj-ea"/>
                <a:ea typeface="+mj-ea"/>
              </a:rPr>
              <a:t>  くる</a:t>
            </a:r>
            <a:endParaRPr lang="en-US" altLang="ja-JP" sz="1600" dirty="0">
              <a:solidFill>
                <a:schemeClr val="tx1"/>
              </a:solidFill>
              <a:latin typeface="+mj-ea"/>
              <a:ea typeface="+mj-ea"/>
            </a:endParaRPr>
          </a:p>
          <a:p>
            <a:pPr>
              <a:lnSpc>
                <a:spcPct val="150000"/>
              </a:lnSpc>
            </a:pPr>
            <a:r>
              <a:rPr lang="ja-JP" altLang="en-US" sz="1600" dirty="0">
                <a:solidFill>
                  <a:schemeClr val="tx1"/>
                </a:solidFill>
                <a:latin typeface="+mj-ea"/>
                <a:ea typeface="+mj-ea"/>
              </a:rPr>
              <a:t>・腰はばが広くなる</a:t>
            </a:r>
            <a:endParaRPr lang="en-US" altLang="ja-JP" sz="1600" dirty="0">
              <a:solidFill>
                <a:schemeClr val="tx1"/>
              </a:solidFill>
              <a:latin typeface="+mj-ea"/>
              <a:ea typeface="+mj-ea"/>
            </a:endParaRPr>
          </a:p>
          <a:p>
            <a:pPr>
              <a:lnSpc>
                <a:spcPct val="150000"/>
              </a:lnSpc>
            </a:pPr>
            <a:r>
              <a:rPr lang="ja-JP" altLang="en-US" sz="1600" dirty="0">
                <a:solidFill>
                  <a:schemeClr val="tx1"/>
                </a:solidFill>
                <a:latin typeface="+mj-ea"/>
                <a:ea typeface="+mj-ea"/>
              </a:rPr>
              <a:t> （腰とおしりが大きくなる）</a:t>
            </a:r>
            <a:endParaRPr lang="en-US" altLang="ja-JP" sz="1600" dirty="0">
              <a:solidFill>
                <a:schemeClr val="tx1"/>
              </a:solidFill>
              <a:latin typeface="+mj-ea"/>
              <a:ea typeface="+mj-ea"/>
            </a:endParaRPr>
          </a:p>
          <a:p>
            <a:pPr>
              <a:lnSpc>
                <a:spcPct val="150000"/>
              </a:lnSpc>
            </a:pPr>
            <a:r>
              <a:rPr lang="ja-JP" altLang="en-US" sz="1600" dirty="0">
                <a:solidFill>
                  <a:schemeClr val="tx1"/>
                </a:solidFill>
                <a:latin typeface="+mj-ea"/>
                <a:ea typeface="+mj-ea"/>
              </a:rPr>
              <a:t>・体全体に脂肪がついて</a:t>
            </a:r>
            <a:endParaRPr lang="en-US" altLang="ja-JP" sz="1600" dirty="0">
              <a:solidFill>
                <a:schemeClr val="tx1"/>
              </a:solidFill>
              <a:latin typeface="+mj-ea"/>
              <a:ea typeface="+mj-ea"/>
            </a:endParaRPr>
          </a:p>
          <a:p>
            <a:pPr>
              <a:lnSpc>
                <a:spcPct val="150000"/>
              </a:lnSpc>
            </a:pPr>
            <a:r>
              <a:rPr lang="en-US" altLang="ja-JP" sz="1600" dirty="0">
                <a:solidFill>
                  <a:schemeClr val="tx1"/>
                </a:solidFill>
                <a:latin typeface="+mj-ea"/>
                <a:ea typeface="+mj-ea"/>
              </a:rPr>
              <a:t>  </a:t>
            </a:r>
            <a:r>
              <a:rPr lang="ja-JP" altLang="en-US" sz="1600" dirty="0">
                <a:solidFill>
                  <a:schemeClr val="tx1"/>
                </a:solidFill>
                <a:latin typeface="+mj-ea"/>
                <a:ea typeface="+mj-ea"/>
              </a:rPr>
              <a:t>丸くなる</a:t>
            </a:r>
            <a:endParaRPr lang="en-US" altLang="ja-JP" sz="1600" dirty="0">
              <a:solidFill>
                <a:schemeClr val="tx1"/>
              </a:solidFill>
              <a:latin typeface="+mj-ea"/>
              <a:ea typeface="+mj-ea"/>
            </a:endParaRPr>
          </a:p>
        </p:txBody>
      </p:sp>
      <p:sp>
        <p:nvSpPr>
          <p:cNvPr id="15" name="正方形/長方形 14"/>
          <p:cNvSpPr/>
          <p:nvPr/>
        </p:nvSpPr>
        <p:spPr>
          <a:xfrm>
            <a:off x="2878567" y="2870451"/>
            <a:ext cx="2345379" cy="2736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600" dirty="0">
                <a:solidFill>
                  <a:schemeClr val="tx1"/>
                </a:solidFill>
                <a:latin typeface="+mj-ea"/>
                <a:ea typeface="+mj-ea"/>
              </a:rPr>
              <a:t>・体が丸くなり始める</a:t>
            </a:r>
            <a:endParaRPr lang="en-US" altLang="ja-JP" sz="1600" dirty="0">
              <a:solidFill>
                <a:schemeClr val="tx1"/>
              </a:solidFill>
              <a:latin typeface="+mj-ea"/>
              <a:ea typeface="+mj-ea"/>
            </a:endParaRPr>
          </a:p>
          <a:p>
            <a:pPr>
              <a:lnSpc>
                <a:spcPct val="150000"/>
              </a:lnSpc>
            </a:pPr>
            <a:r>
              <a:rPr lang="ja-JP" altLang="en-US" sz="1600" dirty="0">
                <a:solidFill>
                  <a:schemeClr val="tx1"/>
                </a:solidFill>
                <a:latin typeface="+mj-ea"/>
                <a:ea typeface="+mj-ea"/>
              </a:rPr>
              <a:t>　（皮下脂肪の増加）</a:t>
            </a:r>
            <a:endParaRPr lang="en-US" altLang="ja-JP" sz="1600" dirty="0">
              <a:solidFill>
                <a:schemeClr val="tx1"/>
              </a:solidFill>
              <a:latin typeface="+mj-ea"/>
              <a:ea typeface="+mj-ea"/>
            </a:endParaRPr>
          </a:p>
          <a:p>
            <a:pPr>
              <a:lnSpc>
                <a:spcPct val="150000"/>
              </a:lnSpc>
            </a:pPr>
            <a:r>
              <a:rPr lang="ja-JP" altLang="en-US" sz="1600" dirty="0">
                <a:solidFill>
                  <a:schemeClr val="tx1"/>
                </a:solidFill>
                <a:latin typeface="+mj-ea"/>
                <a:ea typeface="+mj-ea"/>
              </a:rPr>
              <a:t>・胸の先が出て、ふくらみ</a:t>
            </a:r>
            <a:endParaRPr lang="en-US" altLang="ja-JP" sz="1600" dirty="0">
              <a:solidFill>
                <a:schemeClr val="tx1"/>
              </a:solidFill>
              <a:latin typeface="+mj-ea"/>
              <a:ea typeface="+mj-ea"/>
            </a:endParaRPr>
          </a:p>
          <a:p>
            <a:pPr>
              <a:lnSpc>
                <a:spcPct val="150000"/>
              </a:lnSpc>
            </a:pPr>
            <a:r>
              <a:rPr lang="en-US" altLang="ja-JP" sz="1600" dirty="0">
                <a:solidFill>
                  <a:schemeClr val="tx1"/>
                </a:solidFill>
                <a:latin typeface="+mj-ea"/>
                <a:ea typeface="+mj-ea"/>
              </a:rPr>
              <a:t>  </a:t>
            </a:r>
            <a:r>
              <a:rPr lang="ja-JP" altLang="en-US" sz="1600" dirty="0">
                <a:solidFill>
                  <a:schemeClr val="tx1"/>
                </a:solidFill>
                <a:latin typeface="+mj-ea"/>
                <a:ea typeface="+mj-ea"/>
              </a:rPr>
              <a:t>始める</a:t>
            </a:r>
            <a:endParaRPr lang="en-US" altLang="ja-JP" sz="1600" dirty="0">
              <a:solidFill>
                <a:schemeClr val="tx1"/>
              </a:solidFill>
              <a:latin typeface="+mj-ea"/>
              <a:ea typeface="+mj-ea"/>
            </a:endParaRPr>
          </a:p>
          <a:p>
            <a:pPr>
              <a:lnSpc>
                <a:spcPct val="150000"/>
              </a:lnSpc>
            </a:pPr>
            <a:r>
              <a:rPr lang="ja-JP" altLang="en-US" sz="1600" dirty="0">
                <a:solidFill>
                  <a:schemeClr val="tx1"/>
                </a:solidFill>
                <a:latin typeface="+mj-ea"/>
                <a:ea typeface="+mj-ea"/>
              </a:rPr>
              <a:t>・わき毛や性毛が生え</a:t>
            </a:r>
            <a:endParaRPr lang="en-US" altLang="ja-JP" sz="1600" dirty="0">
              <a:solidFill>
                <a:schemeClr val="tx1"/>
              </a:solidFill>
              <a:latin typeface="+mj-ea"/>
              <a:ea typeface="+mj-ea"/>
            </a:endParaRPr>
          </a:p>
          <a:p>
            <a:pPr>
              <a:lnSpc>
                <a:spcPct val="150000"/>
              </a:lnSpc>
            </a:pPr>
            <a:r>
              <a:rPr lang="en-US" altLang="ja-JP" sz="1600" dirty="0">
                <a:solidFill>
                  <a:schemeClr val="tx1"/>
                </a:solidFill>
                <a:latin typeface="+mj-ea"/>
                <a:ea typeface="+mj-ea"/>
              </a:rPr>
              <a:t>  </a:t>
            </a:r>
            <a:r>
              <a:rPr lang="ja-JP" altLang="en-US" sz="1600" dirty="0">
                <a:solidFill>
                  <a:schemeClr val="tx1"/>
                </a:solidFill>
                <a:latin typeface="+mj-ea"/>
                <a:ea typeface="+mj-ea"/>
              </a:rPr>
              <a:t>始める</a:t>
            </a:r>
            <a:endParaRPr lang="en-US" altLang="ja-JP" sz="1600" dirty="0">
              <a:solidFill>
                <a:schemeClr val="tx1"/>
              </a:solidFill>
              <a:latin typeface="+mj-ea"/>
              <a:ea typeface="+mj-ea"/>
            </a:endParaRPr>
          </a:p>
          <a:p>
            <a:pPr>
              <a:lnSpc>
                <a:spcPct val="150000"/>
              </a:lnSpc>
            </a:pPr>
            <a:r>
              <a:rPr lang="ja-JP" altLang="en-US" sz="1600" dirty="0">
                <a:solidFill>
                  <a:schemeClr val="tx1"/>
                </a:solidFill>
                <a:latin typeface="+mj-ea"/>
                <a:ea typeface="+mj-ea"/>
              </a:rPr>
              <a:t>・「</a:t>
            </a:r>
            <a:r>
              <a:rPr lang="ja-JP" altLang="en-US" sz="1600" dirty="0">
                <a:solidFill>
                  <a:srgbClr val="FF0000"/>
                </a:solidFill>
                <a:latin typeface="+mj-ea"/>
                <a:ea typeface="+mj-ea"/>
              </a:rPr>
              <a:t>月経</a:t>
            </a:r>
            <a:r>
              <a:rPr lang="ja-JP" altLang="en-US" sz="1600" dirty="0">
                <a:solidFill>
                  <a:schemeClr val="tx1"/>
                </a:solidFill>
                <a:latin typeface="+mj-ea"/>
                <a:ea typeface="+mj-ea"/>
              </a:rPr>
              <a:t>」が始まる</a:t>
            </a:r>
            <a:endParaRPr lang="en-US" altLang="ja-JP" sz="1600" dirty="0">
              <a:solidFill>
                <a:schemeClr val="tx1"/>
              </a:solidFill>
              <a:latin typeface="+mj-ea"/>
              <a:ea typeface="+mj-ea"/>
            </a:endParaRPr>
          </a:p>
        </p:txBody>
      </p:sp>
      <p:pic>
        <p:nvPicPr>
          <p:cNvPr id="16" name="図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87461" y="1807519"/>
            <a:ext cx="2325471" cy="602352"/>
          </a:xfrm>
          <a:prstGeom prst="rect">
            <a:avLst/>
          </a:prstGeom>
        </p:spPr>
      </p:pic>
      <p:sp>
        <p:nvSpPr>
          <p:cNvPr id="17" name="正方形/長方形 16"/>
          <p:cNvSpPr/>
          <p:nvPr/>
        </p:nvSpPr>
        <p:spPr>
          <a:xfrm>
            <a:off x="6027414" y="5709993"/>
            <a:ext cx="4206516" cy="820855"/>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lang="ja-JP" altLang="en-US" dirty="0">
                <a:solidFill>
                  <a:schemeClr val="tx1"/>
                </a:solidFill>
                <a:latin typeface="+mn-ea"/>
              </a:rPr>
              <a:t>＊胸の大きさや色、形は人によって違い、</a:t>
            </a:r>
            <a:endParaRPr lang="en-US" altLang="ja-JP" dirty="0">
              <a:solidFill>
                <a:schemeClr val="tx1"/>
              </a:solidFill>
              <a:latin typeface="+mn-ea"/>
            </a:endParaRPr>
          </a:p>
          <a:p>
            <a:pPr>
              <a:lnSpc>
                <a:spcPts val="2500"/>
              </a:lnSpc>
            </a:pPr>
            <a:r>
              <a:rPr lang="ja-JP" altLang="en-US" dirty="0">
                <a:solidFill>
                  <a:schemeClr val="tx1"/>
                </a:solidFill>
                <a:latin typeface="+mn-ea"/>
              </a:rPr>
              <a:t>　 個人差があります</a:t>
            </a:r>
            <a:endParaRPr lang="en-US" altLang="ja-JP" dirty="0">
              <a:solidFill>
                <a:schemeClr val="tx1"/>
              </a:solidFill>
              <a:latin typeface="+mn-ea"/>
            </a:endParaRPr>
          </a:p>
        </p:txBody>
      </p:sp>
      <p:pic>
        <p:nvPicPr>
          <p:cNvPr id="19" name="図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71274" y="2174707"/>
            <a:ext cx="2325471" cy="602352"/>
          </a:xfrm>
          <a:prstGeom prst="rect">
            <a:avLst/>
          </a:prstGeom>
        </p:spPr>
      </p:pic>
      <p:sp>
        <p:nvSpPr>
          <p:cNvPr id="20" name="正方形/長方形 19"/>
          <p:cNvSpPr/>
          <p:nvPr/>
        </p:nvSpPr>
        <p:spPr>
          <a:xfrm>
            <a:off x="3082752" y="1559005"/>
            <a:ext cx="1657288" cy="522339"/>
          </a:xfrm>
          <a:prstGeom prst="rect">
            <a:avLst/>
          </a:prstGeom>
          <a:solidFill>
            <a:srgbClr val="FFFF9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r>
              <a:rPr lang="en-US" altLang="ja-JP" sz="2000" dirty="0">
                <a:solidFill>
                  <a:schemeClr val="tx1"/>
                </a:solidFill>
                <a:latin typeface="+mn-ea"/>
              </a:rPr>
              <a:t>10</a:t>
            </a:r>
            <a:r>
              <a:rPr lang="ja-JP" altLang="en-US" sz="2000" dirty="0">
                <a:solidFill>
                  <a:schemeClr val="tx1"/>
                </a:solidFill>
                <a:latin typeface="+mn-ea"/>
              </a:rPr>
              <a:t>歳ごろから</a:t>
            </a:r>
            <a:endParaRPr lang="en-US" altLang="ja-JP" sz="2000" dirty="0">
              <a:solidFill>
                <a:schemeClr val="tx1"/>
              </a:solidFill>
              <a:latin typeface="+mn-ea"/>
            </a:endParaRPr>
          </a:p>
        </p:txBody>
      </p:sp>
      <p:sp>
        <p:nvSpPr>
          <p:cNvPr id="21" name="正方形/長方形 20"/>
          <p:cNvSpPr/>
          <p:nvPr/>
        </p:nvSpPr>
        <p:spPr>
          <a:xfrm>
            <a:off x="6801607" y="1154145"/>
            <a:ext cx="2097179" cy="522339"/>
          </a:xfrm>
          <a:prstGeom prst="rect">
            <a:avLst/>
          </a:prstGeom>
          <a:solidFill>
            <a:srgbClr val="FFFF9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r>
              <a:rPr lang="en-US" altLang="ja-JP" sz="2000" dirty="0">
                <a:solidFill>
                  <a:schemeClr val="tx1"/>
                </a:solidFill>
                <a:latin typeface="+mn-ea"/>
              </a:rPr>
              <a:t>18</a:t>
            </a:r>
            <a:r>
              <a:rPr lang="ja-JP" altLang="en-US" sz="2000" dirty="0">
                <a:solidFill>
                  <a:schemeClr val="tx1"/>
                </a:solidFill>
                <a:latin typeface="+mn-ea"/>
              </a:rPr>
              <a:t>歳ごろまでには</a:t>
            </a:r>
            <a:endParaRPr lang="en-US" altLang="ja-JP" sz="2000" dirty="0">
              <a:solidFill>
                <a:schemeClr val="tx1"/>
              </a:solidFill>
              <a:latin typeface="+mn-ea"/>
            </a:endParaRPr>
          </a:p>
        </p:txBody>
      </p:sp>
    </p:spTree>
    <p:extLst>
      <p:ext uri="{BB962C8B-B14F-4D97-AF65-F5344CB8AC3E}">
        <p14:creationId xmlns:p14="http://schemas.microsoft.com/office/powerpoint/2010/main" val="363421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animBg="1"/>
      <p:bldP spid="20" grpId="0" animBg="1"/>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画面の領域"/>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91437" y="2453197"/>
            <a:ext cx="1086955" cy="3248507"/>
          </a:xfrm>
          <a:prstGeom prst="rect">
            <a:avLst/>
          </a:prstGeom>
        </p:spPr>
      </p:pic>
      <p:pic>
        <p:nvPicPr>
          <p:cNvPr id="10" name="図 9" descr="画面の領域"/>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28469" y="1523587"/>
            <a:ext cx="1252343" cy="4178088"/>
          </a:xfrm>
          <a:prstGeom prst="rect">
            <a:avLst/>
          </a:prstGeom>
        </p:spPr>
      </p:pic>
      <p:pic>
        <p:nvPicPr>
          <p:cNvPr id="15" name="図 14" descr="画面の領域"/>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974141" y="459292"/>
            <a:ext cx="1547809" cy="5242411"/>
          </a:xfrm>
          <a:prstGeom prst="rect">
            <a:avLst/>
          </a:prstGeom>
        </p:spPr>
      </p:pic>
      <p:sp>
        <p:nvSpPr>
          <p:cNvPr id="4" name="正方形/長方形 3"/>
          <p:cNvSpPr/>
          <p:nvPr/>
        </p:nvSpPr>
        <p:spPr>
          <a:xfrm>
            <a:off x="2989204" y="2998193"/>
            <a:ext cx="2288907" cy="2813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600" dirty="0">
                <a:solidFill>
                  <a:schemeClr val="tx1"/>
                </a:solidFill>
                <a:latin typeface="+mn-ea"/>
              </a:rPr>
              <a:t>・いんけい、こうがんが</a:t>
            </a:r>
            <a:endParaRPr lang="en-US" altLang="ja-JP" sz="1600" dirty="0">
              <a:solidFill>
                <a:schemeClr val="tx1"/>
              </a:solidFill>
              <a:latin typeface="+mn-ea"/>
            </a:endParaRPr>
          </a:p>
          <a:p>
            <a:pPr>
              <a:lnSpc>
                <a:spcPct val="150000"/>
              </a:lnSpc>
            </a:pPr>
            <a:r>
              <a:rPr lang="en-US" altLang="ja-JP" sz="1600" dirty="0">
                <a:solidFill>
                  <a:schemeClr val="tx1"/>
                </a:solidFill>
                <a:latin typeface="+mn-ea"/>
              </a:rPr>
              <a:t>  </a:t>
            </a:r>
            <a:r>
              <a:rPr lang="ja-JP" altLang="en-US" sz="1600" dirty="0">
                <a:solidFill>
                  <a:schemeClr val="tx1"/>
                </a:solidFill>
                <a:latin typeface="+mn-ea"/>
              </a:rPr>
              <a:t>大きく なり始める</a:t>
            </a:r>
            <a:endParaRPr lang="en-US" altLang="ja-JP" sz="1600" dirty="0">
              <a:solidFill>
                <a:schemeClr val="tx1"/>
              </a:solidFill>
              <a:latin typeface="+mn-ea"/>
            </a:endParaRPr>
          </a:p>
          <a:p>
            <a:pPr>
              <a:lnSpc>
                <a:spcPct val="150000"/>
              </a:lnSpc>
            </a:pPr>
            <a:r>
              <a:rPr lang="ja-JP" altLang="en-US" sz="1600" dirty="0">
                <a:solidFill>
                  <a:schemeClr val="tx1"/>
                </a:solidFill>
                <a:latin typeface="+mn-ea"/>
              </a:rPr>
              <a:t>・わき毛や性毛が生え</a:t>
            </a:r>
            <a:endParaRPr lang="en-US" altLang="ja-JP" sz="1600" dirty="0">
              <a:solidFill>
                <a:schemeClr val="tx1"/>
              </a:solidFill>
              <a:latin typeface="+mn-ea"/>
            </a:endParaRPr>
          </a:p>
          <a:p>
            <a:pPr>
              <a:lnSpc>
                <a:spcPct val="150000"/>
              </a:lnSpc>
            </a:pPr>
            <a:r>
              <a:rPr lang="en-US" altLang="ja-JP" sz="1600" dirty="0">
                <a:solidFill>
                  <a:schemeClr val="tx1"/>
                </a:solidFill>
                <a:latin typeface="+mn-ea"/>
              </a:rPr>
              <a:t>  </a:t>
            </a:r>
            <a:r>
              <a:rPr lang="ja-JP" altLang="en-US" sz="1600" dirty="0">
                <a:solidFill>
                  <a:schemeClr val="tx1"/>
                </a:solidFill>
                <a:latin typeface="+mn-ea"/>
              </a:rPr>
              <a:t>始める</a:t>
            </a:r>
            <a:endParaRPr lang="en-US" altLang="ja-JP" sz="1600" dirty="0">
              <a:solidFill>
                <a:schemeClr val="tx1"/>
              </a:solidFill>
              <a:latin typeface="+mn-ea"/>
            </a:endParaRPr>
          </a:p>
          <a:p>
            <a:pPr>
              <a:lnSpc>
                <a:spcPct val="150000"/>
              </a:lnSpc>
            </a:pPr>
            <a:r>
              <a:rPr lang="ja-JP" altLang="en-US" sz="1600" dirty="0">
                <a:solidFill>
                  <a:schemeClr val="tx1"/>
                </a:solidFill>
                <a:latin typeface="+mn-ea"/>
              </a:rPr>
              <a:t>・ひげが生え始める</a:t>
            </a:r>
            <a:endParaRPr lang="en-US" altLang="ja-JP" sz="1600" dirty="0">
              <a:solidFill>
                <a:schemeClr val="tx1"/>
              </a:solidFill>
              <a:latin typeface="+mn-ea"/>
            </a:endParaRPr>
          </a:p>
          <a:p>
            <a:pPr>
              <a:lnSpc>
                <a:spcPct val="150000"/>
              </a:lnSpc>
            </a:pPr>
            <a:r>
              <a:rPr lang="ja-JP" altLang="en-US" sz="1600" dirty="0">
                <a:solidFill>
                  <a:schemeClr val="tx1"/>
                </a:solidFill>
                <a:latin typeface="+mn-ea"/>
              </a:rPr>
              <a:t>・声が低くなる</a:t>
            </a:r>
            <a:endParaRPr lang="en-US" altLang="ja-JP" sz="1600" dirty="0">
              <a:solidFill>
                <a:schemeClr val="tx1"/>
              </a:solidFill>
              <a:latin typeface="+mn-ea"/>
            </a:endParaRPr>
          </a:p>
          <a:p>
            <a:pPr>
              <a:lnSpc>
                <a:spcPct val="150000"/>
              </a:lnSpc>
            </a:pPr>
            <a:r>
              <a:rPr lang="ja-JP" altLang="en-US" sz="1600" dirty="0">
                <a:solidFill>
                  <a:schemeClr val="tx1"/>
                </a:solidFill>
                <a:latin typeface="+mn-ea"/>
              </a:rPr>
              <a:t>・「</a:t>
            </a:r>
            <a:r>
              <a:rPr lang="ja-JP" altLang="en-US" sz="1600" dirty="0">
                <a:solidFill>
                  <a:srgbClr val="FF0000"/>
                </a:solidFill>
                <a:latin typeface="+mn-ea"/>
              </a:rPr>
              <a:t>精通</a:t>
            </a:r>
            <a:r>
              <a:rPr lang="ja-JP" altLang="en-US" sz="1600" dirty="0">
                <a:solidFill>
                  <a:schemeClr val="tx1"/>
                </a:solidFill>
                <a:latin typeface="+mn-ea"/>
              </a:rPr>
              <a:t>」が起こる</a:t>
            </a:r>
            <a:endParaRPr lang="en-US" altLang="ja-JP" sz="1600" dirty="0">
              <a:solidFill>
                <a:schemeClr val="tx1"/>
              </a:solidFill>
              <a:latin typeface="+mn-ea"/>
            </a:endParaRPr>
          </a:p>
        </p:txBody>
      </p:sp>
      <p:pic>
        <p:nvPicPr>
          <p:cNvPr id="5" name="図 4"/>
          <p:cNvPicPr>
            <a:picLocks noChangeAspect="1"/>
          </p:cNvPicPr>
          <p:nvPr/>
        </p:nvPicPr>
        <p:blipFill>
          <a:blip r:embed="rId6" cstate="email">
            <a:extLst>
              <a:ext uri="{BEBA8EAE-BF5A-486C-A8C5-ECC9F3942E4B}">
                <a14:imgProps xmlns:a14="http://schemas.microsoft.com/office/drawing/2010/main">
                  <a14:imgLayer r:embed="rId7">
                    <a14:imgEffect>
                      <a14:backgroundRemoval t="0" b="100000" l="0" r="100000">
                        <a14:foregroundMark x1="2423" y1="70714" x2="37803" y2="23571"/>
                        <a14:foregroundMark x1="90953" y1="67857" x2="69467" y2="31429"/>
                        <a14:foregroundMark x1="67690" y1="28571" x2="36511" y2="23571"/>
                      </a14:backgroundRemoval>
                    </a14:imgEffect>
                  </a14:imgLayer>
                </a14:imgProps>
              </a:ext>
              <a:ext uri="{28A0092B-C50C-407E-A947-70E740481C1C}">
                <a14:useLocalDpi xmlns:a14="http://schemas.microsoft.com/office/drawing/2010/main"/>
              </a:ext>
            </a:extLst>
          </a:blip>
          <a:stretch>
            <a:fillRect/>
          </a:stretch>
        </p:blipFill>
        <p:spPr>
          <a:xfrm>
            <a:off x="2989175" y="2348378"/>
            <a:ext cx="2238736" cy="576255"/>
          </a:xfrm>
          <a:prstGeom prst="rect">
            <a:avLst/>
          </a:prstGeom>
        </p:spPr>
      </p:pic>
      <p:sp>
        <p:nvSpPr>
          <p:cNvPr id="17" name="正方形/長方形 16"/>
          <p:cNvSpPr/>
          <p:nvPr/>
        </p:nvSpPr>
        <p:spPr>
          <a:xfrm>
            <a:off x="6635959" y="2924603"/>
            <a:ext cx="2252399" cy="1723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600" dirty="0">
                <a:solidFill>
                  <a:schemeClr val="tx1"/>
                </a:solidFill>
                <a:latin typeface="+mj-ea"/>
                <a:ea typeface="+mj-ea"/>
              </a:rPr>
              <a:t>・いんけいの皮がむける</a:t>
            </a:r>
            <a:endParaRPr lang="en-US" altLang="ja-JP" sz="1600" dirty="0">
              <a:solidFill>
                <a:schemeClr val="tx1"/>
              </a:solidFill>
              <a:latin typeface="+mj-ea"/>
              <a:ea typeface="+mj-ea"/>
            </a:endParaRPr>
          </a:p>
          <a:p>
            <a:pPr>
              <a:lnSpc>
                <a:spcPct val="150000"/>
              </a:lnSpc>
            </a:pPr>
            <a:r>
              <a:rPr lang="ja-JP" altLang="en-US" sz="1600" dirty="0">
                <a:solidFill>
                  <a:schemeClr val="tx1"/>
                </a:solidFill>
                <a:latin typeface="+mj-ea"/>
                <a:ea typeface="+mj-ea"/>
              </a:rPr>
              <a:t>・肩幅が広くなる</a:t>
            </a:r>
            <a:endParaRPr lang="en-US" altLang="ja-JP" sz="1600" dirty="0">
              <a:solidFill>
                <a:schemeClr val="tx1"/>
              </a:solidFill>
              <a:latin typeface="+mj-ea"/>
              <a:ea typeface="+mj-ea"/>
            </a:endParaRPr>
          </a:p>
          <a:p>
            <a:pPr>
              <a:lnSpc>
                <a:spcPct val="150000"/>
              </a:lnSpc>
            </a:pPr>
            <a:r>
              <a:rPr lang="ja-JP" altLang="en-US" sz="1600" dirty="0">
                <a:solidFill>
                  <a:schemeClr val="tx1"/>
                </a:solidFill>
                <a:latin typeface="+mj-ea"/>
                <a:ea typeface="+mj-ea"/>
              </a:rPr>
              <a:t>・筋肉がついてがっしり</a:t>
            </a:r>
            <a:endParaRPr lang="en-US" altLang="ja-JP" sz="1600" dirty="0">
              <a:solidFill>
                <a:schemeClr val="tx1"/>
              </a:solidFill>
              <a:latin typeface="+mj-ea"/>
              <a:ea typeface="+mj-ea"/>
            </a:endParaRPr>
          </a:p>
          <a:p>
            <a:pPr>
              <a:lnSpc>
                <a:spcPct val="150000"/>
              </a:lnSpc>
            </a:pPr>
            <a:r>
              <a:rPr lang="en-US" altLang="ja-JP" sz="1600" dirty="0">
                <a:solidFill>
                  <a:schemeClr val="tx1"/>
                </a:solidFill>
                <a:latin typeface="+mj-ea"/>
                <a:ea typeface="+mj-ea"/>
              </a:rPr>
              <a:t>  </a:t>
            </a:r>
            <a:r>
              <a:rPr lang="ja-JP" altLang="en-US" sz="1600" dirty="0">
                <a:solidFill>
                  <a:schemeClr val="tx1"/>
                </a:solidFill>
                <a:latin typeface="+mj-ea"/>
                <a:ea typeface="+mj-ea"/>
              </a:rPr>
              <a:t>する</a:t>
            </a:r>
            <a:endParaRPr lang="en-US" altLang="ja-JP" sz="1600" dirty="0">
              <a:solidFill>
                <a:schemeClr val="tx1"/>
              </a:solidFill>
              <a:latin typeface="+mj-ea"/>
              <a:ea typeface="+mj-ea"/>
            </a:endParaRPr>
          </a:p>
        </p:txBody>
      </p:sp>
      <p:sp>
        <p:nvSpPr>
          <p:cNvPr id="18" name="正方形/長方形 17"/>
          <p:cNvSpPr/>
          <p:nvPr/>
        </p:nvSpPr>
        <p:spPr>
          <a:xfrm>
            <a:off x="5366139" y="5811501"/>
            <a:ext cx="4856812" cy="82085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lang="ja-JP" altLang="en-US" dirty="0">
                <a:solidFill>
                  <a:schemeClr val="tx1"/>
                </a:solidFill>
                <a:latin typeface="+mn-ea"/>
              </a:rPr>
              <a:t>＊いんけいの大きさや色、形は人によって違い、</a:t>
            </a:r>
            <a:endParaRPr lang="en-US" altLang="ja-JP" dirty="0">
              <a:solidFill>
                <a:schemeClr val="tx1"/>
              </a:solidFill>
              <a:latin typeface="+mn-ea"/>
            </a:endParaRPr>
          </a:p>
          <a:p>
            <a:pPr>
              <a:lnSpc>
                <a:spcPts val="2500"/>
              </a:lnSpc>
            </a:pPr>
            <a:r>
              <a:rPr lang="en-US" altLang="ja-JP" dirty="0">
                <a:solidFill>
                  <a:schemeClr val="tx1"/>
                </a:solidFill>
                <a:latin typeface="+mn-ea"/>
              </a:rPr>
              <a:t>   </a:t>
            </a:r>
            <a:r>
              <a:rPr lang="ja-JP" altLang="en-US" dirty="0">
                <a:solidFill>
                  <a:schemeClr val="tx1"/>
                </a:solidFill>
                <a:latin typeface="+mn-ea"/>
              </a:rPr>
              <a:t>個人差があります</a:t>
            </a:r>
            <a:endParaRPr lang="en-US" altLang="ja-JP" dirty="0">
              <a:solidFill>
                <a:schemeClr val="tx1"/>
              </a:solidFill>
              <a:latin typeface="+mn-ea"/>
            </a:endParaRPr>
          </a:p>
        </p:txBody>
      </p:sp>
      <p:pic>
        <p:nvPicPr>
          <p:cNvPr id="11" name="図 10"/>
          <p:cNvPicPr>
            <a:picLocks noChangeAspect="1"/>
          </p:cNvPicPr>
          <p:nvPr/>
        </p:nvPicPr>
        <p:blipFill>
          <a:blip r:embed="rId8" cstate="email">
            <a:extLst>
              <a:ext uri="{BEBA8EAE-BF5A-486C-A8C5-ECC9F3942E4B}">
                <a14:imgProps xmlns:a14="http://schemas.microsoft.com/office/drawing/2010/main">
                  <a14:imgLayer r:embed="rId9">
                    <a14:imgEffect>
                      <a14:backgroundRemoval t="0" b="100000" l="0" r="100000">
                        <a14:foregroundMark x1="2423" y1="70714" x2="37803" y2="23571"/>
                        <a14:foregroundMark x1="90953" y1="67857" x2="69467" y2="31429"/>
                        <a14:foregroundMark x1="67690" y1="28571" x2="36511" y2="23571"/>
                      </a14:backgroundRemoval>
                    </a14:imgEffect>
                  </a14:imgLayer>
                </a14:imgProps>
              </a:ext>
              <a:ext uri="{28A0092B-C50C-407E-A947-70E740481C1C}">
                <a14:useLocalDpi xmlns:a14="http://schemas.microsoft.com/office/drawing/2010/main"/>
              </a:ext>
            </a:extLst>
          </a:blip>
          <a:stretch>
            <a:fillRect/>
          </a:stretch>
        </p:blipFill>
        <p:spPr>
          <a:xfrm>
            <a:off x="6580813" y="1895369"/>
            <a:ext cx="2299375" cy="576255"/>
          </a:xfrm>
          <a:prstGeom prst="rect">
            <a:avLst/>
          </a:prstGeom>
        </p:spPr>
      </p:pic>
      <p:sp>
        <p:nvSpPr>
          <p:cNvPr id="12" name="正方形/長方形 11"/>
          <p:cNvSpPr/>
          <p:nvPr/>
        </p:nvSpPr>
        <p:spPr>
          <a:xfrm>
            <a:off x="6713569" y="1262445"/>
            <a:ext cx="2097179" cy="522339"/>
          </a:xfrm>
          <a:prstGeom prst="rect">
            <a:avLst/>
          </a:prstGeom>
          <a:solidFill>
            <a:srgbClr val="FFFF9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r>
              <a:rPr lang="en-US" altLang="ja-JP" sz="2000" dirty="0">
                <a:solidFill>
                  <a:schemeClr val="tx1"/>
                </a:solidFill>
                <a:latin typeface="+mn-ea"/>
              </a:rPr>
              <a:t>18</a:t>
            </a:r>
            <a:r>
              <a:rPr lang="ja-JP" altLang="en-US" sz="2000" dirty="0">
                <a:solidFill>
                  <a:schemeClr val="tx1"/>
                </a:solidFill>
                <a:latin typeface="+mn-ea"/>
              </a:rPr>
              <a:t>歳ごろまでには</a:t>
            </a:r>
            <a:endParaRPr lang="en-US" altLang="ja-JP" sz="2000" dirty="0">
              <a:solidFill>
                <a:schemeClr val="tx1"/>
              </a:solidFill>
              <a:latin typeface="+mn-ea"/>
            </a:endParaRPr>
          </a:p>
        </p:txBody>
      </p:sp>
      <p:sp>
        <p:nvSpPr>
          <p:cNvPr id="13" name="正方形/長方形 12"/>
          <p:cNvSpPr/>
          <p:nvPr/>
        </p:nvSpPr>
        <p:spPr>
          <a:xfrm>
            <a:off x="3157703" y="1752476"/>
            <a:ext cx="1657288" cy="522339"/>
          </a:xfrm>
          <a:prstGeom prst="rect">
            <a:avLst/>
          </a:prstGeom>
          <a:solidFill>
            <a:srgbClr val="FFFF9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r>
              <a:rPr lang="en-US" altLang="ja-JP" sz="2000" dirty="0">
                <a:solidFill>
                  <a:schemeClr val="tx1"/>
                </a:solidFill>
                <a:latin typeface="+mn-ea"/>
              </a:rPr>
              <a:t>11</a:t>
            </a:r>
            <a:r>
              <a:rPr lang="ja-JP" altLang="en-US" sz="2000" dirty="0">
                <a:solidFill>
                  <a:schemeClr val="tx1"/>
                </a:solidFill>
                <a:latin typeface="+mn-ea"/>
              </a:rPr>
              <a:t>歳ごろから</a:t>
            </a:r>
            <a:endParaRPr lang="en-US" altLang="ja-JP" sz="2000" dirty="0">
              <a:solidFill>
                <a:schemeClr val="tx1"/>
              </a:solidFill>
              <a:latin typeface="+mn-ea"/>
            </a:endParaRPr>
          </a:p>
        </p:txBody>
      </p:sp>
    </p:spTree>
    <p:extLst>
      <p:ext uri="{BB962C8B-B14F-4D97-AF65-F5344CB8AC3E}">
        <p14:creationId xmlns:p14="http://schemas.microsoft.com/office/powerpoint/2010/main" val="367631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画面の領域"/>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44917" y="2448799"/>
            <a:ext cx="1329907" cy="4285573"/>
          </a:xfrm>
          <a:prstGeom prst="rect">
            <a:avLst/>
          </a:prstGeom>
        </p:spPr>
      </p:pic>
      <p:pic>
        <p:nvPicPr>
          <p:cNvPr id="11" name="図 10" descr="画面の領域"/>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31887" y="238324"/>
            <a:ext cx="1865413" cy="6496049"/>
          </a:xfrm>
          <a:prstGeom prst="rect">
            <a:avLst/>
          </a:prstGeom>
        </p:spPr>
      </p:pic>
      <p:pic>
        <p:nvPicPr>
          <p:cNvPr id="12" name="図 11" descr="画面の領域"/>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83559" y="1260637"/>
            <a:ext cx="1539591" cy="5473735"/>
          </a:xfrm>
          <a:prstGeom prst="rect">
            <a:avLst/>
          </a:prstGeom>
        </p:spPr>
      </p:pic>
      <p:sp>
        <p:nvSpPr>
          <p:cNvPr id="5" name="タイトル 1"/>
          <p:cNvSpPr txBox="1">
            <a:spLocks/>
          </p:cNvSpPr>
          <p:nvPr/>
        </p:nvSpPr>
        <p:spPr>
          <a:xfrm>
            <a:off x="1891243" y="360384"/>
            <a:ext cx="2420928" cy="524525"/>
          </a:xfrm>
          <a:prstGeom prst="rect">
            <a:avLst/>
          </a:prstGeom>
          <a:ln>
            <a:solidFill>
              <a:schemeClr val="bg1">
                <a:lumMod val="50000"/>
              </a:schemeClr>
            </a:solidFill>
          </a:ln>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3751"/>
              </a:lnSpc>
            </a:pPr>
            <a:r>
              <a:rPr lang="ja-JP" altLang="en-US" sz="2400" dirty="0">
                <a:solidFill>
                  <a:schemeClr val="bg1">
                    <a:lumMod val="50000"/>
                  </a:schemeClr>
                </a:solidFill>
              </a:rPr>
              <a:t>掲示教材作成用</a:t>
            </a:r>
          </a:p>
        </p:txBody>
      </p:sp>
    </p:spTree>
    <p:extLst>
      <p:ext uri="{BB962C8B-B14F-4D97-AF65-F5344CB8AC3E}">
        <p14:creationId xmlns:p14="http://schemas.microsoft.com/office/powerpoint/2010/main" val="1865422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画面の領域"/>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24362" y="2425631"/>
            <a:ext cx="1433260" cy="4283487"/>
          </a:xfrm>
          <a:prstGeom prst="rect">
            <a:avLst/>
          </a:prstGeom>
        </p:spPr>
      </p:pic>
      <p:pic>
        <p:nvPicPr>
          <p:cNvPr id="6" name="図 5" descr="画面の領域"/>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66239" y="1349390"/>
            <a:ext cx="1606528" cy="5359729"/>
          </a:xfrm>
          <a:prstGeom prst="rect">
            <a:avLst/>
          </a:prstGeom>
        </p:spPr>
      </p:pic>
      <p:pic>
        <p:nvPicPr>
          <p:cNvPr id="13" name="図 12" descr="画面の領域"/>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981413" y="160769"/>
            <a:ext cx="1933385" cy="6548351"/>
          </a:xfrm>
          <a:prstGeom prst="rect">
            <a:avLst/>
          </a:prstGeom>
        </p:spPr>
      </p:pic>
      <p:sp>
        <p:nvSpPr>
          <p:cNvPr id="5" name="タイトル 1"/>
          <p:cNvSpPr txBox="1">
            <a:spLocks/>
          </p:cNvSpPr>
          <p:nvPr/>
        </p:nvSpPr>
        <p:spPr>
          <a:xfrm>
            <a:off x="1891243" y="360384"/>
            <a:ext cx="2420928" cy="524525"/>
          </a:xfrm>
          <a:prstGeom prst="rect">
            <a:avLst/>
          </a:prstGeom>
          <a:ln>
            <a:solidFill>
              <a:schemeClr val="bg1">
                <a:lumMod val="50000"/>
              </a:schemeClr>
            </a:solidFill>
          </a:ln>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3751"/>
              </a:lnSpc>
            </a:pPr>
            <a:r>
              <a:rPr lang="ja-JP" altLang="en-US" sz="2400" dirty="0">
                <a:solidFill>
                  <a:schemeClr val="bg1">
                    <a:lumMod val="50000"/>
                  </a:schemeClr>
                </a:solidFill>
              </a:rPr>
              <a:t>掲示教材作成用</a:t>
            </a:r>
          </a:p>
        </p:txBody>
      </p:sp>
    </p:spTree>
    <p:extLst>
      <p:ext uri="{BB962C8B-B14F-4D97-AF65-F5344CB8AC3E}">
        <p14:creationId xmlns:p14="http://schemas.microsoft.com/office/powerpoint/2010/main" val="24998000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095759" y="476033"/>
            <a:ext cx="1647780" cy="6048699"/>
          </a:xfrm>
        </p:spPr>
      </p:pic>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0105" y="476033"/>
            <a:ext cx="1647779" cy="6048699"/>
          </a:xfrm>
          <a:prstGeom prst="rect">
            <a:avLst/>
          </a:prstGeom>
        </p:spPr>
      </p:pic>
      <p:pic>
        <p:nvPicPr>
          <p:cNvPr id="6" name="コンテンツ プレースホルダー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04181" y="1596670"/>
            <a:ext cx="1408019" cy="4928063"/>
          </a:xfrm>
          <a:prstGeom prst="rect">
            <a:avLst/>
          </a:prstGeom>
        </p:spPr>
      </p:pic>
      <p:sp>
        <p:nvSpPr>
          <p:cNvPr id="7" name="タイトル 1"/>
          <p:cNvSpPr txBox="1">
            <a:spLocks/>
          </p:cNvSpPr>
          <p:nvPr/>
        </p:nvSpPr>
        <p:spPr>
          <a:xfrm>
            <a:off x="1891243" y="360384"/>
            <a:ext cx="2420928" cy="524525"/>
          </a:xfrm>
          <a:prstGeom prst="rect">
            <a:avLst/>
          </a:prstGeom>
          <a:ln>
            <a:solidFill>
              <a:schemeClr val="bg1">
                <a:lumMod val="50000"/>
              </a:schemeClr>
            </a:solidFill>
          </a:ln>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3751"/>
              </a:lnSpc>
            </a:pPr>
            <a:r>
              <a:rPr lang="ja-JP" altLang="en-US" sz="2400" dirty="0">
                <a:solidFill>
                  <a:schemeClr val="bg1">
                    <a:lumMod val="50000"/>
                  </a:schemeClr>
                </a:solidFill>
              </a:rPr>
              <a:t>掲示教材作成用</a:t>
            </a:r>
          </a:p>
        </p:txBody>
      </p:sp>
    </p:spTree>
    <p:extLst>
      <p:ext uri="{BB962C8B-B14F-4D97-AF65-F5344CB8AC3E}">
        <p14:creationId xmlns:p14="http://schemas.microsoft.com/office/powerpoint/2010/main" val="33333568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5507" y="513317"/>
            <a:ext cx="1476068" cy="6048699"/>
          </a:xfrm>
          <a:prstGeom prst="rect">
            <a:avLst/>
          </a:prstGeom>
        </p:spPr>
      </p:pic>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54299" y="513317"/>
            <a:ext cx="1476069" cy="6048699"/>
          </a:xfrm>
          <a:prstGeom prst="rect">
            <a:avLst/>
          </a:prstGeom>
        </p:spPr>
      </p:pic>
      <p:pic>
        <p:nvPicPr>
          <p:cNvPr id="4" name="図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57291" y="1633954"/>
            <a:ext cx="1281839" cy="4928063"/>
          </a:xfrm>
          <a:prstGeom prst="rect">
            <a:avLst/>
          </a:prstGeom>
        </p:spPr>
      </p:pic>
      <p:sp>
        <p:nvSpPr>
          <p:cNvPr id="5" name="タイトル 1"/>
          <p:cNvSpPr txBox="1">
            <a:spLocks/>
          </p:cNvSpPr>
          <p:nvPr/>
        </p:nvSpPr>
        <p:spPr>
          <a:xfrm>
            <a:off x="1891243" y="360384"/>
            <a:ext cx="2420928" cy="524525"/>
          </a:xfrm>
          <a:prstGeom prst="rect">
            <a:avLst/>
          </a:prstGeom>
          <a:ln>
            <a:solidFill>
              <a:schemeClr val="bg1">
                <a:lumMod val="50000"/>
              </a:schemeClr>
            </a:solidFill>
          </a:ln>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3751"/>
              </a:lnSpc>
            </a:pPr>
            <a:r>
              <a:rPr lang="ja-JP" altLang="en-US" sz="2400" dirty="0">
                <a:solidFill>
                  <a:schemeClr val="bg1">
                    <a:lumMod val="50000"/>
                  </a:schemeClr>
                </a:solidFill>
              </a:rPr>
              <a:t>掲示教材作成用</a:t>
            </a:r>
          </a:p>
        </p:txBody>
      </p:sp>
    </p:spTree>
    <p:extLst>
      <p:ext uri="{BB962C8B-B14F-4D97-AF65-F5344CB8AC3E}">
        <p14:creationId xmlns:p14="http://schemas.microsoft.com/office/powerpoint/2010/main" val="10796465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58766" y="1091367"/>
            <a:ext cx="3887833" cy="724988"/>
          </a:xfrm>
        </p:spPr>
        <p:txBody>
          <a:bodyPr>
            <a:normAutofit/>
          </a:bodyPr>
          <a:lstStyle/>
          <a:p>
            <a:r>
              <a:rPr lang="ja-JP" altLang="en-US" sz="3000" dirty="0"/>
              <a:t>（小学部　高学年（３））</a:t>
            </a:r>
            <a:endParaRPr kumimoji="1" lang="ja-JP" altLang="en-US" dirty="0"/>
          </a:p>
        </p:txBody>
      </p:sp>
      <p:sp>
        <p:nvSpPr>
          <p:cNvPr id="4" name="タイトル 1"/>
          <p:cNvSpPr txBox="1">
            <a:spLocks/>
          </p:cNvSpPr>
          <p:nvPr/>
        </p:nvSpPr>
        <p:spPr>
          <a:xfrm>
            <a:off x="2043280" y="2096463"/>
            <a:ext cx="8179677" cy="1396907"/>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sz="3300" dirty="0"/>
              <a:t>ありがとう</a:t>
            </a:r>
            <a:r>
              <a:rPr lang="ja-JP" altLang="en-US" sz="3300" dirty="0" err="1"/>
              <a:t>を</a:t>
            </a:r>
            <a:r>
              <a:rPr lang="ja-JP" altLang="en-US" sz="3300" dirty="0"/>
              <a:t>伝えよう</a:t>
            </a:r>
            <a:endParaRPr lang="en-US" altLang="ja-JP" sz="3300" dirty="0"/>
          </a:p>
          <a:p>
            <a:pPr algn="ctr">
              <a:lnSpc>
                <a:spcPct val="150000"/>
              </a:lnSpc>
            </a:pPr>
            <a:r>
              <a:rPr lang="ja-JP" altLang="en-US" sz="2800" dirty="0"/>
              <a:t>～お世話になっている人へ感謝の気持ちを伝えよう～</a:t>
            </a:r>
          </a:p>
        </p:txBody>
      </p:sp>
      <p:sp>
        <p:nvSpPr>
          <p:cNvPr id="7" name="タイトル 1"/>
          <p:cNvSpPr txBox="1">
            <a:spLocks/>
          </p:cNvSpPr>
          <p:nvPr/>
        </p:nvSpPr>
        <p:spPr>
          <a:xfrm>
            <a:off x="7070342" y="5850690"/>
            <a:ext cx="3597659" cy="849914"/>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1400" dirty="0">
                <a:latin typeface="游ゴシック Light" panose="020B0300000000000000" pitchFamily="50" charset="-128"/>
                <a:ea typeface="游ゴシック Light" panose="020B0300000000000000" pitchFamily="50" charset="-128"/>
              </a:rPr>
              <a:t>参考資料：</a:t>
            </a:r>
            <a:r>
              <a:rPr lang="en-US" altLang="ja-JP" sz="1400" dirty="0">
                <a:latin typeface="游ゴシック Light" panose="020B0300000000000000" pitchFamily="50" charset="-128"/>
                <a:ea typeface="游ゴシック Light" panose="020B0300000000000000" pitchFamily="50" charset="-128"/>
              </a:rPr>
              <a:t>『</a:t>
            </a:r>
            <a:r>
              <a:rPr lang="ja-JP" altLang="en-US" sz="1400" dirty="0">
                <a:latin typeface="游ゴシック Light" panose="020B0300000000000000" pitchFamily="50" charset="-128"/>
                <a:ea typeface="游ゴシック Light" panose="020B0300000000000000" pitchFamily="50" charset="-128"/>
              </a:rPr>
              <a:t>ありがとうの花</a:t>
            </a:r>
            <a:r>
              <a:rPr lang="en-US" altLang="ja-JP" sz="1400" dirty="0">
                <a:latin typeface="游ゴシック Light" panose="020B0300000000000000" pitchFamily="50" charset="-128"/>
                <a:ea typeface="游ゴシック Light" panose="020B0300000000000000" pitchFamily="50" charset="-128"/>
              </a:rPr>
              <a:t>』</a:t>
            </a:r>
          </a:p>
          <a:p>
            <a:pPr>
              <a:lnSpc>
                <a:spcPct val="150000"/>
              </a:lnSpc>
            </a:pPr>
            <a:r>
              <a:rPr lang="ja-JP" altLang="en-US" sz="1400" dirty="0">
                <a:latin typeface="游ゴシック Light" panose="020B0300000000000000" pitchFamily="50" charset="-128"/>
                <a:ea typeface="游ゴシック Light" panose="020B0300000000000000" pitchFamily="50" charset="-128"/>
              </a:rPr>
              <a:t>　　　　　作詞・作曲：坂田　おさむ</a:t>
            </a:r>
            <a:endParaRPr lang="en-US" altLang="ja-JP" sz="1400" dirty="0">
              <a:latin typeface="游ゴシック Light" panose="020B0300000000000000" pitchFamily="50" charset="-128"/>
              <a:ea typeface="游ゴシック Light" panose="020B0300000000000000" pitchFamily="50" charset="-128"/>
            </a:endParaRPr>
          </a:p>
        </p:txBody>
      </p:sp>
      <p:sp>
        <p:nvSpPr>
          <p:cNvPr id="6" name="タイトル 1"/>
          <p:cNvSpPr txBox="1">
            <a:spLocks/>
          </p:cNvSpPr>
          <p:nvPr/>
        </p:nvSpPr>
        <p:spPr>
          <a:xfrm>
            <a:off x="2043280" y="317422"/>
            <a:ext cx="2551025" cy="524525"/>
          </a:xfrm>
          <a:prstGeom prst="rect">
            <a:avLst/>
          </a:prstGeom>
          <a:ln>
            <a:solidFill>
              <a:schemeClr val="tx1"/>
            </a:solidFill>
          </a:ln>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3000" dirty="0"/>
              <a:t>（特）資料５</a:t>
            </a:r>
          </a:p>
        </p:txBody>
      </p:sp>
      <p:sp>
        <p:nvSpPr>
          <p:cNvPr id="8" name="タイトル 1"/>
          <p:cNvSpPr txBox="1">
            <a:spLocks/>
          </p:cNvSpPr>
          <p:nvPr/>
        </p:nvSpPr>
        <p:spPr>
          <a:xfrm>
            <a:off x="2243529" y="3888862"/>
            <a:ext cx="8124669" cy="1845854"/>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2800"/>
              </a:lnSpc>
            </a:pPr>
            <a:r>
              <a:rPr lang="en-US" altLang="ja-JP" sz="1800" dirty="0"/>
              <a:t>【 </a:t>
            </a:r>
            <a:r>
              <a:rPr lang="ja-JP" altLang="en-US" sz="1800" dirty="0"/>
              <a:t>ねらい </a:t>
            </a:r>
            <a:r>
              <a:rPr lang="en-US" altLang="ja-JP" sz="1800" dirty="0"/>
              <a:t>】</a:t>
            </a:r>
            <a:r>
              <a:rPr lang="ja-JP" altLang="ja-JP" sz="1800" dirty="0"/>
              <a:t>　　</a:t>
            </a:r>
            <a:endParaRPr lang="en-US" altLang="ja-JP" sz="1800" dirty="0"/>
          </a:p>
          <a:p>
            <a:pPr>
              <a:lnSpc>
                <a:spcPts val="2600"/>
              </a:lnSpc>
            </a:pPr>
            <a:r>
              <a:rPr lang="ja-JP" altLang="en-US" sz="1800" dirty="0"/>
              <a:t>　　</a:t>
            </a:r>
            <a:r>
              <a:rPr lang="ja-JP" altLang="ja-JP" sz="1800" dirty="0"/>
              <a:t>家族や身近な人にお世話になっていることを知り、感謝の気持ちを伝えられる</a:t>
            </a:r>
            <a:r>
              <a:rPr lang="en-US" altLang="ja-JP" sz="1800" dirty="0"/>
              <a:t> </a:t>
            </a:r>
          </a:p>
          <a:p>
            <a:pPr>
              <a:lnSpc>
                <a:spcPts val="2600"/>
              </a:lnSpc>
            </a:pPr>
            <a:r>
              <a:rPr lang="en-US" altLang="ja-JP" sz="1800" dirty="0"/>
              <a:t>   </a:t>
            </a:r>
            <a:r>
              <a:rPr lang="ja-JP" altLang="ja-JP" sz="1800" dirty="0"/>
              <a:t>ようにする。</a:t>
            </a:r>
          </a:p>
          <a:p>
            <a:pPr>
              <a:lnSpc>
                <a:spcPts val="2600"/>
              </a:lnSpc>
            </a:pPr>
            <a:r>
              <a:rPr lang="ja-JP" altLang="en-US" sz="1800" dirty="0"/>
              <a:t>　　</a:t>
            </a:r>
            <a:r>
              <a:rPr lang="ja-JP" altLang="ja-JP" sz="1800" dirty="0"/>
              <a:t>また、自分がしてもらって嬉しかったことを考え、人と自分の関わりを意識できる</a:t>
            </a:r>
            <a:endParaRPr lang="en-US" altLang="ja-JP" sz="1800" dirty="0"/>
          </a:p>
          <a:p>
            <a:pPr>
              <a:lnSpc>
                <a:spcPts val="2600"/>
              </a:lnSpc>
            </a:pPr>
            <a:r>
              <a:rPr lang="en-US" altLang="ja-JP" sz="1800" dirty="0"/>
              <a:t>   </a:t>
            </a:r>
            <a:r>
              <a:rPr lang="ja-JP" altLang="ja-JP" sz="1800" dirty="0"/>
              <a:t>ようにする。</a:t>
            </a:r>
          </a:p>
        </p:txBody>
      </p:sp>
    </p:spTree>
    <p:extLst>
      <p:ext uri="{BB962C8B-B14F-4D97-AF65-F5344CB8AC3E}">
        <p14:creationId xmlns:p14="http://schemas.microsoft.com/office/powerpoint/2010/main" val="37250018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3597639" y="1136392"/>
            <a:ext cx="5331504" cy="3742906"/>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4000" dirty="0">
                <a:latin typeface="ＭＳ Ｐゴシック" panose="020B0600070205080204" pitchFamily="50" charset="-128"/>
              </a:rPr>
              <a:t>ありがとうって　いったら</a:t>
            </a:r>
          </a:p>
          <a:p>
            <a:pPr>
              <a:lnSpc>
                <a:spcPct val="150000"/>
              </a:lnSpc>
            </a:pPr>
            <a:r>
              <a:rPr lang="ja-JP" altLang="en-US" sz="4000" dirty="0">
                <a:latin typeface="ＭＳ Ｐゴシック" panose="020B0600070205080204" pitchFamily="50" charset="-128"/>
              </a:rPr>
              <a:t>みんなが　わらってる</a:t>
            </a:r>
          </a:p>
          <a:p>
            <a:pPr>
              <a:lnSpc>
                <a:spcPct val="150000"/>
              </a:lnSpc>
            </a:pPr>
            <a:r>
              <a:rPr lang="ja-JP" altLang="en-US" sz="4000" dirty="0">
                <a:latin typeface="ＭＳ Ｐゴシック" panose="020B0600070205080204" pitchFamily="50" charset="-128"/>
              </a:rPr>
              <a:t>そのかおが　うれしくて</a:t>
            </a:r>
          </a:p>
          <a:p>
            <a:pPr>
              <a:lnSpc>
                <a:spcPct val="150000"/>
              </a:lnSpc>
            </a:pPr>
            <a:r>
              <a:rPr lang="ja-JP" altLang="en-US" sz="4000" dirty="0">
                <a:latin typeface="ＭＳ Ｐゴシック" panose="020B0600070205080204" pitchFamily="50" charset="-128"/>
              </a:rPr>
              <a:t>なんども　ありがとう</a:t>
            </a:r>
            <a:endParaRPr lang="ja-JP" altLang="en-US" sz="2000" dirty="0">
              <a:latin typeface="ＭＳ Ｐゴシック" panose="020B0600070205080204" pitchFamily="50" charset="-128"/>
            </a:endParaRPr>
          </a:p>
        </p:txBody>
      </p:sp>
      <p:pic>
        <p:nvPicPr>
          <p:cNvPr id="7" name="図 10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445124" y="4358412"/>
            <a:ext cx="3222885" cy="2499588"/>
          </a:xfrm>
          <a:prstGeom prst="rect">
            <a:avLst/>
          </a:prstGeom>
        </p:spPr>
      </p:pic>
    </p:spTree>
    <p:extLst>
      <p:ext uri="{BB962C8B-B14F-4D97-AF65-F5344CB8AC3E}">
        <p14:creationId xmlns:p14="http://schemas.microsoft.com/office/powerpoint/2010/main" val="13104959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
          <p:cNvSpPr txBox="1">
            <a:spLocks/>
          </p:cNvSpPr>
          <p:nvPr/>
        </p:nvSpPr>
        <p:spPr>
          <a:xfrm>
            <a:off x="1524009" y="0"/>
            <a:ext cx="9143999" cy="737378"/>
          </a:xfrm>
          <a:prstGeom prst="rect">
            <a:avLst/>
          </a:prstGeom>
          <a:solidFill>
            <a:srgbClr val="FFFF99"/>
          </a:solidFill>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sz="3000" dirty="0">
                <a:latin typeface="ＭＳ Ｐゴシック" panose="020B0600070205080204" pitchFamily="50" charset="-128"/>
              </a:rPr>
              <a:t>おせわになっている人に　「ありがとう」をつたえよう</a:t>
            </a:r>
          </a:p>
        </p:txBody>
      </p:sp>
      <p:pic>
        <p:nvPicPr>
          <p:cNvPr id="20" name="図 15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6231" y="4886199"/>
            <a:ext cx="1036966" cy="1759849"/>
          </a:xfrm>
          <a:prstGeom prst="rect">
            <a:avLst/>
          </a:prstGeom>
        </p:spPr>
      </p:pic>
      <p:pic>
        <p:nvPicPr>
          <p:cNvPr id="21" name="図 15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25144" y="911832"/>
            <a:ext cx="1037066" cy="1760022"/>
          </a:xfrm>
          <a:prstGeom prst="rect">
            <a:avLst/>
          </a:prstGeom>
        </p:spPr>
      </p:pic>
      <p:pic>
        <p:nvPicPr>
          <p:cNvPr id="22" name="図 15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12960" y="2889019"/>
            <a:ext cx="1061434" cy="1801375"/>
          </a:xfrm>
          <a:prstGeom prst="rect">
            <a:avLst/>
          </a:prstGeom>
        </p:spPr>
      </p:pic>
      <p:sp>
        <p:nvSpPr>
          <p:cNvPr id="23" name="四角形 168"/>
          <p:cNvSpPr/>
          <p:nvPr/>
        </p:nvSpPr>
        <p:spPr>
          <a:xfrm>
            <a:off x="3290680" y="881527"/>
            <a:ext cx="1935886" cy="182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ja-JP" altLang="en-US" sz="2400"/>
              <a:t>写真など</a:t>
            </a:r>
          </a:p>
        </p:txBody>
      </p:sp>
      <p:sp>
        <p:nvSpPr>
          <p:cNvPr id="24" name="四角形 169"/>
          <p:cNvSpPr/>
          <p:nvPr/>
        </p:nvSpPr>
        <p:spPr>
          <a:xfrm>
            <a:off x="3290680" y="2867741"/>
            <a:ext cx="1935886" cy="182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ja-JP" altLang="en-US" sz="2400"/>
              <a:t>写真など</a:t>
            </a:r>
          </a:p>
        </p:txBody>
      </p:sp>
      <p:sp>
        <p:nvSpPr>
          <p:cNvPr id="25" name="四角形 170"/>
          <p:cNvSpPr/>
          <p:nvPr/>
        </p:nvSpPr>
        <p:spPr>
          <a:xfrm>
            <a:off x="3290680" y="4853956"/>
            <a:ext cx="1935886" cy="182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ja-JP" altLang="en-US" sz="2400"/>
              <a:t>写真など</a:t>
            </a:r>
          </a:p>
        </p:txBody>
      </p:sp>
      <p:pic>
        <p:nvPicPr>
          <p:cNvPr id="26" name="図 15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62875" y="2889019"/>
            <a:ext cx="1061434" cy="1801375"/>
          </a:xfrm>
          <a:prstGeom prst="rect">
            <a:avLst/>
          </a:prstGeom>
        </p:spPr>
      </p:pic>
      <p:pic>
        <p:nvPicPr>
          <p:cNvPr id="27" name="図 15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86231" y="933183"/>
            <a:ext cx="1037066" cy="1760022"/>
          </a:xfrm>
          <a:prstGeom prst="rect">
            <a:avLst/>
          </a:prstGeom>
        </p:spPr>
      </p:pic>
      <p:pic>
        <p:nvPicPr>
          <p:cNvPr id="28" name="図 15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37428" y="4884442"/>
            <a:ext cx="1036966" cy="1759849"/>
          </a:xfrm>
          <a:prstGeom prst="rect">
            <a:avLst/>
          </a:prstGeom>
        </p:spPr>
      </p:pic>
      <p:sp>
        <p:nvSpPr>
          <p:cNvPr id="32" name="タイトル 1"/>
          <p:cNvSpPr txBox="1">
            <a:spLocks/>
          </p:cNvSpPr>
          <p:nvPr/>
        </p:nvSpPr>
        <p:spPr>
          <a:xfrm>
            <a:off x="6004180" y="1242575"/>
            <a:ext cx="2358839" cy="1098571"/>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sz="4000" dirty="0">
                <a:latin typeface="ＭＳ Ｐゴシック" panose="020B0600070205080204" pitchFamily="50" charset="-128"/>
              </a:rPr>
              <a:t>○○さん</a:t>
            </a:r>
          </a:p>
        </p:txBody>
      </p:sp>
      <p:sp>
        <p:nvSpPr>
          <p:cNvPr id="33" name="タイトル 1"/>
          <p:cNvSpPr txBox="1">
            <a:spLocks/>
          </p:cNvSpPr>
          <p:nvPr/>
        </p:nvSpPr>
        <p:spPr>
          <a:xfrm>
            <a:off x="6004182" y="3228868"/>
            <a:ext cx="2358839" cy="1098571"/>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sz="4000" dirty="0">
                <a:latin typeface="ＭＳ Ｐゴシック" panose="020B0600070205080204" pitchFamily="50" charset="-128"/>
              </a:rPr>
              <a:t>○○さん</a:t>
            </a:r>
          </a:p>
        </p:txBody>
      </p:sp>
      <p:sp>
        <p:nvSpPr>
          <p:cNvPr id="34" name="タイトル 1"/>
          <p:cNvSpPr txBox="1">
            <a:spLocks/>
          </p:cNvSpPr>
          <p:nvPr/>
        </p:nvSpPr>
        <p:spPr>
          <a:xfrm>
            <a:off x="6004181" y="5215082"/>
            <a:ext cx="2358839" cy="1098571"/>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sz="4000" dirty="0">
                <a:latin typeface="ＭＳ Ｐゴシック" panose="020B0600070205080204" pitchFamily="50" charset="-128"/>
              </a:rPr>
              <a:t>○○さん</a:t>
            </a:r>
          </a:p>
        </p:txBody>
      </p:sp>
    </p:spTree>
    <p:extLst>
      <p:ext uri="{BB962C8B-B14F-4D97-AF65-F5344CB8AC3E}">
        <p14:creationId xmlns:p14="http://schemas.microsoft.com/office/powerpoint/2010/main" val="2461728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69001" y="170477"/>
            <a:ext cx="2821233" cy="6360983"/>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70697" y="170447"/>
            <a:ext cx="2759623" cy="6360984"/>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710753" y="170478"/>
            <a:ext cx="2747268" cy="6360983"/>
          </a:xfrm>
          <a:prstGeom prst="rect">
            <a:avLst/>
          </a:prstGeom>
        </p:spPr>
      </p:pic>
      <p:sp>
        <p:nvSpPr>
          <p:cNvPr id="12" name="二等辺三角形 11"/>
          <p:cNvSpPr/>
          <p:nvPr/>
        </p:nvSpPr>
        <p:spPr>
          <a:xfrm rot="5400000">
            <a:off x="4248951" y="3228685"/>
            <a:ext cx="566544" cy="3055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二等辺三角形 12"/>
          <p:cNvSpPr/>
          <p:nvPr/>
        </p:nvSpPr>
        <p:spPr>
          <a:xfrm rot="5400000">
            <a:off x="7287905" y="3206837"/>
            <a:ext cx="566544" cy="3055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二等辺三角形 13"/>
          <p:cNvSpPr/>
          <p:nvPr/>
        </p:nvSpPr>
        <p:spPr>
          <a:xfrm rot="5400000">
            <a:off x="10286760" y="3241250"/>
            <a:ext cx="566544" cy="28046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19056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05504" y="248504"/>
            <a:ext cx="2802243" cy="6360984"/>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26886" y="248535"/>
            <a:ext cx="2780932" cy="6360983"/>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727013" y="248535"/>
            <a:ext cx="2770279" cy="6360983"/>
          </a:xfrm>
          <a:prstGeom prst="rect">
            <a:avLst/>
          </a:prstGeom>
        </p:spPr>
      </p:pic>
      <p:sp>
        <p:nvSpPr>
          <p:cNvPr id="10" name="二等辺三角形 9"/>
          <p:cNvSpPr/>
          <p:nvPr/>
        </p:nvSpPr>
        <p:spPr>
          <a:xfrm rot="5400000">
            <a:off x="1355835" y="3272477"/>
            <a:ext cx="566544" cy="3055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二等辺三角形 10"/>
          <p:cNvSpPr/>
          <p:nvPr/>
        </p:nvSpPr>
        <p:spPr>
          <a:xfrm rot="5400000">
            <a:off x="7359099" y="3276232"/>
            <a:ext cx="566544" cy="3055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二等辺三角形 11"/>
          <p:cNvSpPr/>
          <p:nvPr/>
        </p:nvSpPr>
        <p:spPr>
          <a:xfrm rot="5400000">
            <a:off x="10366787" y="3272477"/>
            <a:ext cx="566544" cy="3055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二等辺三角形 12"/>
          <p:cNvSpPr/>
          <p:nvPr/>
        </p:nvSpPr>
        <p:spPr>
          <a:xfrm rot="5400000">
            <a:off x="4351409" y="3272478"/>
            <a:ext cx="566544" cy="3055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4234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0076" y="260427"/>
            <a:ext cx="2802243" cy="6389960"/>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90545" y="260427"/>
            <a:ext cx="2749168" cy="6389960"/>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72999" y="472691"/>
            <a:ext cx="2834076" cy="5965432"/>
          </a:xfrm>
          <a:prstGeom prst="rect">
            <a:avLst/>
          </a:prstGeom>
        </p:spPr>
      </p:pic>
      <p:sp>
        <p:nvSpPr>
          <p:cNvPr id="6" name="二等辺三角形 5"/>
          <p:cNvSpPr/>
          <p:nvPr/>
        </p:nvSpPr>
        <p:spPr>
          <a:xfrm rot="5400000">
            <a:off x="4274419" y="3276230"/>
            <a:ext cx="566544" cy="3055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二等辺三角形 7"/>
          <p:cNvSpPr/>
          <p:nvPr/>
        </p:nvSpPr>
        <p:spPr>
          <a:xfrm rot="5400000">
            <a:off x="7293751" y="3302641"/>
            <a:ext cx="566544" cy="3055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二等辺三角形 8"/>
          <p:cNvSpPr/>
          <p:nvPr/>
        </p:nvSpPr>
        <p:spPr>
          <a:xfrm rot="5400000">
            <a:off x="1273699" y="3280332"/>
            <a:ext cx="566544" cy="3055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89875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85908" y="465456"/>
            <a:ext cx="2328781" cy="6016849"/>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60929" y="465455"/>
            <a:ext cx="1914287" cy="5733333"/>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50447" y="465458"/>
            <a:ext cx="2328780" cy="6016847"/>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889950" y="466557"/>
            <a:ext cx="1538913" cy="6015751"/>
          </a:xfrm>
          <a:prstGeom prst="rect">
            <a:avLst/>
          </a:prstGeom>
        </p:spPr>
      </p:pic>
      <p:sp>
        <p:nvSpPr>
          <p:cNvPr id="8" name="二等辺三角形 7"/>
          <p:cNvSpPr/>
          <p:nvPr/>
        </p:nvSpPr>
        <p:spPr>
          <a:xfrm rot="5400000">
            <a:off x="3414731" y="3343086"/>
            <a:ext cx="566544" cy="2778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二等辺三角形 8"/>
          <p:cNvSpPr/>
          <p:nvPr/>
        </p:nvSpPr>
        <p:spPr>
          <a:xfrm rot="5400000">
            <a:off x="5949283" y="3334943"/>
            <a:ext cx="566544" cy="2778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二等辺三角形 9"/>
          <p:cNvSpPr/>
          <p:nvPr/>
        </p:nvSpPr>
        <p:spPr>
          <a:xfrm rot="5400000">
            <a:off x="8514243" y="3343086"/>
            <a:ext cx="566544" cy="2778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71705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58766" y="1106358"/>
            <a:ext cx="3887833" cy="724988"/>
          </a:xfrm>
        </p:spPr>
        <p:txBody>
          <a:bodyPr>
            <a:normAutofit/>
          </a:bodyPr>
          <a:lstStyle/>
          <a:p>
            <a:r>
              <a:rPr lang="ja-JP" altLang="en-US" sz="3000" dirty="0"/>
              <a:t>（小学部　中学年（１））</a:t>
            </a:r>
            <a:endParaRPr kumimoji="1" lang="ja-JP" altLang="en-US" dirty="0"/>
          </a:p>
        </p:txBody>
      </p:sp>
      <p:sp>
        <p:nvSpPr>
          <p:cNvPr id="4" name="タイトル 1"/>
          <p:cNvSpPr txBox="1">
            <a:spLocks/>
          </p:cNvSpPr>
          <p:nvPr/>
        </p:nvSpPr>
        <p:spPr>
          <a:xfrm>
            <a:off x="3882489" y="2516142"/>
            <a:ext cx="4735425" cy="899596"/>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300" dirty="0"/>
              <a:t>大切なプライベートゾーン</a:t>
            </a:r>
          </a:p>
        </p:txBody>
      </p:sp>
      <p:sp>
        <p:nvSpPr>
          <p:cNvPr id="6" name="タイトル 1"/>
          <p:cNvSpPr txBox="1">
            <a:spLocks/>
          </p:cNvSpPr>
          <p:nvPr/>
        </p:nvSpPr>
        <p:spPr>
          <a:xfrm>
            <a:off x="4446592" y="5509996"/>
            <a:ext cx="6221437" cy="1345223"/>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1400" dirty="0">
                <a:latin typeface="游ゴシック Light" panose="020B0300000000000000" pitchFamily="50" charset="-128"/>
                <a:ea typeface="游ゴシック Light" panose="020B0300000000000000" pitchFamily="50" charset="-128"/>
              </a:rPr>
              <a:t>参考資料：</a:t>
            </a:r>
            <a:r>
              <a:rPr lang="en-US" altLang="ja-JP" sz="1400" dirty="0">
                <a:latin typeface="游ゴシック Light" panose="020B0300000000000000" pitchFamily="50" charset="-128"/>
                <a:ea typeface="游ゴシック Light" panose="020B0300000000000000" pitchFamily="50" charset="-128"/>
              </a:rPr>
              <a:t>『</a:t>
            </a:r>
            <a:r>
              <a:rPr lang="ja-JP" altLang="en-US" sz="1400" dirty="0">
                <a:latin typeface="游ゴシック Light" panose="020B0300000000000000" pitchFamily="50" charset="-128"/>
                <a:ea typeface="游ゴシック Light" panose="020B0300000000000000" pitchFamily="50" charset="-128"/>
              </a:rPr>
              <a:t>ぐー</a:t>
            </a:r>
            <a:r>
              <a:rPr lang="ja-JP" altLang="en-US" sz="1400" dirty="0" err="1">
                <a:latin typeface="游ゴシック Light" panose="020B0300000000000000" pitchFamily="50" charset="-128"/>
                <a:ea typeface="游ゴシック Light" panose="020B0300000000000000" pitchFamily="50" charset="-128"/>
              </a:rPr>
              <a:t>ちょきぱ</a:t>
            </a:r>
            <a:r>
              <a:rPr lang="ja-JP" altLang="en-US" sz="1400" dirty="0">
                <a:latin typeface="游ゴシック Light" panose="020B0300000000000000" pitchFamily="50" charset="-128"/>
                <a:ea typeface="游ゴシック Light" panose="020B0300000000000000" pitchFamily="50" charset="-128"/>
              </a:rPr>
              <a:t>ー　</a:t>
            </a:r>
            <a:r>
              <a:rPr lang="en-US" altLang="ja-JP" sz="1400" dirty="0">
                <a:latin typeface="游ゴシック Light" panose="020B0300000000000000" pitchFamily="50" charset="-128"/>
                <a:ea typeface="游ゴシック Light" panose="020B0300000000000000" pitchFamily="50" charset="-128"/>
              </a:rPr>
              <a:t>vol.8</a:t>
            </a:r>
            <a:r>
              <a:rPr lang="ja-JP" altLang="en-US" sz="1400" dirty="0">
                <a:latin typeface="游ゴシック Light" panose="020B0300000000000000" pitchFamily="50" charset="-128"/>
                <a:ea typeface="游ゴシック Light" panose="020B0300000000000000" pitchFamily="50" charset="-128"/>
              </a:rPr>
              <a:t>　こどもに伝える生と性</a:t>
            </a:r>
            <a:r>
              <a:rPr lang="en-US" altLang="ja-JP" sz="1400" dirty="0">
                <a:latin typeface="游ゴシック Light" panose="020B0300000000000000" pitchFamily="50" charset="-128"/>
                <a:ea typeface="游ゴシック Light" panose="020B0300000000000000" pitchFamily="50" charset="-128"/>
              </a:rPr>
              <a:t>』</a:t>
            </a:r>
          </a:p>
          <a:p>
            <a:pPr>
              <a:lnSpc>
                <a:spcPct val="150000"/>
              </a:lnSpc>
            </a:pPr>
            <a:r>
              <a:rPr lang="ja-JP" altLang="en-US" sz="1400" dirty="0">
                <a:latin typeface="游ゴシック Light" panose="020B0300000000000000" pitchFamily="50" charset="-128"/>
                <a:ea typeface="游ゴシック Light" panose="020B0300000000000000" pitchFamily="50" charset="-128"/>
              </a:rPr>
              <a:t>　　　　　（公財）高知男女共同参画社会づくり財団</a:t>
            </a:r>
            <a:endParaRPr lang="en-US" altLang="ja-JP" sz="1400" dirty="0">
              <a:latin typeface="游ゴシック Light" panose="020B0300000000000000" pitchFamily="50" charset="-128"/>
              <a:ea typeface="游ゴシック Light" panose="020B0300000000000000" pitchFamily="50" charset="-128"/>
            </a:endParaRPr>
          </a:p>
          <a:p>
            <a:pPr>
              <a:lnSpc>
                <a:spcPct val="150000"/>
              </a:lnSpc>
            </a:pPr>
            <a:r>
              <a:rPr lang="ja-JP" altLang="en-US" sz="1400" dirty="0">
                <a:latin typeface="游ゴシック Light" panose="020B0300000000000000" pitchFamily="50" charset="-128"/>
                <a:ea typeface="游ゴシック Light" panose="020B0300000000000000" pitchFamily="50" charset="-128"/>
              </a:rPr>
              <a:t>　　　  　　</a:t>
            </a:r>
            <a:r>
              <a:rPr lang="en-US" altLang="ja-JP" sz="1400" dirty="0">
                <a:latin typeface="游ゴシック Light" panose="020B0300000000000000" pitchFamily="50" charset="-128"/>
                <a:ea typeface="游ゴシック Light" panose="020B0300000000000000" pitchFamily="50" charset="-128"/>
              </a:rPr>
              <a:t>http://www.sole-kochi.or.jp/info/dtl.php?ID=532&amp;routekbn=S</a:t>
            </a:r>
            <a:endParaRPr lang="ja-JP" altLang="en-US" sz="1400" dirty="0">
              <a:latin typeface="游ゴシック Light" panose="020B0300000000000000" pitchFamily="50" charset="-128"/>
              <a:ea typeface="游ゴシック Light" panose="020B0300000000000000" pitchFamily="50" charset="-128"/>
            </a:endParaRPr>
          </a:p>
        </p:txBody>
      </p:sp>
      <p:sp>
        <p:nvSpPr>
          <p:cNvPr id="8" name="タイトル 1"/>
          <p:cNvSpPr txBox="1">
            <a:spLocks/>
          </p:cNvSpPr>
          <p:nvPr/>
        </p:nvSpPr>
        <p:spPr>
          <a:xfrm>
            <a:off x="2043280" y="332413"/>
            <a:ext cx="2551025" cy="524525"/>
          </a:xfrm>
          <a:prstGeom prst="rect">
            <a:avLst/>
          </a:prstGeom>
          <a:ln>
            <a:solidFill>
              <a:schemeClr val="tx1"/>
            </a:solidFill>
          </a:ln>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3000" dirty="0"/>
              <a:t>（特）資料２</a:t>
            </a:r>
          </a:p>
        </p:txBody>
      </p:sp>
      <p:sp>
        <p:nvSpPr>
          <p:cNvPr id="7" name="タイトル 1"/>
          <p:cNvSpPr txBox="1">
            <a:spLocks/>
          </p:cNvSpPr>
          <p:nvPr/>
        </p:nvSpPr>
        <p:spPr>
          <a:xfrm>
            <a:off x="2477500" y="3890674"/>
            <a:ext cx="7545401" cy="1272228"/>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3000"/>
              </a:lnSpc>
            </a:pPr>
            <a:r>
              <a:rPr lang="en-US" altLang="ja-JP" sz="1800" dirty="0"/>
              <a:t>【 </a:t>
            </a:r>
            <a:r>
              <a:rPr lang="ja-JP" altLang="en-US" sz="1800" dirty="0"/>
              <a:t>ねらい </a:t>
            </a:r>
            <a:r>
              <a:rPr lang="en-US" altLang="ja-JP" sz="1800" dirty="0"/>
              <a:t>】</a:t>
            </a:r>
            <a:r>
              <a:rPr lang="ja-JP" altLang="ja-JP" sz="1800" dirty="0"/>
              <a:t>　　</a:t>
            </a:r>
            <a:endParaRPr lang="en-US" altLang="ja-JP" sz="1800" dirty="0"/>
          </a:p>
          <a:p>
            <a:pPr>
              <a:lnSpc>
                <a:spcPts val="3000"/>
              </a:lnSpc>
            </a:pPr>
            <a:r>
              <a:rPr lang="ja-JP" altLang="en-US" sz="1800" dirty="0"/>
              <a:t>　　</a:t>
            </a:r>
            <a:r>
              <a:rPr lang="ja-JP" altLang="ja-JP" sz="1800" dirty="0"/>
              <a:t>プライベートゾーンの大切さについて知り、自分の体を守るための約束や</a:t>
            </a:r>
            <a:endParaRPr lang="en-US" altLang="ja-JP" sz="1800" dirty="0"/>
          </a:p>
          <a:p>
            <a:pPr>
              <a:lnSpc>
                <a:spcPts val="3000"/>
              </a:lnSpc>
            </a:pPr>
            <a:r>
              <a:rPr lang="en-US" altLang="ja-JP" sz="1800" dirty="0"/>
              <a:t> </a:t>
            </a:r>
            <a:r>
              <a:rPr lang="ja-JP" altLang="ja-JP" sz="1800" dirty="0"/>
              <a:t>態度を身に付けることができるようにする。</a:t>
            </a:r>
          </a:p>
        </p:txBody>
      </p:sp>
    </p:spTree>
    <p:extLst>
      <p:ext uri="{BB962C8B-B14F-4D97-AF65-F5344CB8AC3E}">
        <p14:creationId xmlns:p14="http://schemas.microsoft.com/office/powerpoint/2010/main" val="2717816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画面の領域"/>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48789" y="683804"/>
            <a:ext cx="1834995" cy="5875657"/>
          </a:xfrm>
          <a:prstGeom prst="rect">
            <a:avLst/>
          </a:prstGeom>
        </p:spPr>
      </p:pic>
      <p:pic>
        <p:nvPicPr>
          <p:cNvPr id="9" name="図 8"/>
          <p:cNvPicPr>
            <a:picLocks noChangeAspect="1"/>
          </p:cNvPicPr>
          <p:nvPr/>
        </p:nvPicPr>
        <p:blipFill>
          <a:blip r:embed="rId4" cstate="email">
            <a:extLst>
              <a:ext uri="{BEBA8EAE-BF5A-486C-A8C5-ECC9F3942E4B}">
                <a14:imgProps xmlns:a14="http://schemas.microsoft.com/office/drawing/2010/main">
                  <a14:imgLayer r:embed="rId5">
                    <a14:imgEffect>
                      <a14:backgroundRemoval t="0" b="99412" l="0" r="99404">
                        <a14:backgroundMark x1="3976" y1="7941" x2="3976" y2="7941"/>
                      </a14:backgroundRemoval>
                    </a14:imgEffect>
                  </a14:imgLayer>
                </a14:imgProps>
              </a:ext>
              <a:ext uri="{28A0092B-C50C-407E-A947-70E740481C1C}">
                <a14:useLocalDpi xmlns:a14="http://schemas.microsoft.com/office/drawing/2010/main"/>
              </a:ext>
            </a:extLst>
          </a:blip>
          <a:stretch>
            <a:fillRect/>
          </a:stretch>
        </p:blipFill>
        <p:spPr>
          <a:xfrm>
            <a:off x="3595397" y="2320752"/>
            <a:ext cx="2239348" cy="1808813"/>
          </a:xfrm>
          <a:prstGeom prst="rect">
            <a:avLst/>
          </a:prstGeom>
        </p:spPr>
      </p:pic>
      <p:pic>
        <p:nvPicPr>
          <p:cNvPr id="10" name="図 9"/>
          <p:cNvPicPr>
            <a:picLocks noChangeAspect="1"/>
          </p:cNvPicPr>
          <p:nvPr/>
        </p:nvPicPr>
        <p:blipFill>
          <a:blip r:embed="rId6">
            <a:extLst/>
          </a:blip>
          <a:stretch>
            <a:fillRect/>
          </a:stretch>
        </p:blipFill>
        <p:spPr>
          <a:xfrm>
            <a:off x="4041121" y="3978375"/>
            <a:ext cx="1282339" cy="525944"/>
          </a:xfrm>
          <a:prstGeom prst="rect">
            <a:avLst/>
          </a:prstGeom>
        </p:spPr>
      </p:pic>
      <p:pic>
        <p:nvPicPr>
          <p:cNvPr id="13" name="図 12"/>
          <p:cNvPicPr>
            <a:picLocks noChangeAspect="1"/>
          </p:cNvPicPr>
          <p:nvPr/>
        </p:nvPicPr>
        <p:blipFill>
          <a:blip r:embed="rId7" cstate="email">
            <a:extLst>
              <a:ext uri="{BEBA8EAE-BF5A-486C-A8C5-ECC9F3942E4B}">
                <a14:imgProps xmlns:a14="http://schemas.microsoft.com/office/drawing/2010/main">
                  <a14:imgLayer r:embed="rId8">
                    <a14:imgEffect>
                      <a14:backgroundRemoval t="3377" b="95584" l="0" r="100000"/>
                    </a14:imgEffect>
                  </a14:imgLayer>
                </a14:imgProps>
              </a:ext>
              <a:ext uri="{28A0092B-C50C-407E-A947-70E740481C1C}">
                <a14:useLocalDpi xmlns:a14="http://schemas.microsoft.com/office/drawing/2010/main"/>
              </a:ext>
            </a:extLst>
          </a:blip>
          <a:stretch>
            <a:fillRect/>
          </a:stretch>
        </p:blipFill>
        <p:spPr>
          <a:xfrm>
            <a:off x="3838077" y="3922162"/>
            <a:ext cx="1689780" cy="915428"/>
          </a:xfrm>
          <a:prstGeom prst="rect">
            <a:avLst/>
          </a:prstGeom>
        </p:spPr>
      </p:pic>
      <p:pic>
        <p:nvPicPr>
          <p:cNvPr id="11" name="図 10" descr="画面の領域"/>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785241" y="683804"/>
            <a:ext cx="1845656" cy="5875657"/>
          </a:xfrm>
          <a:prstGeom prst="rect">
            <a:avLst/>
          </a:prstGeom>
        </p:spPr>
      </p:pic>
      <p:pic>
        <p:nvPicPr>
          <p:cNvPr id="14" name="図 13"/>
          <p:cNvPicPr>
            <a:picLocks noChangeAspect="1"/>
          </p:cNvPicPr>
          <p:nvPr/>
        </p:nvPicPr>
        <p:blipFill>
          <a:blip r:embed="rId10" cstate="email">
            <a:extLst>
              <a:ext uri="{BEBA8EAE-BF5A-486C-A8C5-ECC9F3942E4B}">
                <a14:imgProps xmlns:a14="http://schemas.microsoft.com/office/drawing/2010/main">
                  <a14:imgLayer r:embed="rId11">
                    <a14:imgEffect>
                      <a14:backgroundRemoval t="0" b="100000" l="0" r="98323">
                        <a14:backgroundMark x1="10323" y1="12133" x2="10323" y2="12133"/>
                        <a14:backgroundMark x1="6839" y1="14481" x2="6839" y2="14481"/>
                      </a14:backgroundRemoval>
                    </a14:imgEffect>
                  </a14:imgLayer>
                </a14:imgProps>
              </a:ext>
              <a:ext uri="{28A0092B-C50C-407E-A947-70E740481C1C}">
                <a14:useLocalDpi xmlns:a14="http://schemas.microsoft.com/office/drawing/2010/main"/>
              </a:ext>
            </a:extLst>
          </a:blip>
          <a:stretch>
            <a:fillRect/>
          </a:stretch>
        </p:blipFill>
        <p:spPr>
          <a:xfrm>
            <a:off x="6628150" y="2151474"/>
            <a:ext cx="2159871" cy="1978091"/>
          </a:xfrm>
          <a:prstGeom prst="rect">
            <a:avLst/>
          </a:prstGeom>
        </p:spPr>
      </p:pic>
      <p:pic>
        <p:nvPicPr>
          <p:cNvPr id="15" name="図 14"/>
          <p:cNvPicPr>
            <a:picLocks noChangeAspect="1"/>
          </p:cNvPicPr>
          <p:nvPr/>
        </p:nvPicPr>
        <p:blipFill>
          <a:blip r:embed="rId12">
            <a:extLst/>
          </a:blip>
          <a:stretch>
            <a:fillRect/>
          </a:stretch>
        </p:blipFill>
        <p:spPr>
          <a:xfrm>
            <a:off x="7052917" y="4001538"/>
            <a:ext cx="1310363" cy="686375"/>
          </a:xfrm>
          <a:prstGeom prst="rect">
            <a:avLst/>
          </a:prstGeom>
        </p:spPr>
      </p:pic>
      <p:pic>
        <p:nvPicPr>
          <p:cNvPr id="16" name="図 15"/>
          <p:cNvPicPr>
            <a:picLocks noChangeAspect="1"/>
          </p:cNvPicPr>
          <p:nvPr/>
        </p:nvPicPr>
        <p:blipFill>
          <a:blip r:embed="rId7" cstate="email">
            <a:extLst>
              <a:ext uri="{BEBA8EAE-BF5A-486C-A8C5-ECC9F3942E4B}">
                <a14:imgProps xmlns:a14="http://schemas.microsoft.com/office/drawing/2010/main">
                  <a14:imgLayer r:embed="rId8">
                    <a14:imgEffect>
                      <a14:backgroundRemoval t="3377" b="95584" l="0" r="100000"/>
                    </a14:imgEffect>
                  </a14:imgLayer>
                </a14:imgProps>
              </a:ext>
              <a:ext uri="{28A0092B-C50C-407E-A947-70E740481C1C}">
                <a14:useLocalDpi xmlns:a14="http://schemas.microsoft.com/office/drawing/2010/main"/>
              </a:ext>
            </a:extLst>
          </a:blip>
          <a:stretch>
            <a:fillRect/>
          </a:stretch>
        </p:blipFill>
        <p:spPr>
          <a:xfrm>
            <a:off x="6877787" y="3940692"/>
            <a:ext cx="1660599" cy="942673"/>
          </a:xfrm>
          <a:prstGeom prst="rect">
            <a:avLst/>
          </a:prstGeom>
        </p:spPr>
      </p:pic>
    </p:spTree>
    <p:extLst>
      <p:ext uri="{BB962C8B-B14F-4D97-AF65-F5344CB8AC3E}">
        <p14:creationId xmlns:p14="http://schemas.microsoft.com/office/powerpoint/2010/main" val="2457826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childTnLst>
                          </p:cTn>
                        </p:par>
                        <p:par>
                          <p:cTn id="11" fill="hold">
                            <p:stCondLst>
                              <p:cond delay="500"/>
                            </p:stCondLst>
                            <p:childTnLst>
                              <p:par>
                                <p:cTn id="12" presetID="10" presetClass="exit" presetSubtype="0" fill="hold" nodeType="afterEffect">
                                  <p:stCondLst>
                                    <p:cond delay="0"/>
                                  </p:stCondLst>
                                  <p:childTnLst>
                                    <p:animEffect transition="out" filter="fade">
                                      <p:cBhvr>
                                        <p:cTn id="13" dur="500"/>
                                        <p:tgtEl>
                                          <p:spTgt spid="13"/>
                                        </p:tgtEl>
                                      </p:cBhvr>
                                    </p:animEffect>
                                    <p:set>
                                      <p:cBhvr>
                                        <p:cTn id="14" dur="1" fill="hold">
                                          <p:stCondLst>
                                            <p:cond delay="499"/>
                                          </p:stCondLst>
                                        </p:cTn>
                                        <p:tgtEl>
                                          <p:spTgt spid="13"/>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par>
                          <p:cTn id="23" fill="hold">
                            <p:stCondLst>
                              <p:cond delay="500"/>
                            </p:stCondLst>
                            <p:childTnLst>
                              <p:par>
                                <p:cTn id="24" presetID="10" presetClass="exit" presetSubtype="0" fill="hold" nodeType="afterEffect">
                                  <p:stCondLst>
                                    <p:cond delay="0"/>
                                  </p:stCondLst>
                                  <p:childTnLst>
                                    <p:animEffect transition="out" filter="fade">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3793</TotalTime>
  <Words>3743</Words>
  <Application>Microsoft Office PowerPoint</Application>
  <PresentationFormat>ワイド画面</PresentationFormat>
  <Paragraphs>316</Paragraphs>
  <Slides>39</Slides>
  <Notes>24</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39</vt:i4>
      </vt:variant>
    </vt:vector>
  </HeadingPairs>
  <TitlesOfParts>
    <vt:vector size="47" baseType="lpstr">
      <vt:lpstr>ＭＳ Ｐゴシック</vt:lpstr>
      <vt:lpstr>游ゴシック</vt:lpstr>
      <vt:lpstr>游ゴシック Light</vt:lpstr>
      <vt:lpstr>Arial</vt:lpstr>
      <vt:lpstr>Calibri</vt:lpstr>
      <vt:lpstr>Calibri Light</vt:lpstr>
      <vt:lpstr>Office テーマ</vt:lpstr>
      <vt:lpstr>1_Office テーマ</vt:lpstr>
      <vt:lpstr>（小学部　低学年（２））</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（小学部　中学年（１））</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（小学部　中学年（２））</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（小学部　高学年（１））</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（小学部　高学年（３））</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高知県教育委員会</dc:creator>
  <cp:lastModifiedBy>高知県教育委員会</cp:lastModifiedBy>
  <cp:revision>203</cp:revision>
  <cp:lastPrinted>2021-01-05T08:55:13Z</cp:lastPrinted>
  <dcterms:created xsi:type="dcterms:W3CDTF">2020-07-28T14:42:59Z</dcterms:created>
  <dcterms:modified xsi:type="dcterms:W3CDTF">2022-03-04T13:26:26Z</dcterms:modified>
</cp:coreProperties>
</file>