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58"/>
  </p:notesMasterIdLst>
  <p:sldIdLst>
    <p:sldId id="271" r:id="rId3"/>
    <p:sldId id="387" r:id="rId4"/>
    <p:sldId id="304" r:id="rId5"/>
    <p:sldId id="306" r:id="rId6"/>
    <p:sldId id="429" r:id="rId7"/>
    <p:sldId id="414" r:id="rId8"/>
    <p:sldId id="423" r:id="rId9"/>
    <p:sldId id="330" r:id="rId10"/>
    <p:sldId id="349" r:id="rId11"/>
    <p:sldId id="350" r:id="rId12"/>
    <p:sldId id="351" r:id="rId13"/>
    <p:sldId id="352" r:id="rId14"/>
    <p:sldId id="331" r:id="rId15"/>
    <p:sldId id="421" r:id="rId16"/>
    <p:sldId id="432" r:id="rId17"/>
    <p:sldId id="328" r:id="rId18"/>
    <p:sldId id="392" r:id="rId19"/>
    <p:sldId id="416" r:id="rId20"/>
    <p:sldId id="424" r:id="rId21"/>
    <p:sldId id="428" r:id="rId22"/>
    <p:sldId id="426" r:id="rId23"/>
    <p:sldId id="315" r:id="rId24"/>
    <p:sldId id="329" r:id="rId25"/>
    <p:sldId id="436" r:id="rId26"/>
    <p:sldId id="435" r:id="rId27"/>
    <p:sldId id="401" r:id="rId28"/>
    <p:sldId id="400" r:id="rId29"/>
    <p:sldId id="402" r:id="rId30"/>
    <p:sldId id="433" r:id="rId31"/>
    <p:sldId id="434" r:id="rId32"/>
    <p:sldId id="334" r:id="rId33"/>
    <p:sldId id="355" r:id="rId34"/>
    <p:sldId id="356" r:id="rId35"/>
    <p:sldId id="389" r:id="rId36"/>
    <p:sldId id="358" r:id="rId37"/>
    <p:sldId id="377" r:id="rId38"/>
    <p:sldId id="362" r:id="rId39"/>
    <p:sldId id="363" r:id="rId40"/>
    <p:sldId id="364" r:id="rId41"/>
    <p:sldId id="361" r:id="rId42"/>
    <p:sldId id="365" r:id="rId43"/>
    <p:sldId id="373" r:id="rId44"/>
    <p:sldId id="324" r:id="rId45"/>
    <p:sldId id="379" r:id="rId46"/>
    <p:sldId id="380" r:id="rId47"/>
    <p:sldId id="381" r:id="rId48"/>
    <p:sldId id="382" r:id="rId49"/>
    <p:sldId id="383" r:id="rId50"/>
    <p:sldId id="384" r:id="rId51"/>
    <p:sldId id="385" r:id="rId52"/>
    <p:sldId id="386" r:id="rId53"/>
    <p:sldId id="407" r:id="rId54"/>
    <p:sldId id="344" r:id="rId55"/>
    <p:sldId id="341" r:id="rId56"/>
    <p:sldId id="378" r:id="rId5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DB3AE9A-616B-4053-953C-11A64498E424}">
          <p14:sldIdLst>
            <p14:sldId id="271"/>
            <p14:sldId id="387"/>
            <p14:sldId id="304"/>
            <p14:sldId id="306"/>
            <p14:sldId id="429"/>
            <p14:sldId id="414"/>
            <p14:sldId id="423"/>
            <p14:sldId id="330"/>
            <p14:sldId id="349"/>
            <p14:sldId id="350"/>
            <p14:sldId id="351"/>
            <p14:sldId id="352"/>
            <p14:sldId id="331"/>
            <p14:sldId id="421"/>
            <p14:sldId id="432"/>
            <p14:sldId id="328"/>
            <p14:sldId id="392"/>
            <p14:sldId id="416"/>
            <p14:sldId id="424"/>
            <p14:sldId id="428"/>
            <p14:sldId id="426"/>
            <p14:sldId id="315"/>
            <p14:sldId id="329"/>
            <p14:sldId id="436"/>
            <p14:sldId id="435"/>
            <p14:sldId id="401"/>
            <p14:sldId id="400"/>
            <p14:sldId id="402"/>
            <p14:sldId id="433"/>
            <p14:sldId id="434"/>
            <p14:sldId id="334"/>
            <p14:sldId id="355"/>
            <p14:sldId id="356"/>
            <p14:sldId id="389"/>
            <p14:sldId id="358"/>
            <p14:sldId id="377"/>
            <p14:sldId id="362"/>
            <p14:sldId id="363"/>
            <p14:sldId id="364"/>
            <p14:sldId id="361"/>
            <p14:sldId id="365"/>
            <p14:sldId id="373"/>
            <p14:sldId id="324"/>
            <p14:sldId id="379"/>
            <p14:sldId id="380"/>
            <p14:sldId id="381"/>
            <p14:sldId id="382"/>
            <p14:sldId id="383"/>
            <p14:sldId id="384"/>
            <p14:sldId id="385"/>
            <p14:sldId id="386"/>
            <p14:sldId id="407"/>
            <p14:sldId id="344"/>
            <p14:sldId id="341"/>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FF"/>
    <a:srgbClr val="FF5050"/>
    <a:srgbClr val="FFFF99"/>
    <a:srgbClr val="00CC00"/>
    <a:srgbClr val="33CC33"/>
    <a:srgbClr val="FF9999"/>
    <a:srgbClr val="FFFF66"/>
    <a:srgbClr val="66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71949" autoAdjust="0"/>
  </p:normalViewPr>
  <p:slideViewPr>
    <p:cSldViewPr>
      <p:cViewPr varScale="1">
        <p:scale>
          <a:sx n="83" d="100"/>
          <a:sy n="83" d="100"/>
        </p:scale>
        <p:origin x="21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892101693084"/>
          <c:y val="1.4099513634287542E-2"/>
          <c:w val="0.55265571919124179"/>
          <c:h val="0.83665935266451874"/>
        </c:manualLayout>
      </c:layout>
      <c:pieChart>
        <c:varyColors val="1"/>
        <c:ser>
          <c:idx val="0"/>
          <c:order val="0"/>
          <c:spPr>
            <a:solidFill>
              <a:schemeClr val="lt1"/>
            </a:solidFill>
            <a:ln w="15875">
              <a:solidFill>
                <a:schemeClr val="tx1"/>
              </a:solidFill>
            </a:ln>
            <a:effectLst/>
          </c:spPr>
          <c:dPt>
            <c:idx val="0"/>
            <c:bubble3D val="0"/>
            <c:spPr>
              <a:solidFill>
                <a:srgbClr val="FFFF00"/>
              </a:solidFill>
              <a:ln w="38100">
                <a:solidFill>
                  <a:srgbClr val="FF0000"/>
                </a:solidFill>
              </a:ln>
              <a:effectLst/>
            </c:spPr>
            <c:extLst>
              <c:ext xmlns:c16="http://schemas.microsoft.com/office/drawing/2014/chart" uri="{C3380CC4-5D6E-409C-BE32-E72D297353CC}">
                <c16:uniqueId val="{00000001-7C19-4748-B03F-FBD07D883D10}"/>
              </c:ext>
            </c:extLst>
          </c:dPt>
          <c:dPt>
            <c:idx val="1"/>
            <c:bubble3D val="0"/>
            <c:spPr>
              <a:solidFill>
                <a:srgbClr val="FFFF00"/>
              </a:solidFill>
              <a:ln w="38100">
                <a:solidFill>
                  <a:srgbClr val="FF0000"/>
                </a:solidFill>
              </a:ln>
              <a:effectLst/>
            </c:spPr>
            <c:extLst>
              <c:ext xmlns:c16="http://schemas.microsoft.com/office/drawing/2014/chart" uri="{C3380CC4-5D6E-409C-BE32-E72D297353CC}">
                <c16:uniqueId val="{00000003-7C19-4748-B03F-FBD07D883D10}"/>
              </c:ext>
            </c:extLst>
          </c:dPt>
          <c:dPt>
            <c:idx val="2"/>
            <c:bubble3D val="0"/>
            <c:spPr>
              <a:solidFill>
                <a:srgbClr val="66FFFF"/>
              </a:solidFill>
              <a:ln w="15875">
                <a:solidFill>
                  <a:schemeClr val="tx1"/>
                </a:solidFill>
              </a:ln>
              <a:effectLst/>
            </c:spPr>
            <c:extLst>
              <c:ext xmlns:c16="http://schemas.microsoft.com/office/drawing/2014/chart" uri="{C3380CC4-5D6E-409C-BE32-E72D297353CC}">
                <c16:uniqueId val="{00000005-7C19-4748-B03F-FBD07D883D10}"/>
              </c:ext>
            </c:extLst>
          </c:dPt>
          <c:dPt>
            <c:idx val="3"/>
            <c:bubble3D val="0"/>
            <c:spPr>
              <a:solidFill>
                <a:srgbClr val="FFFF00"/>
              </a:solidFill>
              <a:ln w="38100">
                <a:solidFill>
                  <a:srgbClr val="FF0000"/>
                </a:solidFill>
              </a:ln>
              <a:effectLst/>
            </c:spPr>
            <c:extLst>
              <c:ext xmlns:c16="http://schemas.microsoft.com/office/drawing/2014/chart" uri="{C3380CC4-5D6E-409C-BE32-E72D297353CC}">
                <c16:uniqueId val="{00000007-7C19-4748-B03F-FBD07D883D10}"/>
              </c:ext>
            </c:extLst>
          </c:dPt>
          <c:dPt>
            <c:idx val="4"/>
            <c:bubble3D val="0"/>
            <c:spPr>
              <a:solidFill>
                <a:srgbClr val="99FF99"/>
              </a:solidFill>
              <a:ln w="15875">
                <a:solidFill>
                  <a:schemeClr val="tx1"/>
                </a:solidFill>
              </a:ln>
              <a:effectLst/>
            </c:spPr>
            <c:extLst>
              <c:ext xmlns:c16="http://schemas.microsoft.com/office/drawing/2014/chart" uri="{C3380CC4-5D6E-409C-BE32-E72D297353CC}">
                <c16:uniqueId val="{00000009-7C19-4748-B03F-FBD07D883D10}"/>
              </c:ext>
            </c:extLst>
          </c:dPt>
          <c:dPt>
            <c:idx val="5"/>
            <c:bubble3D val="0"/>
            <c:spPr>
              <a:solidFill>
                <a:srgbClr val="F9F3FF"/>
              </a:solidFill>
              <a:ln w="15875">
                <a:solidFill>
                  <a:schemeClr val="tx1"/>
                </a:solidFill>
              </a:ln>
              <a:effectLst/>
            </c:spPr>
            <c:extLst>
              <c:ext xmlns:c16="http://schemas.microsoft.com/office/drawing/2014/chart" uri="{C3380CC4-5D6E-409C-BE32-E72D297353CC}">
                <c16:uniqueId val="{0000000B-7C19-4748-B03F-FBD07D883D10}"/>
              </c:ext>
            </c:extLst>
          </c:dPt>
          <c:dLbls>
            <c:dLbl>
              <c:idx val="0"/>
              <c:layout>
                <c:manualLayout>
                  <c:x val="-0.23058209379495345"/>
                  <c:y val="8.0432610005117783E-2"/>
                </c:manualLayout>
              </c:layout>
              <c:tx>
                <c:rich>
                  <a:bodyPr/>
                  <a:lstStyle/>
                  <a:p>
                    <a:r>
                      <a:rPr lang="ja-JP" altLang="en-US" baseline="0" dirty="0" smtClean="0"/>
                      <a:t>がん</a:t>
                    </a:r>
                    <a:r>
                      <a:rPr lang="ja-JP" altLang="en-US" baseline="0" dirty="0"/>
                      <a:t>
</a:t>
                    </a:r>
                    <a:r>
                      <a:rPr lang="en-US" altLang="ja-JP" baseline="0" dirty="0" smtClean="0"/>
                      <a:t>22.7%</a:t>
                    </a:r>
                  </a:p>
                  <a:p>
                    <a:r>
                      <a:rPr lang="en-US" altLang="ja-JP" baseline="0" dirty="0" smtClean="0"/>
                      <a:t>(24.3%)</a:t>
                    </a:r>
                    <a:endParaRPr lang="ja-JP" alt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191526629558997"/>
                      <c:h val="0.29967117851102959"/>
                    </c:manualLayout>
                  </c15:layout>
                </c:ext>
                <c:ext xmlns:c16="http://schemas.microsoft.com/office/drawing/2014/chart" uri="{C3380CC4-5D6E-409C-BE32-E72D297353CC}">
                  <c16:uniqueId val="{00000001-7C19-4748-B03F-FBD07D883D10}"/>
                </c:ext>
              </c:extLst>
            </c:dLbl>
            <c:dLbl>
              <c:idx val="1"/>
              <c:layout>
                <c:manualLayout>
                  <c:x val="-0.15294975642437036"/>
                  <c:y val="-8.8699435635569882E-2"/>
                </c:manualLayout>
              </c:layout>
              <c:tx>
                <c:rich>
                  <a:bodyPr/>
                  <a:lstStyle/>
                  <a:p>
                    <a:fld id="{1FE074CD-16F6-489B-8D41-6AD376ED6713}" type="CATEGORYNAME">
                      <a:rPr lang="ja-JP" altLang="en-US"/>
                      <a:pPr/>
                      <a:t>[分類名]</a:t>
                    </a:fld>
                    <a:r>
                      <a:rPr lang="ja-JP" altLang="en-US" baseline="0" dirty="0"/>
                      <a:t>
</a:t>
                    </a:r>
                    <a:r>
                      <a:rPr lang="en-US" altLang="ja-JP" baseline="0" dirty="0" smtClean="0"/>
                      <a:t>15.0%</a:t>
                    </a:r>
                  </a:p>
                  <a:p>
                    <a:r>
                      <a:rPr lang="en-US" altLang="ja-JP" baseline="0" dirty="0" smtClean="0"/>
                      <a:t>(14.7%)</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19-4748-B03F-FBD07D883D10}"/>
                </c:ext>
              </c:extLst>
            </c:dLbl>
            <c:dLbl>
              <c:idx val="2"/>
              <c:layout>
                <c:manualLayout>
                  <c:x val="-9.084221805825024E-2"/>
                  <c:y val="-0.1616504278278062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C19-4748-B03F-FBD07D883D10}"/>
                </c:ext>
              </c:extLst>
            </c:dLbl>
            <c:dLbl>
              <c:idx val="3"/>
              <c:layout>
                <c:manualLayout>
                  <c:x val="0.17596477231944219"/>
                  <c:y val="1.7612023303995031E-2"/>
                </c:manualLayout>
              </c:layout>
              <c:tx>
                <c:rich>
                  <a:bodyPr/>
                  <a:lstStyle/>
                  <a:p>
                    <a:fld id="{EC5D0A1B-16BD-45FF-A969-952C5D76E07E}" type="CATEGORYNAME">
                      <a:rPr lang="ja-JP" altLang="en-US"/>
                      <a:pPr/>
                      <a:t>[分類名]</a:t>
                    </a:fld>
                    <a:r>
                      <a:rPr lang="ja-JP" altLang="en-US" dirty="0"/>
                      <a:t>　</a:t>
                    </a:r>
                    <a:r>
                      <a:rPr lang="en-US" altLang="ja-JP" dirty="0" smtClean="0"/>
                      <a:t>6.7%(6.6%)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51466784016862555"/>
                      <c:h val="7.1620321507486817E-2"/>
                    </c:manualLayout>
                  </c15:layout>
                  <c15:dlblFieldTable/>
                  <c15:showDataLabelsRange val="0"/>
                </c:ext>
                <c:ext xmlns:c16="http://schemas.microsoft.com/office/drawing/2014/chart" uri="{C3380CC4-5D6E-409C-BE32-E72D297353CC}">
                  <c16:uniqueId val="{00000007-7C19-4748-B03F-FBD07D883D10}"/>
                </c:ext>
              </c:extLst>
            </c:dLbl>
            <c:dLbl>
              <c:idx val="4"/>
              <c:layout>
                <c:manualLayout>
                  <c:x val="8.2628561148659269E-2"/>
                  <c:y val="-0.168759991173820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C19-4748-B03F-FBD07D883D10}"/>
                </c:ext>
              </c:extLst>
            </c:dLbl>
            <c:dLbl>
              <c:idx val="5"/>
              <c:layout>
                <c:manualLayout>
                  <c:x val="0.17993628212807183"/>
                  <c:y val="0.135218410477344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C19-4748-B03F-FBD07D883D10}"/>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Sheet1!$B$25:$G$25</c:f>
              <c:strCache>
                <c:ptCount val="6"/>
                <c:pt idx="0">
                  <c:v>がん（悪性新生物）</c:v>
                </c:pt>
                <c:pt idx="1">
                  <c:v>心疾患</c:v>
                </c:pt>
                <c:pt idx="2">
                  <c:v>老衰</c:v>
                </c:pt>
                <c:pt idx="3">
                  <c:v>脳血管疾患</c:v>
                </c:pt>
                <c:pt idx="4">
                  <c:v>肺炎</c:v>
                </c:pt>
                <c:pt idx="5">
                  <c:v>その他</c:v>
                </c:pt>
              </c:strCache>
            </c:strRef>
          </c:cat>
          <c:val>
            <c:numRef>
              <c:f>Sheet1!$B$26:$G$26</c:f>
              <c:numCache>
                <c:formatCode>0.0</c:formatCode>
                <c:ptCount val="6"/>
                <c:pt idx="0" formatCode="General">
                  <c:v>22.7</c:v>
                </c:pt>
                <c:pt idx="1">
                  <c:v>15</c:v>
                </c:pt>
                <c:pt idx="2">
                  <c:v>11</c:v>
                </c:pt>
                <c:pt idx="3" formatCode="General">
                  <c:v>6.7</c:v>
                </c:pt>
                <c:pt idx="4">
                  <c:v>6</c:v>
                </c:pt>
                <c:pt idx="5">
                  <c:v>38.6</c:v>
                </c:pt>
              </c:numCache>
            </c:numRef>
          </c:val>
          <c:extLst>
            <c:ext xmlns:c16="http://schemas.microsoft.com/office/drawing/2014/chart" uri="{C3380CC4-5D6E-409C-BE32-E72D297353CC}">
              <c16:uniqueId val="{0000000C-7C19-4748-B03F-FBD07D883D10}"/>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5162527760953E-2"/>
          <c:y val="5.7273107344689066E-2"/>
          <c:w val="0.85654613365636989"/>
          <c:h val="0.66085059923848799"/>
        </c:manualLayout>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chemeClr val="accent2">
                  <a:lumMod val="60000"/>
                  <a:lumOff val="40000"/>
                </a:schemeClr>
              </a:solidFill>
              <a:ln>
                <a:solidFill>
                  <a:schemeClr val="tx1"/>
                </a:solidFill>
              </a:ln>
              <a:effectLst/>
            </c:spPr>
            <c:extLst>
              <c:ext xmlns:c16="http://schemas.microsoft.com/office/drawing/2014/chart" uri="{C3380CC4-5D6E-409C-BE32-E72D297353CC}">
                <c16:uniqueId val="{00000001-F321-4C10-9F0C-A29D135E58EE}"/>
              </c:ext>
            </c:extLst>
          </c:dPt>
          <c:dLbls>
            <c:dLbl>
              <c:idx val="4"/>
              <c:tx>
                <c:rich>
                  <a:bodyPr/>
                  <a:lstStyle/>
                  <a:p>
                    <a:r>
                      <a:rPr lang="en-US" altLang="ja-JP" smtClean="0"/>
                      <a:t>75.0</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21-4C10-9F0C-A29D135E58EE}"/>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Sheet1!$B$2:$J$2</c:f>
              <c:strCache>
                <c:ptCount val="9"/>
                <c:pt idx="0">
                  <c:v>全部位</c:v>
                </c:pt>
                <c:pt idx="1">
                  <c:v>前立腺がん</c:v>
                </c:pt>
                <c:pt idx="2">
                  <c:v>乳がん(女性)</c:v>
                </c:pt>
                <c:pt idx="3">
                  <c:v>喉頭がん</c:v>
                </c:pt>
                <c:pt idx="4">
                  <c:v>子宮けいがん</c:v>
                </c:pt>
                <c:pt idx="5">
                  <c:v>大腸がん</c:v>
                </c:pt>
                <c:pt idx="6">
                  <c:v>胃がん</c:v>
                </c:pt>
                <c:pt idx="7">
                  <c:v>肺がん</c:v>
                </c:pt>
                <c:pt idx="8">
                  <c:v>すい臓がん</c:v>
                </c:pt>
              </c:strCache>
            </c:strRef>
          </c:cat>
          <c:val>
            <c:numRef>
              <c:f>Sheet1!$B$3:$J$3</c:f>
              <c:numCache>
                <c:formatCode>General</c:formatCode>
                <c:ptCount val="9"/>
                <c:pt idx="0">
                  <c:v>66.400000000000006</c:v>
                </c:pt>
                <c:pt idx="1">
                  <c:v>98.8</c:v>
                </c:pt>
                <c:pt idx="2">
                  <c:v>92.2</c:v>
                </c:pt>
                <c:pt idx="3">
                  <c:v>80.599999999999994</c:v>
                </c:pt>
                <c:pt idx="4">
                  <c:v>75</c:v>
                </c:pt>
                <c:pt idx="5">
                  <c:v>72.599999999999994</c:v>
                </c:pt>
                <c:pt idx="6">
                  <c:v>71.400000000000006</c:v>
                </c:pt>
                <c:pt idx="7">
                  <c:v>41.4</c:v>
                </c:pt>
                <c:pt idx="8">
                  <c:v>9.8000000000000007</c:v>
                </c:pt>
              </c:numCache>
            </c:numRef>
          </c:val>
          <c:extLst>
            <c:ext xmlns:c16="http://schemas.microsoft.com/office/drawing/2014/chart" uri="{C3380CC4-5D6E-409C-BE32-E72D297353CC}">
              <c16:uniqueId val="{00000003-F321-4C10-9F0C-A29D135E58EE}"/>
            </c:ext>
          </c:extLst>
        </c:ser>
        <c:dLbls>
          <c:showLegendKey val="0"/>
          <c:showVal val="0"/>
          <c:showCatName val="0"/>
          <c:showSerName val="0"/>
          <c:showPercent val="0"/>
          <c:showBubbleSize val="0"/>
        </c:dLbls>
        <c:gapWidth val="219"/>
        <c:overlap val="-27"/>
        <c:axId val="-1421139200"/>
        <c:axId val="-1421137568"/>
      </c:barChart>
      <c:catAx>
        <c:axId val="-1421139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vert="eaVert" wrap="square" anchor="ctr" anchorCtr="1"/>
          <a:lstStyle/>
          <a:p>
            <a:pPr>
              <a:defRPr sz="1400" b="0" i="0" u="none" strike="noStrike" kern="1200" baseline="0">
                <a:solidFill>
                  <a:schemeClr val="tx1"/>
                </a:solidFill>
                <a:latin typeface="+mn-lt"/>
                <a:ea typeface="+mn-ea"/>
                <a:cs typeface="+mn-cs"/>
              </a:defRPr>
            </a:pPr>
            <a:endParaRPr lang="ja-JP"/>
          </a:p>
        </c:txPr>
        <c:crossAx val="-1421137568"/>
        <c:crosses val="autoZero"/>
        <c:auto val="1"/>
        <c:lblAlgn val="ctr"/>
        <c:lblOffset val="100"/>
        <c:noMultiLvlLbl val="0"/>
      </c:catAx>
      <c:valAx>
        <c:axId val="-142113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142113920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r>
              <a:rPr lang="ja-JP" altLang="en-US" sz="2800" b="0"/>
              <a:t>男性</a:t>
            </a:r>
            <a:endParaRPr lang="ja-JP" sz="2800" b="0"/>
          </a:p>
        </c:rich>
      </c:tx>
      <c:layout>
        <c:manualLayout>
          <c:xMode val="edge"/>
          <c:yMode val="edge"/>
          <c:x val="0.38946696026063715"/>
          <c:y val="0"/>
        </c:manualLayout>
      </c:layout>
      <c:overlay val="0"/>
      <c:spPr>
        <a:noFill/>
        <a:ln>
          <a:noFill/>
        </a:ln>
        <a:effectLst/>
      </c:spPr>
      <c:txPr>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endParaRPr lang="ja-JP"/>
        </a:p>
      </c:txPr>
    </c:title>
    <c:autoTitleDeleted val="0"/>
    <c:plotArea>
      <c:layout>
        <c:manualLayout>
          <c:layoutTarget val="inner"/>
          <c:xMode val="edge"/>
          <c:yMode val="edge"/>
          <c:x val="0.10573022533047124"/>
          <c:y val="0.13612347948574088"/>
          <c:w val="0.8153354057923885"/>
          <c:h val="0.82007987383594694"/>
        </c:manualLayout>
      </c:layout>
      <c:pieChart>
        <c:varyColors val="1"/>
        <c:ser>
          <c:idx val="0"/>
          <c:order val="0"/>
          <c:spPr>
            <a:solidFill>
              <a:schemeClr val="lt1"/>
            </a:solidFill>
            <a:ln w="19050">
              <a:solidFill>
                <a:schemeClr val="tx1"/>
              </a:solidFill>
            </a:ln>
            <a:effectLst/>
          </c:spPr>
          <c:dPt>
            <c:idx val="0"/>
            <c:bubble3D val="0"/>
            <c:spPr>
              <a:solidFill>
                <a:srgbClr val="FFFF99"/>
              </a:solidFill>
              <a:ln w="19050">
                <a:solidFill>
                  <a:schemeClr val="tx1"/>
                </a:solidFill>
              </a:ln>
              <a:effectLst/>
            </c:spPr>
            <c:extLst>
              <c:ext xmlns:c16="http://schemas.microsoft.com/office/drawing/2014/chart" uri="{C3380CC4-5D6E-409C-BE32-E72D297353CC}">
                <c16:uniqueId val="{00000001-18E3-4CF6-91D1-D546C366ED7A}"/>
              </c:ext>
            </c:extLst>
          </c:dPt>
          <c:dPt>
            <c:idx val="1"/>
            <c:bubble3D val="0"/>
            <c:spPr>
              <a:solidFill>
                <a:srgbClr val="66FFFF"/>
              </a:solidFill>
              <a:ln w="19050">
                <a:solidFill>
                  <a:schemeClr val="tx1"/>
                </a:solidFill>
              </a:ln>
              <a:effectLst/>
            </c:spPr>
            <c:extLst>
              <c:ext xmlns:c16="http://schemas.microsoft.com/office/drawing/2014/chart" uri="{C3380CC4-5D6E-409C-BE32-E72D297353CC}">
                <c16:uniqueId val="{00000003-18E3-4CF6-91D1-D546C366ED7A}"/>
              </c:ext>
            </c:extLst>
          </c:dPt>
          <c:dLbls>
            <c:dLbl>
              <c:idx val="0"/>
              <c:layout>
                <c:manualLayout>
                  <c:x val="-0.12253776804757636"/>
                  <c:y val="7.8159108362878107E-2"/>
                </c:manualLayout>
              </c:layout>
              <c:tx>
                <c:rich>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fld id="{E8BEF45A-C8B0-453B-ABA2-ECB37682986F}" type="CATEGORYNAME">
                      <a:rPr lang="zh-TW" altLang="en-US">
                        <a:latin typeface="ＭＳ Ｐゴシック" panose="020B0600070205080204" pitchFamily="50" charset="-128"/>
                        <a:ea typeface="ＭＳ Ｐゴシック" panose="020B0600070205080204" pitchFamily="50" charset="-128"/>
                      </a:rPr>
                      <a:pPr>
                        <a:defRPr sz="2400">
                          <a:latin typeface="ＭＳ Ｐゴシック" panose="020B0600070205080204" pitchFamily="50" charset="-128"/>
                          <a:ea typeface="ＭＳ Ｐゴシック" panose="020B0600070205080204" pitchFamily="50" charset="-128"/>
                        </a:defRPr>
                      </a:pPr>
                      <a:t>[分類名]</a:t>
                    </a:fld>
                    <a:r>
                      <a:rPr lang="zh-TW" altLang="en-US" baseline="0">
                        <a:latin typeface="ＭＳ Ｐゴシック" panose="020B0600070205080204" pitchFamily="50" charset="-128"/>
                        <a:ea typeface="ＭＳ Ｐゴシック" panose="020B0600070205080204" pitchFamily="50" charset="-128"/>
                      </a:rPr>
                      <a:t>
</a:t>
                    </a:r>
                    <a:r>
                      <a:rPr lang="en-US" altLang="zh-TW" baseline="0">
                        <a:latin typeface="ＭＳ Ｐゴシック" panose="020B0600070205080204" pitchFamily="50" charset="-128"/>
                        <a:ea typeface="ＭＳ Ｐゴシック" panose="020B0600070205080204" pitchFamily="50" charset="-128"/>
                      </a:rPr>
                      <a:t>43.4%</a:t>
                    </a:r>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447759025073906"/>
                      <c:h val="0.43055472657602273"/>
                    </c:manualLayout>
                  </c15:layout>
                  <c15:dlblFieldTable/>
                  <c15:showDataLabelsRange val="0"/>
                </c:ext>
                <c:ext xmlns:c16="http://schemas.microsoft.com/office/drawing/2014/chart" uri="{C3380CC4-5D6E-409C-BE32-E72D297353CC}">
                  <c16:uniqueId val="{00000001-18E3-4CF6-91D1-D546C366ED7A}"/>
                </c:ext>
              </c:extLst>
            </c:dLbl>
            <c:dLbl>
              <c:idx val="1"/>
              <c:layout>
                <c:manualLayout>
                  <c:x val="0.12864595737296164"/>
                  <c:y val="-1.3891044235673621E-3"/>
                </c:manualLayout>
              </c:layout>
              <c:tx>
                <c:rich>
                  <a:bodyPr/>
                  <a:lstStyle/>
                  <a:p>
                    <a:fld id="{8B858F26-2308-41E4-98A7-A4B598B08677}" type="CATEGORYNAME">
                      <a:rPr lang="ja-JP" altLang="en-US"/>
                      <a:pPr/>
                      <a:t>[分類名]</a:t>
                    </a:fld>
                    <a:r>
                      <a:rPr lang="ja-JP" altLang="en-US" baseline="0"/>
                      <a:t>
</a:t>
                    </a:r>
                    <a:r>
                      <a:rPr lang="en-US" altLang="ja-JP" baseline="0"/>
                      <a:t>56.6%</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43766653453355564"/>
                      <c:h val="0.26152778938349119"/>
                    </c:manualLayout>
                  </c15:layout>
                  <c15:dlblFieldTable/>
                  <c15:showDataLabelsRange val="0"/>
                </c:ext>
                <c:ext xmlns:c16="http://schemas.microsoft.com/office/drawing/2014/chart" uri="{C3380CC4-5D6E-409C-BE32-E72D297353CC}">
                  <c16:uniqueId val="{00000003-18E3-4CF6-91D1-D546C366ED7A}"/>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Sheet1!$B$37:$C$37</c:f>
              <c:strCache>
                <c:ptCount val="2"/>
                <c:pt idx="0">
                  <c:v>生活習慣
感染</c:v>
                </c:pt>
                <c:pt idx="1">
                  <c:v>原因不明</c:v>
                </c:pt>
              </c:strCache>
            </c:strRef>
          </c:cat>
          <c:val>
            <c:numRef>
              <c:f>Sheet1!$B$38:$C$38</c:f>
              <c:numCache>
                <c:formatCode>General</c:formatCode>
                <c:ptCount val="2"/>
                <c:pt idx="0">
                  <c:v>43.4</c:v>
                </c:pt>
                <c:pt idx="1">
                  <c:v>56.6</c:v>
                </c:pt>
              </c:numCache>
            </c:numRef>
          </c:val>
          <c:extLst>
            <c:ext xmlns:c16="http://schemas.microsoft.com/office/drawing/2014/chart" uri="{C3380CC4-5D6E-409C-BE32-E72D297353CC}">
              <c16:uniqueId val="{00000004-18E3-4CF6-91D1-D546C366ED7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r>
              <a:rPr lang="ja-JP" altLang="en-US" sz="2800" b="0"/>
              <a:t>女性</a:t>
            </a:r>
            <a:endParaRPr lang="ja-JP" sz="2800" b="0"/>
          </a:p>
        </c:rich>
      </c:tx>
      <c:overlay val="0"/>
      <c:spPr>
        <a:noFill/>
        <a:ln>
          <a:noFill/>
        </a:ln>
        <a:effectLst/>
      </c:spPr>
      <c:txPr>
        <a:bodyPr rot="0" spcFirstLastPara="1" vertOverflow="ellipsis" vert="horz" wrap="square" anchor="ctr" anchorCtr="1"/>
        <a:lstStyle/>
        <a:p>
          <a:pPr>
            <a:defRPr sz="2800" b="0" i="0" u="none" strike="noStrike" kern="1200" cap="all" spc="100" normalizeH="0" baseline="0">
              <a:solidFill>
                <a:schemeClr val="tx1"/>
              </a:solidFill>
              <a:latin typeface="+mn-lt"/>
              <a:ea typeface="+mn-ea"/>
              <a:cs typeface="+mn-cs"/>
            </a:defRPr>
          </a:pPr>
          <a:endParaRPr lang="ja-JP"/>
        </a:p>
      </c:txPr>
    </c:title>
    <c:autoTitleDeleted val="0"/>
    <c:plotArea>
      <c:layout>
        <c:manualLayout>
          <c:layoutTarget val="inner"/>
          <c:xMode val="edge"/>
          <c:yMode val="edge"/>
          <c:x val="9.5469483103888544E-2"/>
          <c:y val="0.16145475900261877"/>
          <c:w val="0.81584871234256007"/>
          <c:h val="0.80185479776789736"/>
        </c:manualLayout>
      </c:layout>
      <c:pieChart>
        <c:varyColors val="1"/>
        <c:ser>
          <c:idx val="0"/>
          <c:order val="0"/>
          <c:spPr>
            <a:solidFill>
              <a:schemeClr val="lt1"/>
            </a:solidFill>
            <a:ln w="19050">
              <a:solidFill>
                <a:schemeClr val="tx1"/>
              </a:solidFill>
            </a:ln>
            <a:effectLst/>
          </c:spPr>
          <c:dPt>
            <c:idx val="0"/>
            <c:bubble3D val="0"/>
            <c:spPr>
              <a:solidFill>
                <a:srgbClr val="FFFF99"/>
              </a:solidFill>
              <a:ln w="19050">
                <a:solidFill>
                  <a:schemeClr val="tx1"/>
                </a:solidFill>
              </a:ln>
              <a:effectLst/>
            </c:spPr>
            <c:extLst>
              <c:ext xmlns:c16="http://schemas.microsoft.com/office/drawing/2014/chart" uri="{C3380CC4-5D6E-409C-BE32-E72D297353CC}">
                <c16:uniqueId val="{00000001-8DFC-43FE-BE73-C44DD9927E88}"/>
              </c:ext>
            </c:extLst>
          </c:dPt>
          <c:dPt>
            <c:idx val="1"/>
            <c:bubble3D val="0"/>
            <c:spPr>
              <a:solidFill>
                <a:srgbClr val="66FFFF"/>
              </a:solidFill>
              <a:ln w="19050">
                <a:solidFill>
                  <a:schemeClr val="tx1"/>
                </a:solidFill>
              </a:ln>
              <a:effectLst/>
            </c:spPr>
            <c:extLst>
              <c:ext xmlns:c16="http://schemas.microsoft.com/office/drawing/2014/chart" uri="{C3380CC4-5D6E-409C-BE32-E72D297353CC}">
                <c16:uniqueId val="{00000003-8DFC-43FE-BE73-C44DD9927E88}"/>
              </c:ext>
            </c:extLst>
          </c:dPt>
          <c:dLbls>
            <c:dLbl>
              <c:idx val="0"/>
              <c:layout>
                <c:manualLayout>
                  <c:x val="-0.12268058923281409"/>
                  <c:y val="0.18608633783940301"/>
                </c:manualLayout>
              </c:layout>
              <c:tx>
                <c:rich>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fld id="{461C2775-64C9-45D8-ACBA-CBBF2BF247EB}" type="CATEGORYNAME">
                      <a:rPr lang="zh-TW" altLang="en-US" sz="2400">
                        <a:latin typeface="ＭＳ Ｐゴシック" panose="020B0600070205080204" pitchFamily="50" charset="-128"/>
                        <a:ea typeface="ＭＳ Ｐゴシック" panose="020B0600070205080204" pitchFamily="50" charset="-128"/>
                      </a:rPr>
                      <a:pPr>
                        <a:defRPr sz="2400">
                          <a:latin typeface="ＭＳ Ｐゴシック" panose="020B0600070205080204" pitchFamily="50" charset="-128"/>
                          <a:ea typeface="ＭＳ Ｐゴシック" panose="020B0600070205080204" pitchFamily="50" charset="-128"/>
                        </a:defRPr>
                      </a:pPr>
                      <a:t>[分類名]</a:t>
                    </a:fld>
                    <a:r>
                      <a:rPr lang="zh-TW" altLang="en-US" sz="2400" baseline="0">
                        <a:latin typeface="ＭＳ Ｐゴシック" panose="020B0600070205080204" pitchFamily="50" charset="-128"/>
                        <a:ea typeface="ＭＳ Ｐゴシック" panose="020B0600070205080204" pitchFamily="50" charset="-128"/>
                      </a:rPr>
                      <a:t>
</a:t>
                    </a:r>
                    <a:r>
                      <a:rPr lang="en-US" altLang="zh-TW" sz="2400" baseline="0">
                        <a:latin typeface="ＭＳ Ｐゴシック" panose="020B0600070205080204" pitchFamily="50" charset="-128"/>
                        <a:ea typeface="ＭＳ Ｐゴシック" panose="020B0600070205080204" pitchFamily="50" charset="-128"/>
                      </a:rPr>
                      <a:t>25.3%</a:t>
                    </a:r>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0577095639970051"/>
                      <c:h val="0.43004640014749712"/>
                    </c:manualLayout>
                  </c15:layout>
                  <c15:dlblFieldTable/>
                  <c15:showDataLabelsRange val="0"/>
                </c:ext>
                <c:ext xmlns:c16="http://schemas.microsoft.com/office/drawing/2014/chart" uri="{C3380CC4-5D6E-409C-BE32-E72D297353CC}">
                  <c16:uniqueId val="{00000001-8DFC-43FE-BE73-C44DD9927E88}"/>
                </c:ext>
              </c:extLst>
            </c:dLbl>
            <c:dLbl>
              <c:idx val="1"/>
              <c:layout>
                <c:manualLayout>
                  <c:x val="0.17625517673724325"/>
                  <c:y val="-0.10141519530635476"/>
                </c:manualLayout>
              </c:layout>
              <c:tx>
                <c:rich>
                  <a:bodyPr/>
                  <a:lstStyle/>
                  <a:p>
                    <a:fld id="{D5D5DAFF-7ABB-4A89-A83C-839ABA91FFEA}" type="CATEGORYNAME">
                      <a:rPr lang="ja-JP" altLang="en-US"/>
                      <a:pPr/>
                      <a:t>[分類名]</a:t>
                    </a:fld>
                    <a:r>
                      <a:rPr lang="ja-JP" altLang="en-US" baseline="0"/>
                      <a:t>
</a:t>
                    </a:r>
                    <a:r>
                      <a:rPr lang="en-US" altLang="ja-JP" baseline="0"/>
                      <a:t>74.7%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6716501586490591"/>
                      <c:h val="0.41356800509306418"/>
                    </c:manualLayout>
                  </c15:layout>
                  <c15:dlblFieldTable/>
                  <c15:showDataLabelsRange val="0"/>
                </c:ext>
                <c:ext xmlns:c16="http://schemas.microsoft.com/office/drawing/2014/chart" uri="{C3380CC4-5D6E-409C-BE32-E72D297353CC}">
                  <c16:uniqueId val="{00000003-8DFC-43FE-BE73-C44DD9927E88}"/>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Sheet1!$B$39:$C$39</c:f>
              <c:strCache>
                <c:ptCount val="2"/>
                <c:pt idx="0">
                  <c:v>生活習慣
感染</c:v>
                </c:pt>
                <c:pt idx="1">
                  <c:v>原因不明</c:v>
                </c:pt>
              </c:strCache>
            </c:strRef>
          </c:cat>
          <c:val>
            <c:numRef>
              <c:f>Sheet1!$B$40:$C$40</c:f>
              <c:numCache>
                <c:formatCode>General</c:formatCode>
                <c:ptCount val="2"/>
                <c:pt idx="0">
                  <c:v>25.3</c:v>
                </c:pt>
                <c:pt idx="1">
                  <c:v>74.7</c:v>
                </c:pt>
              </c:numCache>
            </c:numRef>
          </c:val>
          <c:extLst>
            <c:ext xmlns:c16="http://schemas.microsoft.com/office/drawing/2014/chart" uri="{C3380CC4-5D6E-409C-BE32-E72D297353CC}">
              <c16:uniqueId val="{00000004-8DFC-43FE-BE73-C44DD9927E88}"/>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1-6DF5-45B7-844D-C1D1697B15EA}"/>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3-6DF5-45B7-844D-C1D1697B15EA}"/>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6DF5-45B7-844D-C1D1697B15E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smtId="4294967295"/>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35795616305537E-2"/>
          <c:y val="0.14609086049585193"/>
          <c:w val="0.90912750252218955"/>
          <c:h val="0.7554773046298735"/>
        </c:manualLayout>
      </c:layout>
      <c:barChart>
        <c:barDir val="col"/>
        <c:grouping val="clustered"/>
        <c:varyColors val="0"/>
        <c:ser>
          <c:idx val="0"/>
          <c:order val="0"/>
          <c:tx>
            <c:strRef>
              <c:f>Sheet1!$B$61</c:f>
              <c:strCache>
                <c:ptCount val="1"/>
                <c:pt idx="0">
                  <c:v>男性</c:v>
                </c:pt>
              </c:strCache>
            </c:strRef>
          </c:tx>
          <c:spPr>
            <a:solidFill>
              <a:schemeClr val="accent1"/>
            </a:solidFill>
            <a:ln w="15875">
              <a:solidFill>
                <a:schemeClr val="tx1"/>
              </a:solidFill>
            </a:ln>
            <a:effectLst/>
          </c:spPr>
          <c:invertIfNegative val="0"/>
          <c:dLbls>
            <c:dLbl>
              <c:idx val="0"/>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9F19FFA0-A517-4726-878A-734082F28BFA}" type="VALUE">
                      <a:rPr lang="en-US" altLang="ja-JP" sz="2000" smtClean="0"/>
                      <a:pPr>
                        <a:defRPr sz="2000"/>
                      </a:pPr>
                      <a:t>[値]</a:t>
                    </a:fld>
                    <a:r>
                      <a:rPr lang="en-US" altLang="ja-JP" sz="2000" dirty="0" smtClean="0"/>
                      <a:t>.0</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56-48AB-9780-81057BB85E7C}"/>
                </c:ext>
              </c:extLst>
            </c:dLbl>
            <c:dLbl>
              <c:idx val="1"/>
              <c:layout>
                <c:manualLayout>
                  <c:x val="-2.9515602482006521E-3"/>
                  <c:y val="1.513893162737384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56-48AB-9780-81057BB85E7C}"/>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D656-48AB-9780-81057BB85E7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Sheet1!$A$62:$A$66</c:f>
              <c:strCache>
                <c:ptCount val="5"/>
                <c:pt idx="0">
                  <c:v>胃がん</c:v>
                </c:pt>
                <c:pt idx="1">
                  <c:v>肺がん</c:v>
                </c:pt>
                <c:pt idx="2">
                  <c:v>大腸がん</c:v>
                </c:pt>
                <c:pt idx="3">
                  <c:v>乳がん</c:v>
                </c:pt>
                <c:pt idx="4">
                  <c:v>子宮頸がん</c:v>
                </c:pt>
              </c:strCache>
            </c:strRef>
          </c:cat>
          <c:val>
            <c:numRef>
              <c:f>Sheet1!$B$62:$B$66</c:f>
              <c:numCache>
                <c:formatCode>General</c:formatCode>
                <c:ptCount val="5"/>
                <c:pt idx="0">
                  <c:v>48</c:v>
                </c:pt>
                <c:pt idx="1">
                  <c:v>53.4</c:v>
                </c:pt>
                <c:pt idx="2">
                  <c:v>47.8</c:v>
                </c:pt>
              </c:numCache>
            </c:numRef>
          </c:val>
          <c:extLst>
            <c:ext xmlns:c16="http://schemas.microsoft.com/office/drawing/2014/chart" uri="{C3380CC4-5D6E-409C-BE32-E72D297353CC}">
              <c16:uniqueId val="{00000000-D656-48AB-9780-81057BB85E7C}"/>
            </c:ext>
          </c:extLst>
        </c:ser>
        <c:ser>
          <c:idx val="1"/>
          <c:order val="1"/>
          <c:tx>
            <c:strRef>
              <c:f>Sheet1!$C$61</c:f>
              <c:strCache>
                <c:ptCount val="1"/>
                <c:pt idx="0">
                  <c:v>女性</c:v>
                </c:pt>
              </c:strCache>
            </c:strRef>
          </c:tx>
          <c:spPr>
            <a:solidFill>
              <a:schemeClr val="accent6">
                <a:lumMod val="60000"/>
                <a:lumOff val="40000"/>
              </a:schemeClr>
            </a:solidFill>
            <a:ln w="1587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Sheet1!$A$62:$A$66</c:f>
              <c:strCache>
                <c:ptCount val="5"/>
                <c:pt idx="0">
                  <c:v>胃がん</c:v>
                </c:pt>
                <c:pt idx="1">
                  <c:v>肺がん</c:v>
                </c:pt>
                <c:pt idx="2">
                  <c:v>大腸がん</c:v>
                </c:pt>
                <c:pt idx="3">
                  <c:v>乳がん</c:v>
                </c:pt>
                <c:pt idx="4">
                  <c:v>子宮頸がん</c:v>
                </c:pt>
              </c:strCache>
            </c:strRef>
          </c:cat>
          <c:val>
            <c:numRef>
              <c:f>Sheet1!$C$62:$C$66</c:f>
              <c:numCache>
                <c:formatCode>General</c:formatCode>
                <c:ptCount val="5"/>
                <c:pt idx="0">
                  <c:v>37.1</c:v>
                </c:pt>
                <c:pt idx="1">
                  <c:v>45.6</c:v>
                </c:pt>
                <c:pt idx="2">
                  <c:v>40.9</c:v>
                </c:pt>
                <c:pt idx="3">
                  <c:v>47.4</c:v>
                </c:pt>
                <c:pt idx="4">
                  <c:v>43.7</c:v>
                </c:pt>
              </c:numCache>
            </c:numRef>
          </c:val>
          <c:extLst>
            <c:ext xmlns:c16="http://schemas.microsoft.com/office/drawing/2014/chart" uri="{C3380CC4-5D6E-409C-BE32-E72D297353CC}">
              <c16:uniqueId val="{00000001-D656-48AB-9780-81057BB85E7C}"/>
            </c:ext>
          </c:extLst>
        </c:ser>
        <c:dLbls>
          <c:showLegendKey val="0"/>
          <c:showVal val="0"/>
          <c:showCatName val="0"/>
          <c:showSerName val="0"/>
          <c:showPercent val="0"/>
          <c:showBubbleSize val="0"/>
        </c:dLbls>
        <c:gapWidth val="219"/>
        <c:overlap val="-27"/>
        <c:axId val="1754548383"/>
        <c:axId val="1754548799"/>
      </c:barChart>
      <c:catAx>
        <c:axId val="17545483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54548799"/>
        <c:crosses val="autoZero"/>
        <c:auto val="1"/>
        <c:lblAlgn val="ctr"/>
        <c:lblOffset val="100"/>
        <c:noMultiLvlLbl val="0"/>
      </c:catAx>
      <c:valAx>
        <c:axId val="17545487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54548383"/>
        <c:crosses val="autoZero"/>
        <c:crossBetween val="between"/>
        <c:majorUnit val="20"/>
      </c:valAx>
      <c:spPr>
        <a:noFill/>
        <a:ln>
          <a:noFill/>
        </a:ln>
        <a:effectLst/>
      </c:spPr>
    </c:plotArea>
    <c:legend>
      <c:legendPos val="b"/>
      <c:layout>
        <c:manualLayout>
          <c:xMode val="edge"/>
          <c:yMode val="edge"/>
          <c:x val="0.77754555221949195"/>
          <c:y val="0.17447850097902715"/>
          <c:w val="0.19755664264902301"/>
          <c:h val="5.717333646483611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800"/>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lt1"/>
            </a:solidFill>
            <a:ln w="15875">
              <a:solidFill>
                <a:schemeClr val="tx1"/>
              </a:solidFill>
            </a:ln>
            <a:effectLst/>
          </c:spPr>
          <c:dPt>
            <c:idx val="0"/>
            <c:bubble3D val="0"/>
            <c:spPr>
              <a:solidFill>
                <a:srgbClr val="FFFF00"/>
              </a:solidFill>
              <a:ln w="15875">
                <a:solidFill>
                  <a:schemeClr val="tx1"/>
                </a:solidFill>
              </a:ln>
              <a:effectLst/>
            </c:spPr>
            <c:extLst>
              <c:ext xmlns:c16="http://schemas.microsoft.com/office/drawing/2014/chart" uri="{C3380CC4-5D6E-409C-BE32-E72D297353CC}">
                <c16:uniqueId val="{00000001-5961-40F0-BA0C-61C084B2EFB2}"/>
              </c:ext>
            </c:extLst>
          </c:dPt>
          <c:dPt>
            <c:idx val="1"/>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5961-40F0-BA0C-61C084B2EFB2}"/>
              </c:ext>
            </c:extLst>
          </c:dPt>
          <c:dPt>
            <c:idx val="2"/>
            <c:bubble3D val="0"/>
            <c:spPr>
              <a:solidFill>
                <a:srgbClr val="99FF99"/>
              </a:solidFill>
              <a:ln w="15875">
                <a:solidFill>
                  <a:schemeClr val="tx1"/>
                </a:solidFill>
              </a:ln>
              <a:effectLst/>
            </c:spPr>
            <c:extLst>
              <c:ext xmlns:c16="http://schemas.microsoft.com/office/drawing/2014/chart" uri="{C3380CC4-5D6E-409C-BE32-E72D297353CC}">
                <c16:uniqueId val="{00000005-5961-40F0-BA0C-61C084B2EFB2}"/>
              </c:ext>
            </c:extLst>
          </c:dPt>
          <c:dPt>
            <c:idx val="3"/>
            <c:bubble3D val="0"/>
            <c:spPr>
              <a:solidFill>
                <a:schemeClr val="bg1">
                  <a:lumMod val="95000"/>
                </a:schemeClr>
              </a:solidFill>
              <a:ln w="15875">
                <a:solidFill>
                  <a:schemeClr val="tx1"/>
                </a:solidFill>
              </a:ln>
              <a:effectLst/>
            </c:spPr>
            <c:extLst>
              <c:ext xmlns:c16="http://schemas.microsoft.com/office/drawing/2014/chart" uri="{C3380CC4-5D6E-409C-BE32-E72D297353CC}">
                <c16:uniqueId val="{00000007-5961-40F0-BA0C-61C084B2EFB2}"/>
              </c:ext>
            </c:extLst>
          </c:dPt>
          <c:dLbls>
            <c:dLbl>
              <c:idx val="0"/>
              <c:layout>
                <c:manualLayout>
                  <c:x val="-0.22073320257074702"/>
                  <c:y val="0.1781932700426326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320848297823761"/>
                      <c:h val="0.32273110145237038"/>
                    </c:manualLayout>
                  </c15:layout>
                </c:ext>
                <c:ext xmlns:c16="http://schemas.microsoft.com/office/drawing/2014/chart" uri="{C3380CC4-5D6E-409C-BE32-E72D297353CC}">
                  <c16:uniqueId val="{00000001-5961-40F0-BA0C-61C084B2EFB2}"/>
                </c:ext>
              </c:extLst>
            </c:dLbl>
            <c:dLbl>
              <c:idx val="2"/>
              <c:layout>
                <c:manualLayout>
                  <c:x val="0.17862638921330343"/>
                  <c:y val="-4.381514830818519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836258392660432"/>
                      <c:h val="0.40271209526829582"/>
                    </c:manualLayout>
                  </c15:layout>
                </c:ext>
                <c:ext xmlns:c16="http://schemas.microsoft.com/office/drawing/2014/chart" uri="{C3380CC4-5D6E-409C-BE32-E72D297353CC}">
                  <c16:uniqueId val="{00000005-5961-40F0-BA0C-61C084B2EFB2}"/>
                </c:ext>
              </c:extLst>
            </c:dLbl>
            <c:dLbl>
              <c:idx val="3"/>
              <c:layout>
                <c:manualLayout>
                  <c:x val="0.1380228047978305"/>
                  <c:y val="0.192351222009225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961-40F0-BA0C-61C084B2EFB2}"/>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Sheet1!$B$30:$B$33</c:f>
              <c:strCache>
                <c:ptCount val="4"/>
                <c:pt idx="0">
                  <c:v>忙しくて時間が取れないから</c:v>
                </c:pt>
                <c:pt idx="1">
                  <c:v>受けるのが面倒だから</c:v>
                </c:pt>
                <c:pt idx="2">
                  <c:v>必要な時は医療機関を受診するから</c:v>
                </c:pt>
                <c:pt idx="3">
                  <c:v>その他</c:v>
                </c:pt>
              </c:strCache>
            </c:strRef>
          </c:cat>
          <c:val>
            <c:numRef>
              <c:f>Sheet1!$C$30:$C$33</c:f>
              <c:numCache>
                <c:formatCode>0.0</c:formatCode>
                <c:ptCount val="4"/>
                <c:pt idx="0" formatCode="General">
                  <c:v>25.7</c:v>
                </c:pt>
                <c:pt idx="1">
                  <c:v>23</c:v>
                </c:pt>
                <c:pt idx="2" formatCode="General">
                  <c:v>21.8</c:v>
                </c:pt>
                <c:pt idx="3" formatCode="General">
                  <c:v>29.5</c:v>
                </c:pt>
              </c:numCache>
            </c:numRef>
          </c:val>
          <c:extLst>
            <c:ext xmlns:c16="http://schemas.microsoft.com/office/drawing/2014/chart" uri="{C3380CC4-5D6E-409C-BE32-E72D297353CC}">
              <c16:uniqueId val="{00000008-5961-40F0-BA0C-61C084B2EFB2}"/>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0.08331</cdr:x>
      <cdr:y>0.44498</cdr:y>
    </cdr:from>
    <cdr:to>
      <cdr:x>0.97526</cdr:x>
      <cdr:y>0.44498</cdr:y>
    </cdr:to>
    <cdr:cxnSp macro="">
      <cdr:nvCxnSpPr>
        <cdr:cNvPr id="3" name="直線コネクタ 2"/>
        <cdr:cNvCxnSpPr/>
      </cdr:nvCxnSpPr>
      <cdr:spPr>
        <a:xfrm xmlns:a="http://schemas.openxmlformats.org/drawingml/2006/main">
          <a:off x="716938" y="2613041"/>
          <a:ext cx="7675799" cy="0"/>
        </a:xfrm>
        <a:prstGeom xmlns:a="http://schemas.openxmlformats.org/drawingml/2006/main" prst="line">
          <a:avLst/>
        </a:prstGeom>
        <a:ln xmlns:a="http://schemas.openxmlformats.org/drawingml/2006/main" w="2857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079643BB-8207-4252-8ED8-1F74A40C4C9C}" type="datetimeFigureOut">
              <a:rPr kumimoji="1" lang="ja-JP" altLang="en-US" smtClean="0"/>
              <a:pPr/>
              <a:t>2025/3/13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これまで、小・中学校で、がんについて、正しい知識をもち予防していけるように学んできたと思います。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8542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lang="ja-JP" altLang="ja-JP" smtClean="0"/>
              <a:t>人間</a:t>
            </a:r>
            <a:r>
              <a:rPr lang="ja-JP" altLang="ja-JP" dirty="0"/>
              <a:t>の体には、</a:t>
            </a:r>
            <a:r>
              <a:rPr lang="ja-JP" altLang="ja-JP" dirty="0" smtClean="0"/>
              <a:t>この</a:t>
            </a:r>
            <a:r>
              <a:rPr lang="ja-JP" altLang="en-US" dirty="0" smtClean="0"/>
              <a:t>変異した細胞</a:t>
            </a:r>
            <a:r>
              <a:rPr lang="ja-JP" altLang="ja-JP" dirty="0" smtClean="0"/>
              <a:t>を</a:t>
            </a:r>
            <a:r>
              <a:rPr lang="ja-JP" altLang="en-US" dirty="0" smtClean="0"/>
              <a:t>修復したり排除したりして、体内を正常に保つ仕組みがあります。</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226373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しかし、傷ついたり他の性質を持つ細胞が、この働きに見逃されてしまうことがあります。</a:t>
            </a:r>
          </a:p>
          <a:p>
            <a:r>
              <a:rPr kumimoji="1" lang="ja-JP" altLang="ja-JP" sz="1200" kern="1200" dirty="0" smtClean="0">
                <a:solidFill>
                  <a:schemeClr val="tx1"/>
                </a:solidFill>
                <a:effectLst/>
                <a:latin typeface="+mn-lt"/>
                <a:ea typeface="+mn-ea"/>
                <a:cs typeface="+mn-cs"/>
              </a:rPr>
              <a:t>この細胞がたまってかたまりになると、がんになります。悪性のがんは、まわりの正常な組織を壊しながら広がっていくので、がんができた器官（肺や胃・腸などの内臓）は正しく働けなくなります。</a:t>
            </a:r>
          </a:p>
          <a:p>
            <a:r>
              <a:rPr kumimoji="1" lang="ja-JP" altLang="ja-JP" sz="1200" kern="1200" dirty="0" smtClean="0">
                <a:solidFill>
                  <a:schemeClr val="tx1"/>
                </a:solidFill>
                <a:effectLst/>
                <a:latin typeface="+mn-lt"/>
                <a:ea typeface="+mn-ea"/>
                <a:cs typeface="+mn-cs"/>
              </a:rPr>
              <a:t>この病気のことをがんと言います。また、広がって血管に入ってしまうと、血液にのって体のあちこちに運ばれて全身に広がってしまう「転移」が起こることがあります。</a:t>
            </a:r>
          </a:p>
          <a:p>
            <a:r>
              <a:rPr kumimoji="1" lang="ja-JP" altLang="ja-JP" sz="1200" kern="1200" dirty="0" smtClean="0">
                <a:solidFill>
                  <a:schemeClr val="tx1"/>
                </a:solidFill>
                <a:effectLst/>
                <a:latin typeface="+mn-lt"/>
                <a:ea typeface="+mn-ea"/>
                <a:cs typeface="+mn-cs"/>
              </a:rPr>
              <a:t>がんは、このように自分の細胞のコピーミスにより起こるので、人にうつることはありません。</a:t>
            </a:r>
            <a:endParaRPr lang="ja-JP"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4483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がん細胞は、細胞が分裂するときの変異によりできます。</a:t>
            </a:r>
            <a:endParaRPr kumimoji="1" lang="en-US" altLang="ja-JP" dirty="0" smtClean="0"/>
          </a:p>
          <a:p>
            <a:r>
              <a:rPr kumimoji="1" lang="ja-JP" altLang="en-US" dirty="0" smtClean="0"/>
              <a:t>そのため、細胞が分裂する全ての臓器にがんができる可能性があります。</a:t>
            </a:r>
            <a:endParaRPr kumimoji="1" lang="en-US" altLang="ja-JP" dirty="0" smtClean="0"/>
          </a:p>
          <a:p>
            <a:r>
              <a:rPr lang="ja-JP" altLang="en-US" dirty="0" smtClean="0"/>
              <a:t>食道や</a:t>
            </a:r>
            <a:r>
              <a:rPr lang="ja-JP" altLang="ja-JP" dirty="0" smtClean="0"/>
              <a:t>肺</a:t>
            </a:r>
            <a:r>
              <a:rPr lang="ja-JP" altLang="en-US" dirty="0" smtClean="0"/>
              <a:t>、</a:t>
            </a:r>
            <a:r>
              <a:rPr lang="ja-JP" altLang="ja-JP" dirty="0" smtClean="0"/>
              <a:t>胃、</a:t>
            </a:r>
            <a:r>
              <a:rPr lang="ja-JP" altLang="en-US" dirty="0" smtClean="0"/>
              <a:t>肝臓など、あらゆるところにがんはできます</a:t>
            </a:r>
            <a:r>
              <a:rPr lang="ja-JP" altLang="ja-JP" dirty="0" smtClean="0"/>
              <a:t>。</a:t>
            </a:r>
          </a:p>
          <a:p>
            <a:r>
              <a:rPr lang="ja-JP" altLang="ja-JP" dirty="0" smtClean="0"/>
              <a:t>多いのが、</a:t>
            </a:r>
            <a:r>
              <a:rPr lang="ja-JP" altLang="en-US" dirty="0" smtClean="0"/>
              <a:t>大腸</a:t>
            </a:r>
            <a:r>
              <a:rPr lang="ja-JP" altLang="ja-JP" dirty="0" smtClean="0"/>
              <a:t>がん、そして胃がん、</a:t>
            </a:r>
            <a:r>
              <a:rPr lang="ja-JP" altLang="en-US" dirty="0" smtClean="0"/>
              <a:t>肺</a:t>
            </a:r>
            <a:r>
              <a:rPr lang="ja-JP" altLang="ja-JP" dirty="0" smtClean="0"/>
              <a:t>がん、女性では乳がんも多いです。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22355">
              <a:defRPr/>
            </a:pPr>
            <a:fld id="{96BBB197-2DF4-4E91-A988-03D69B58B699}" type="slidenum">
              <a:rPr lang="ja-JP" altLang="en-US">
                <a:solidFill>
                  <a:prstClr val="black"/>
                </a:solidFill>
                <a:latin typeface="Calibri"/>
                <a:ea typeface="ＭＳ Ｐゴシック" panose="020B0600070205080204" pitchFamily="50" charset="-128"/>
              </a:rPr>
              <a:pPr defTabSz="922355">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004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13</a:t>
            </a:fld>
            <a:endParaRPr kumimoji="1" lang="ja-JP" altLang="en-US"/>
          </a:p>
        </p:txBody>
      </p:sp>
    </p:spTree>
    <p:extLst>
      <p:ext uri="{BB962C8B-B14F-4D97-AF65-F5344CB8AC3E}">
        <p14:creationId xmlns:p14="http://schemas.microsoft.com/office/powerpoint/2010/main" val="174778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かっているものと、</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わかっている原因は、たばこやお酒などの生活習慣と細菌・ウイルスへの感染の二つです。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a:t>
            </a:r>
            <a:r>
              <a:rPr kumimoji="1" lang="ja-JP" altLang="ja-JP" sz="1200" kern="1200" dirty="0" smtClean="0">
                <a:solidFill>
                  <a:schemeClr val="tx1"/>
                </a:solidFill>
                <a:effectLst/>
                <a:latin typeface="+mn-lt"/>
                <a:ea typeface="+mn-ea"/>
                <a:cs typeface="+mn-cs"/>
              </a:rPr>
              <a:t>原因</a:t>
            </a:r>
            <a:r>
              <a:rPr kumimoji="1" lang="ja-JP" altLang="en-US" sz="1200" kern="1200" dirty="0" smtClean="0">
                <a:solidFill>
                  <a:schemeClr val="tx1"/>
                </a:solidFill>
                <a:effectLst/>
                <a:latin typeface="+mn-lt"/>
                <a:ea typeface="+mn-ea"/>
                <a:cs typeface="+mn-cs"/>
              </a:rPr>
              <a:t>がわからないものが多い</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dirty="0"/>
          </a:p>
        </p:txBody>
      </p:sp>
    </p:spTree>
    <p:extLst>
      <p:ext uri="{BB962C8B-B14F-4D97-AF65-F5344CB8AC3E}">
        <p14:creationId xmlns:p14="http://schemas.microsoft.com/office/powerpoint/2010/main" val="1124448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かっているものと、</a:t>
            </a:r>
            <a:r>
              <a:rPr kumimoji="1" lang="ja-JP" altLang="en-US" sz="1200" kern="1200" dirty="0" smtClean="0">
                <a:solidFill>
                  <a:schemeClr val="tx1"/>
                </a:solidFill>
                <a:effectLst/>
                <a:latin typeface="+mn-lt"/>
                <a:ea typeface="+mn-ea"/>
                <a:cs typeface="+mn-cs"/>
              </a:rPr>
              <a:t>わ</a:t>
            </a:r>
            <a:r>
              <a:rPr kumimoji="1" lang="ja-JP" altLang="ja-JP" sz="1200" kern="1200" dirty="0" smtClean="0">
                <a:solidFill>
                  <a:schemeClr val="tx1"/>
                </a:solidFill>
                <a:effectLst/>
                <a:latin typeface="+mn-lt"/>
                <a:ea typeface="+mn-ea"/>
                <a:cs typeface="+mn-cs"/>
              </a:rPr>
              <a:t>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わかっている原因は、たばこやお酒、食生活や運動などの生活習慣と細菌・ウイルスへの感染の二つです。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割から</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割が</a:t>
            </a:r>
            <a:r>
              <a:rPr kumimoji="1" lang="ja-JP" altLang="ja-JP" sz="1200" kern="1200" dirty="0" smtClean="0">
                <a:solidFill>
                  <a:schemeClr val="tx1"/>
                </a:solidFill>
                <a:effectLst/>
                <a:latin typeface="+mn-lt"/>
                <a:ea typeface="+mn-ea"/>
                <a:cs typeface="+mn-cs"/>
              </a:rPr>
              <a:t>原因</a:t>
            </a:r>
            <a:r>
              <a:rPr kumimoji="1" lang="ja-JP" altLang="en-US" sz="1200" kern="1200" dirty="0" smtClean="0">
                <a:solidFill>
                  <a:schemeClr val="tx1"/>
                </a:solidFill>
                <a:effectLst/>
                <a:latin typeface="+mn-lt"/>
                <a:ea typeface="+mn-ea"/>
                <a:cs typeface="+mn-cs"/>
              </a:rPr>
              <a:t>がわからないもの</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dirty="0"/>
          </a:p>
        </p:txBody>
      </p:sp>
    </p:spTree>
    <p:extLst>
      <p:ext uri="{BB962C8B-B14F-4D97-AF65-F5344CB8AC3E}">
        <p14:creationId xmlns:p14="http://schemas.microsoft.com/office/powerpoint/2010/main" val="231666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禁煙」「節酒」「身体を動かす」「適正体重を維持する」「食生活を見直す」、この５つの習慣を実践することで、がんになるリスクが低くなります。では、この５つの生活習慣に気をつけて生活している人とそうでない人では、将来がんになる確率はどのくらい違う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162116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国立がん研究センターでは、４０歳から６９歳の男女、１４０，４２０人を対象に、「禁煙」「節酒」「食生活」「身体活動」「適正体重の維持」の５つの健康習慣に気をつけて生活している人とそうでない人では、将来、がんになる確率がどのくらい違うのか、について調査をしました。</a:t>
            </a:r>
            <a:endParaRPr kumimoji="1" lang="en-US" altLang="ja-JP" dirty="0" smtClean="0"/>
          </a:p>
          <a:p>
            <a:r>
              <a:rPr kumimoji="1" lang="ja-JP" altLang="en-US" dirty="0" smtClean="0"/>
              <a:t>その結果、５つの健康習慣を実践する人は、０または１つ実践する人に比べ、男性で４３％、女性で３７％、がんになるリスクが低くなるという推計が示されました。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17</a:t>
            </a:fld>
            <a:endParaRPr kumimoji="1" lang="ja-JP" altLang="en-US"/>
          </a:p>
        </p:txBody>
      </p:sp>
    </p:spTree>
    <p:extLst>
      <p:ext uri="{BB962C8B-B14F-4D97-AF65-F5344CB8AC3E}">
        <p14:creationId xmlns:p14="http://schemas.microsoft.com/office/powerpoint/2010/main" val="395217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日本人のがんの原因として、女性で一番、男性でも二番目に多いのが「感染」です。</a:t>
            </a:r>
          </a:p>
          <a:p>
            <a:r>
              <a:rPr kumimoji="1" lang="ja-JP" altLang="ja-JP" sz="1200" kern="1200" dirty="0" smtClean="0">
                <a:solidFill>
                  <a:schemeClr val="tx1"/>
                </a:solidFill>
                <a:effectLst/>
                <a:latin typeface="+mn-lt"/>
                <a:ea typeface="+mn-ea"/>
                <a:cs typeface="+mn-cs"/>
              </a:rPr>
              <a:t>細菌やウイルスが体の中に入る感染が原因となるがんには、胃がん（ピロリ菌）・肝臓がん（肝炎ウイルス）、子宮頸がん（ヒトパピローマウイルス）などがあります。</a:t>
            </a:r>
          </a:p>
          <a:p>
            <a:r>
              <a:rPr kumimoji="1" lang="ja-JP" altLang="ja-JP" sz="1200" kern="1200" dirty="0" smtClean="0">
                <a:solidFill>
                  <a:schemeClr val="tx1"/>
                </a:solidFill>
                <a:effectLst/>
                <a:latin typeface="+mn-lt"/>
                <a:ea typeface="+mn-ea"/>
                <a:cs typeface="+mn-cs"/>
              </a:rPr>
              <a:t>いずれの場合も、感染したら必ずがんになるわけではありません。</a:t>
            </a:r>
          </a:p>
          <a:p>
            <a:r>
              <a:rPr kumimoji="1" lang="ja-JP" altLang="ja-JP" sz="1200" kern="1200" dirty="0" smtClean="0">
                <a:solidFill>
                  <a:schemeClr val="tx1"/>
                </a:solidFill>
                <a:effectLst/>
                <a:latin typeface="+mn-lt"/>
                <a:ea typeface="+mn-ea"/>
                <a:cs typeface="+mn-cs"/>
              </a:rPr>
              <a:t>これらのがんは、薬によって菌をやっつけたり、予防接種をすることで防ぐことができます。</a:t>
            </a:r>
          </a:p>
          <a:p>
            <a:r>
              <a:rPr kumimoji="1" lang="ja-JP" altLang="ja-JP" sz="1200" kern="1200" dirty="0" smtClean="0">
                <a:solidFill>
                  <a:schemeClr val="tx1"/>
                </a:solidFill>
                <a:effectLst/>
                <a:latin typeface="+mn-lt"/>
                <a:ea typeface="+mn-ea"/>
                <a:cs typeface="+mn-cs"/>
              </a:rPr>
              <a:t>正しい知識を身に付けて、予防や早期発見・早期治療を心がけましょう。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18</a:t>
            </a:fld>
            <a:endParaRPr kumimoji="1" lang="ja-JP" altLang="en-US"/>
          </a:p>
        </p:txBody>
      </p:sp>
    </p:spTree>
    <p:extLst>
      <p:ext uri="{BB962C8B-B14F-4D97-AF65-F5344CB8AC3E}">
        <p14:creationId xmlns:p14="http://schemas.microsoft.com/office/powerpoint/2010/main" val="277053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smtClean="0"/>
          </a:p>
          <a:p>
            <a:r>
              <a:rPr lang="ja-JP" altLang="en-US" sz="1200" dirty="0" smtClean="0"/>
              <a:t>子宮頸がんは、</a:t>
            </a:r>
            <a:r>
              <a:rPr lang="en-US" altLang="ja-JP" sz="1200" dirty="0" smtClean="0"/>
              <a:t>HPV</a:t>
            </a:r>
            <a:r>
              <a:rPr lang="ja-JP" altLang="en-US" sz="1200" dirty="0" smtClean="0"/>
              <a:t>ワクチンで予防することができます。</a:t>
            </a:r>
            <a:endParaRPr lang="en-US" altLang="ja-JP" sz="1200" dirty="0" smtClean="0"/>
          </a:p>
          <a:p>
            <a:r>
              <a:rPr lang="ja-JP" altLang="en-US" sz="1200" dirty="0" smtClean="0"/>
              <a:t>ワクチン未接種の場合と比較して。</a:t>
            </a:r>
          </a:p>
          <a:p>
            <a:r>
              <a:rPr lang="en-US" altLang="ja-JP" sz="1200" dirty="0" smtClean="0"/>
              <a:t>17</a:t>
            </a:r>
            <a:r>
              <a:rPr lang="ja-JP" altLang="en-US" sz="1200" dirty="0" smtClean="0"/>
              <a:t>歳になる前にワクチン接種した場合、浸潤性子宮頸がんになる確率が</a:t>
            </a:r>
            <a:r>
              <a:rPr lang="en-US" altLang="ja-JP" sz="1200" dirty="0" smtClean="0"/>
              <a:t>88</a:t>
            </a:r>
            <a:r>
              <a:rPr lang="ja-JP" altLang="en-US" sz="1200" dirty="0" smtClean="0"/>
              <a:t>％低下することが分かっています。</a:t>
            </a:r>
            <a:endParaRPr lang="en-US" altLang="ja-JP" sz="1200" dirty="0" smtClean="0"/>
          </a:p>
          <a:p>
            <a:endParaRPr lang="en-US" altLang="ja-JP" sz="1200" dirty="0" smtClean="0"/>
          </a:p>
          <a:p>
            <a:r>
              <a:rPr lang="en-US" altLang="ja-JP" dirty="0" smtClean="0"/>
              <a:t>12</a:t>
            </a:r>
            <a:r>
              <a:rPr lang="ja-JP" altLang="en-US" dirty="0" smtClean="0"/>
              <a:t>歳から</a:t>
            </a:r>
            <a:r>
              <a:rPr lang="en-US" altLang="ja-JP" dirty="0" smtClean="0"/>
              <a:t>16</a:t>
            </a:r>
            <a:r>
              <a:rPr lang="ja-JP" altLang="en-US" dirty="0" smtClean="0"/>
              <a:t>歳までの女子は、無料で予防接種を受けられる案内が市町村から届くので、接種について、おうちの方と相談してみましょう。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19</a:t>
            </a:fld>
            <a:endParaRPr kumimoji="1" lang="ja-JP" altLang="en-US"/>
          </a:p>
        </p:txBody>
      </p:sp>
    </p:spTree>
    <p:extLst>
      <p:ext uri="{BB962C8B-B14F-4D97-AF65-F5344CB8AC3E}">
        <p14:creationId xmlns:p14="http://schemas.microsoft.com/office/powerpoint/2010/main" val="265492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高等学校では、がんの正しい知識と併せて、がんにかかったときの社会的支援やがんを治療しながらでも安心して生活していける社会を作るために、「</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がん</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から命を守り、心身ともに回復をしていくためには、どんなことが必要か」、を</a:t>
            </a:r>
            <a:r>
              <a:rPr kumimoji="1" lang="ja-JP" altLang="en-US" sz="1200" kern="1200" dirty="0" err="1" smtClean="0">
                <a:solidFill>
                  <a:schemeClr val="tx1"/>
                </a:solidFill>
                <a:effectLst/>
                <a:latin typeface="+mn-lt"/>
                <a:ea typeface="+mn-ea"/>
                <a:cs typeface="+mn-cs"/>
              </a:rPr>
              <a:t>め</a:t>
            </a:r>
            <a:r>
              <a:rPr kumimoji="1" lang="ja-JP" altLang="en-US" sz="1200" kern="1200" dirty="0" smtClean="0">
                <a:solidFill>
                  <a:schemeClr val="tx1"/>
                </a:solidFill>
                <a:effectLst/>
                <a:latin typeface="+mn-lt"/>
                <a:ea typeface="+mn-ea"/>
                <a:cs typeface="+mn-cs"/>
              </a:rPr>
              <a:t>あてとして、私たちにできることを考えていきます。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a:p>
        </p:txBody>
      </p:sp>
    </p:spTree>
    <p:extLst>
      <p:ext uri="{BB962C8B-B14F-4D97-AF65-F5344CB8AC3E}">
        <p14:creationId xmlns:p14="http://schemas.microsoft.com/office/powerpoint/2010/main" val="133633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割から</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割のものは原因不明で起こります。</a:t>
            </a:r>
          </a:p>
          <a:p>
            <a:r>
              <a:rPr kumimoji="1" lang="ja-JP" altLang="ja-JP" sz="1200" kern="1200" dirty="0" smtClean="0">
                <a:solidFill>
                  <a:schemeClr val="tx1"/>
                </a:solidFill>
                <a:effectLst/>
                <a:latin typeface="+mn-lt"/>
                <a:ea typeface="+mn-ea"/>
                <a:cs typeface="+mn-cs"/>
              </a:rPr>
              <a:t>また、遺伝についてですが、がんになりやすい遺伝子を持っているからといって、必ずがんになるわけではありません。</a:t>
            </a:r>
          </a:p>
          <a:p>
            <a:r>
              <a:rPr kumimoji="1" lang="ja-JP" altLang="ja-JP" sz="1200" kern="1200" dirty="0" smtClean="0">
                <a:solidFill>
                  <a:schemeClr val="tx1"/>
                </a:solidFill>
                <a:effectLst/>
                <a:latin typeface="+mn-lt"/>
                <a:ea typeface="+mn-ea"/>
                <a:cs typeface="+mn-cs"/>
              </a:rPr>
              <a:t>がんは誰でもかかる可能性がある病気です。</a:t>
            </a:r>
          </a:p>
          <a:p>
            <a:r>
              <a:rPr kumimoji="1" lang="ja-JP" altLang="ja-JP" sz="1200" kern="1200" dirty="0" smtClean="0">
                <a:solidFill>
                  <a:schemeClr val="tx1"/>
                </a:solidFill>
                <a:effectLst/>
                <a:latin typeface="+mn-lt"/>
                <a:ea typeface="+mn-ea"/>
                <a:cs typeface="+mn-cs"/>
              </a:rPr>
              <a:t>原因が分からないもの・予防できないものは、定期的に検診を受けて、早く見つけて早く治すことが大切です。</a:t>
            </a:r>
          </a:p>
          <a:p>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～２年に一度の定期検診をしっかり受ける、健康によい生活習慣を継続するなど、健康な体づくりと早期発見ができるように努めましょう。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2467684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年齢を重ねる</a:t>
            </a:r>
            <a:r>
              <a:rPr kumimoji="1" lang="ja-JP" altLang="ja-JP" sz="1200" kern="1200" dirty="0" smtClean="0">
                <a:solidFill>
                  <a:schemeClr val="tx1"/>
                </a:solidFill>
                <a:effectLst/>
                <a:latin typeface="+mn-lt"/>
                <a:ea typeface="+mn-ea"/>
                <a:cs typeface="+mn-cs"/>
              </a:rPr>
              <a:t>と、細胞分裂をしたときに傷ついた</a:t>
            </a:r>
            <a:r>
              <a:rPr kumimoji="1" lang="ja-JP" altLang="en-US" sz="1200" kern="1200" dirty="0" smtClean="0">
                <a:solidFill>
                  <a:schemeClr val="tx1"/>
                </a:solidFill>
                <a:effectLst/>
                <a:latin typeface="+mn-lt"/>
                <a:ea typeface="+mn-ea"/>
                <a:cs typeface="+mn-cs"/>
              </a:rPr>
              <a:t>細胞や性質が違う</a:t>
            </a:r>
            <a:r>
              <a:rPr kumimoji="1" lang="ja-JP" altLang="ja-JP" sz="1200" kern="1200" dirty="0" smtClean="0">
                <a:solidFill>
                  <a:schemeClr val="tx1"/>
                </a:solidFill>
                <a:effectLst/>
                <a:latin typeface="+mn-lt"/>
                <a:ea typeface="+mn-ea"/>
                <a:cs typeface="+mn-cs"/>
              </a:rPr>
              <a:t>細胞ができやすくなることや細胞を正常に保つ働きが弱くなることから、お年寄りはがんになりやすいと言われています。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特に５０歳を超えると要注意です。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21</a:t>
            </a:fld>
            <a:endParaRPr kumimoji="1" lang="ja-JP" altLang="en-US"/>
          </a:p>
        </p:txBody>
      </p:sp>
    </p:spTree>
    <p:extLst>
      <p:ext uri="{BB962C8B-B14F-4D97-AF65-F5344CB8AC3E}">
        <p14:creationId xmlns:p14="http://schemas.microsoft.com/office/powerpoint/2010/main" val="405293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先ほどもいいましたが、</a:t>
            </a:r>
            <a:r>
              <a:rPr lang="ja-JP" altLang="ja-JP" dirty="0" smtClean="0"/>
              <a:t>がん</a:t>
            </a:r>
            <a:r>
              <a:rPr lang="ja-JP" altLang="en-US" dirty="0" smtClean="0"/>
              <a:t>に</a:t>
            </a:r>
            <a:r>
              <a:rPr lang="ja-JP" altLang="ja-JP" dirty="0" smtClean="0"/>
              <a:t>は</a:t>
            </a:r>
            <a:r>
              <a:rPr lang="ja-JP" altLang="ja-JP" dirty="0"/>
              <a:t>原因が分からないもの</a:t>
            </a:r>
            <a:r>
              <a:rPr lang="ja-JP" altLang="ja-JP" dirty="0" smtClean="0"/>
              <a:t>が</a:t>
            </a:r>
            <a:r>
              <a:rPr lang="ja-JP" altLang="en-US" dirty="0" smtClean="0"/>
              <a:t>多くあります</a:t>
            </a:r>
            <a:r>
              <a:rPr lang="ja-JP" altLang="ja-JP" dirty="0" smtClean="0"/>
              <a:t>。</a:t>
            </a:r>
            <a:endParaRPr lang="en-US" altLang="ja-JP" dirty="0" smtClean="0"/>
          </a:p>
          <a:p>
            <a:r>
              <a:rPr lang="ja-JP" altLang="ja-JP" dirty="0" smtClean="0"/>
              <a:t>特</a:t>
            </a:r>
            <a:r>
              <a:rPr lang="ja-JP" altLang="ja-JP" dirty="0"/>
              <a:t>に子どもがかかるがん（小児がん</a:t>
            </a:r>
            <a:r>
              <a:rPr lang="ja-JP" altLang="ja-JP" dirty="0" smtClean="0"/>
              <a:t>）</a:t>
            </a:r>
            <a:r>
              <a:rPr lang="ja-JP" altLang="en-US" dirty="0" smtClean="0"/>
              <a:t>は</a:t>
            </a:r>
            <a:r>
              <a:rPr lang="ja-JP" altLang="ja-JP" dirty="0" smtClean="0"/>
              <a:t>生活</a:t>
            </a:r>
            <a:r>
              <a:rPr lang="ja-JP" altLang="ja-JP" dirty="0"/>
              <a:t>習慣</a:t>
            </a:r>
            <a:r>
              <a:rPr lang="ja-JP" altLang="ja-JP" dirty="0" smtClean="0"/>
              <a:t>や</a:t>
            </a:r>
            <a:r>
              <a:rPr lang="ja-JP" altLang="en-US" dirty="0" smtClean="0"/>
              <a:t>細菌</a:t>
            </a:r>
            <a:r>
              <a:rPr lang="ja-JP" altLang="ja-JP" dirty="0" smtClean="0"/>
              <a:t>・</a:t>
            </a:r>
            <a:r>
              <a:rPr lang="ja-JP" altLang="ja-JP" dirty="0"/>
              <a:t>ウイルスとは関係なく発症するものが多いです。</a:t>
            </a:r>
          </a:p>
          <a:p>
            <a:r>
              <a:rPr lang="ja-JP" altLang="ja-JP" dirty="0"/>
              <a:t>「がんになったのは、生活習慣が悪かったから」</a:t>
            </a:r>
            <a:r>
              <a:rPr lang="ja-JP" altLang="ja-JP" dirty="0" smtClean="0"/>
              <a:t>と</a:t>
            </a:r>
            <a:r>
              <a:rPr lang="ja-JP" altLang="en-US" dirty="0" smtClean="0"/>
              <a:t>は限りません</a:t>
            </a:r>
            <a:r>
              <a:rPr lang="ja-JP" altLang="ja-JP" dirty="0" smtClean="0"/>
              <a:t>。</a:t>
            </a:r>
            <a:endParaRPr lang="en-US" altLang="ja-JP" dirty="0" smtClean="0"/>
          </a:p>
          <a:p>
            <a:r>
              <a:rPr lang="ja-JP" altLang="ja-JP" dirty="0" smtClean="0"/>
              <a:t>悪い</a:t>
            </a:r>
            <a:r>
              <a:rPr lang="ja-JP" altLang="ja-JP" dirty="0"/>
              <a:t>のは患者さんではなく、がんという病気です</a:t>
            </a:r>
            <a:r>
              <a:rPr lang="ja-JP" altLang="ja-JP" dirty="0" smtClean="0"/>
              <a:t>。</a:t>
            </a:r>
            <a:endParaRPr lang="en-US" altLang="ja-JP" dirty="0" smtClean="0"/>
          </a:p>
          <a:p>
            <a:r>
              <a:rPr kumimoji="1" lang="ja-JP" altLang="en-US" dirty="0" smtClean="0"/>
              <a:t>大切なことは、原因について考えることだけでなく、早期に発見しできるだけ早く適切な治療を開始することです。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22</a:t>
            </a:fld>
            <a:endParaRPr kumimoji="1" lang="ja-JP" altLang="en-US"/>
          </a:p>
        </p:txBody>
      </p:sp>
    </p:spTree>
    <p:extLst>
      <p:ext uri="{BB962C8B-B14F-4D97-AF65-F5344CB8AC3E}">
        <p14:creationId xmlns:p14="http://schemas.microsoft.com/office/powerpoint/2010/main" val="163907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23</a:t>
            </a:fld>
            <a:endParaRPr kumimoji="1" lang="ja-JP" altLang="en-US"/>
          </a:p>
        </p:txBody>
      </p:sp>
    </p:spTree>
    <p:extLst>
      <p:ext uri="{BB962C8B-B14F-4D97-AF65-F5344CB8AC3E}">
        <p14:creationId xmlns:p14="http://schemas.microsoft.com/office/powerpoint/2010/main" val="324821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smtClean="0">
                <a:solidFill>
                  <a:schemeClr val="tx1"/>
                </a:solidFill>
                <a:effectLst/>
                <a:latin typeface="+mn-lt"/>
                <a:ea typeface="+mn-ea"/>
                <a:cs typeface="+mn-cs"/>
              </a:rPr>
              <a:t>年かけて、検診で発見</a:t>
            </a:r>
            <a:r>
              <a:rPr kumimoji="1" lang="ja-JP" altLang="en-US" sz="1200" kern="1200" dirty="0" smtClean="0">
                <a:solidFill>
                  <a:schemeClr val="tx1"/>
                </a:solidFill>
                <a:effectLst/>
                <a:latin typeface="+mn-lt"/>
                <a:ea typeface="+mn-ea"/>
                <a:cs typeface="+mn-cs"/>
              </a:rPr>
              <a:t>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24</a:t>
            </a:fld>
            <a:endParaRPr kumimoji="1" lang="ja-JP" altLang="en-US"/>
          </a:p>
        </p:txBody>
      </p:sp>
    </p:spTree>
    <p:extLst>
      <p:ext uri="{BB962C8B-B14F-4D97-AF65-F5344CB8AC3E}">
        <p14:creationId xmlns:p14="http://schemas.microsoft.com/office/powerpoint/2010/main" val="593291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年かけて、検診で発見できる１ｃｍ位の大きさになります。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25</a:t>
            </a:fld>
            <a:endParaRPr kumimoji="1" lang="ja-JP" altLang="en-US"/>
          </a:p>
        </p:txBody>
      </p:sp>
    </p:spTree>
    <p:extLst>
      <p:ext uri="{BB962C8B-B14F-4D97-AF65-F5344CB8AC3E}">
        <p14:creationId xmlns:p14="http://schemas.microsoft.com/office/powerpoint/2010/main" val="3955304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がん検診は、事業所で働いている人とそうでない人で、受けられる場所が違います。</a:t>
            </a:r>
            <a:endParaRPr kumimoji="1" lang="en-US" altLang="ja-JP" dirty="0" smtClean="0"/>
          </a:p>
          <a:p>
            <a:r>
              <a:rPr kumimoji="1" lang="ja-JP" altLang="en-US" dirty="0" smtClean="0"/>
              <a:t>がん検診を行っている職場であれば職場で、がん検診を行っていない職場に就職している人や就職していない人は市町村が行っているがん検診を受けるようにしましょう。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26</a:t>
            </a:fld>
            <a:endParaRPr kumimoji="1" lang="ja-JP" altLang="en-US"/>
          </a:p>
        </p:txBody>
      </p:sp>
    </p:spTree>
    <p:extLst>
      <p:ext uri="{BB962C8B-B14F-4D97-AF65-F5344CB8AC3E}">
        <p14:creationId xmlns:p14="http://schemas.microsoft.com/office/powerpoint/2010/main" val="123023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実際に、がん検診を受けてから結果がわかるまでの流れを見てみましょう。</a:t>
            </a:r>
            <a:endParaRPr kumimoji="1" lang="en-US" altLang="ja-JP" dirty="0" smtClean="0"/>
          </a:p>
          <a:p>
            <a:r>
              <a:rPr kumimoji="1" lang="ja-JP" altLang="en-US" dirty="0" smtClean="0"/>
              <a:t>がん検診を受けて、異常があると言われた人でも、必ず「がん」だというわけではありません。</a:t>
            </a:r>
            <a:endParaRPr kumimoji="1" lang="en-US" altLang="ja-JP" dirty="0" smtClean="0"/>
          </a:p>
          <a:p>
            <a:r>
              <a:rPr kumimoji="1" lang="ja-JP" altLang="en-US" dirty="0" smtClean="0"/>
              <a:t>異常が見つかった人は、必ず早期に病院を受診して精密検査を受け、医師の診断を受けましょう。</a:t>
            </a:r>
            <a:endParaRPr kumimoji="1" lang="en-US" altLang="ja-JP" dirty="0" smtClean="0"/>
          </a:p>
          <a:p>
            <a:r>
              <a:rPr kumimoji="1" lang="ja-JP" altLang="en-US" dirty="0" smtClean="0"/>
              <a:t>診断の結果、異常が無かった人も、１～２年に一度、定期的にがん検診を受け続けましょう。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27</a:t>
            </a:fld>
            <a:endParaRPr kumimoji="1" lang="ja-JP" altLang="en-US"/>
          </a:p>
        </p:txBody>
      </p:sp>
    </p:spTree>
    <p:extLst>
      <p:ext uri="{BB962C8B-B14F-4D97-AF65-F5344CB8AC3E}">
        <p14:creationId xmlns:p14="http://schemas.microsoft.com/office/powerpoint/2010/main" val="2811478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成人になれば、症状はなくても、</a:t>
            </a:r>
            <a:r>
              <a:rPr kumimoji="1" lang="en-US" altLang="ja-JP" dirty="0" smtClean="0"/>
              <a:t>1</a:t>
            </a:r>
            <a:r>
              <a:rPr kumimoji="1" lang="ja-JP" altLang="en-US" dirty="0" smtClean="0"/>
              <a:t>～２年に一度、定期的にがん検診を受けることが大切です。</a:t>
            </a:r>
            <a:endParaRPr kumimoji="1" lang="en-US" altLang="ja-JP" dirty="0" smtClean="0"/>
          </a:p>
          <a:p>
            <a:r>
              <a:rPr kumimoji="1" lang="ja-JP" altLang="en-US" dirty="0" smtClean="0"/>
              <a:t>検診では、胃や大腸、肺など、体のそれぞれの場所に応じた検査を、決められた年齢から決められた間隔で定期的に行うことで、自分では気づかない小さな異常を見つけることができます。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28</a:t>
            </a:fld>
            <a:endParaRPr kumimoji="1" lang="ja-JP" altLang="en-US"/>
          </a:p>
        </p:txBody>
      </p:sp>
    </p:spTree>
    <p:extLst>
      <p:ext uri="{BB962C8B-B14F-4D97-AF65-F5344CB8AC3E}">
        <p14:creationId xmlns:p14="http://schemas.microsoft.com/office/powerpoint/2010/main" val="3443379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しかし、日本では、がん検診の受診率は、</a:t>
            </a:r>
            <a:r>
              <a:rPr kumimoji="1" lang="ja-JP" altLang="en-US" sz="1200" kern="1200" dirty="0" smtClean="0">
                <a:solidFill>
                  <a:schemeClr val="tx1"/>
                </a:solidFill>
                <a:effectLst/>
                <a:latin typeface="+mn-lt"/>
                <a:ea typeface="+mn-ea"/>
                <a:cs typeface="+mn-cs"/>
              </a:rPr>
              <a:t>ほとんどの検診で国が目標としている６</a:t>
            </a:r>
            <a:r>
              <a:rPr kumimoji="1" lang="ja-JP" altLang="ja-JP" sz="1200" kern="1200" dirty="0" smtClean="0">
                <a:solidFill>
                  <a:schemeClr val="tx1"/>
                </a:solidFill>
                <a:effectLst/>
                <a:latin typeface="+mn-lt"/>
                <a:ea typeface="+mn-ea"/>
                <a:cs typeface="+mn-cs"/>
              </a:rPr>
              <a:t>０％にも達していません。</a:t>
            </a:r>
          </a:p>
          <a:p>
            <a:r>
              <a:rPr kumimoji="1" lang="ja-JP" altLang="ja-JP" sz="1200" kern="1200" dirty="0" smtClean="0">
                <a:solidFill>
                  <a:schemeClr val="tx1"/>
                </a:solidFill>
                <a:effectLst/>
                <a:latin typeface="+mn-lt"/>
                <a:ea typeface="+mn-ea"/>
                <a:cs typeface="+mn-cs"/>
              </a:rPr>
              <a:t>みなさんのおうちの方</a:t>
            </a:r>
            <a:r>
              <a:rPr kumimoji="1" lang="ja-JP" altLang="en-US" sz="1200" kern="1200" dirty="0" smtClean="0">
                <a:solidFill>
                  <a:schemeClr val="tx1"/>
                </a:solidFill>
                <a:effectLst/>
                <a:latin typeface="+mn-lt"/>
                <a:ea typeface="+mn-ea"/>
                <a:cs typeface="+mn-cs"/>
              </a:rPr>
              <a:t>や周りの大切な人たち</a:t>
            </a:r>
            <a:r>
              <a:rPr kumimoji="1" lang="ja-JP" altLang="ja-JP" sz="1200" kern="1200" dirty="0" smtClean="0">
                <a:solidFill>
                  <a:schemeClr val="tx1"/>
                </a:solidFill>
                <a:effectLst/>
                <a:latin typeface="+mn-lt"/>
                <a:ea typeface="+mn-ea"/>
                <a:cs typeface="+mn-cs"/>
              </a:rPr>
              <a:t>は受けられているでしょうか。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29</a:t>
            </a:fld>
            <a:endParaRPr kumimoji="1" lang="ja-JP" altLang="en-US"/>
          </a:p>
        </p:txBody>
      </p:sp>
    </p:spTree>
    <p:extLst>
      <p:ext uri="{BB962C8B-B14F-4D97-AF65-F5344CB8AC3E}">
        <p14:creationId xmlns:p14="http://schemas.microsoft.com/office/powerpoint/2010/main" val="103231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a:t>
            </a:fld>
            <a:endParaRPr kumimoji="1" lang="ja-JP" altLang="en-US"/>
          </a:p>
        </p:txBody>
      </p:sp>
    </p:spTree>
    <p:extLst>
      <p:ext uri="{BB962C8B-B14F-4D97-AF65-F5344CB8AC3E}">
        <p14:creationId xmlns:p14="http://schemas.microsoft.com/office/powerpoint/2010/main" val="708936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高知県の４０～５９歳の方に、がん検診を受けない理由を聞きました。</a:t>
            </a:r>
          </a:p>
          <a:p>
            <a:r>
              <a:rPr kumimoji="1" lang="ja-JP" altLang="ja-JP" sz="1200" kern="1200" dirty="0" smtClean="0">
                <a:solidFill>
                  <a:schemeClr val="tx1"/>
                </a:solidFill>
                <a:effectLst/>
                <a:latin typeface="+mn-lt"/>
                <a:ea typeface="+mn-ea"/>
                <a:cs typeface="+mn-cs"/>
              </a:rPr>
              <a:t>この結果を見て、どう思いますか。</a:t>
            </a:r>
          </a:p>
          <a:p>
            <a:r>
              <a:rPr kumimoji="1" lang="ja-JP" altLang="ja-JP" sz="1200" kern="1200" dirty="0" smtClean="0">
                <a:solidFill>
                  <a:schemeClr val="tx1"/>
                </a:solidFill>
                <a:effectLst/>
                <a:latin typeface="+mn-lt"/>
                <a:ea typeface="+mn-ea"/>
                <a:cs typeface="+mn-cs"/>
              </a:rPr>
              <a:t>健康や</a:t>
            </a:r>
            <a:r>
              <a:rPr kumimoji="1" lang="ja-JP" altLang="en-US" sz="1200" kern="1200" dirty="0" smtClean="0">
                <a:solidFill>
                  <a:schemeClr val="tx1"/>
                </a:solidFill>
                <a:effectLst/>
                <a:latin typeface="+mn-lt"/>
                <a:ea typeface="+mn-ea"/>
                <a:cs typeface="+mn-cs"/>
              </a:rPr>
              <a:t>命</a:t>
            </a:r>
            <a:r>
              <a:rPr kumimoji="1" lang="ja-JP" altLang="ja-JP" sz="1200" kern="1200" dirty="0" smtClean="0">
                <a:solidFill>
                  <a:schemeClr val="tx1"/>
                </a:solidFill>
                <a:effectLst/>
                <a:latin typeface="+mn-lt"/>
                <a:ea typeface="+mn-ea"/>
                <a:cs typeface="+mn-cs"/>
              </a:rPr>
              <a:t>は、この理由に変えられるものでしょうか。</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健康や命を守るためには、一人ひとりががん検診の重要性を正しく理解して行動することが重要です。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30</a:t>
            </a:fld>
            <a:endParaRPr kumimoji="1" lang="ja-JP" altLang="en-US"/>
          </a:p>
        </p:txBody>
      </p:sp>
    </p:spTree>
    <p:extLst>
      <p:ext uri="{BB962C8B-B14F-4D97-AF65-F5344CB8AC3E}">
        <p14:creationId xmlns:p14="http://schemas.microsoft.com/office/powerpoint/2010/main" val="4199527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いろいろ</a:t>
            </a:r>
            <a:r>
              <a:rPr lang="ja-JP" altLang="ja-JP" dirty="0"/>
              <a:t>と気をつけていても、がんになることはあります。</a:t>
            </a:r>
          </a:p>
          <a:p>
            <a:r>
              <a:rPr lang="ja-JP" altLang="ja-JP" dirty="0"/>
              <a:t>がん</a:t>
            </a:r>
            <a:r>
              <a:rPr lang="ja-JP" altLang="en-US" dirty="0"/>
              <a:t>は小さいうちに早く見つければ、ほとんどが治る可能性が高い病気です。</a:t>
            </a:r>
            <a:endParaRPr lang="en-US" altLang="ja-JP" dirty="0"/>
          </a:p>
          <a:p>
            <a:r>
              <a:rPr lang="ja-JP" altLang="ja-JP" dirty="0"/>
              <a:t>でも、「がん」は</a:t>
            </a:r>
            <a:r>
              <a:rPr lang="ja-JP" altLang="en-US" dirty="0"/>
              <a:t>、小さい</a:t>
            </a:r>
            <a:r>
              <a:rPr lang="ja-JP" altLang="ja-JP" dirty="0"/>
              <a:t>うちは体に症状が出ないことがほとんどです。</a:t>
            </a:r>
          </a:p>
          <a:p>
            <a:r>
              <a:rPr lang="ja-JP" altLang="en-US" dirty="0"/>
              <a:t>「自分だけは大丈夫」と思わないで、</a:t>
            </a:r>
            <a:r>
              <a:rPr lang="ja-JP" altLang="ja-JP" dirty="0"/>
              <a:t>大人になったら、みなさんもぜひ、がん検診を</a:t>
            </a:r>
            <a:r>
              <a:rPr lang="ja-JP" altLang="ja-JP" dirty="0" smtClean="0"/>
              <a:t>受けてください</a:t>
            </a:r>
            <a:r>
              <a:rPr lang="ja-JP" altLang="ja-JP" dirty="0"/>
              <a:t>。</a:t>
            </a:r>
          </a:p>
          <a:p>
            <a:r>
              <a:rPr kumimoji="1" lang="ja-JP" altLang="ja-JP" sz="1200" kern="1200" dirty="0" smtClean="0">
                <a:solidFill>
                  <a:schemeClr val="tx1"/>
                </a:solidFill>
                <a:effectLst/>
                <a:latin typeface="+mn-lt"/>
                <a:ea typeface="+mn-ea"/>
                <a:cs typeface="+mn-cs"/>
              </a:rPr>
              <a:t>そして、おうちの人や周りの大切な人にも、治りやすい小さなうちにがん細胞を見つけられるがん検診の大切さを伝えて、</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～２年に一度、定期的に検診を受けることを勧めてください。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31</a:t>
            </a:fld>
            <a:endParaRPr kumimoji="1" lang="ja-JP" altLang="en-US"/>
          </a:p>
        </p:txBody>
      </p:sp>
    </p:spTree>
    <p:extLst>
      <p:ext uri="{BB962C8B-B14F-4D97-AF65-F5344CB8AC3E}">
        <p14:creationId xmlns:p14="http://schemas.microsoft.com/office/powerpoint/2010/main" val="1111036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32</a:t>
            </a:fld>
            <a:endParaRPr kumimoji="1" lang="ja-JP" altLang="en-US"/>
          </a:p>
        </p:txBody>
      </p:sp>
    </p:spTree>
    <p:extLst>
      <p:ext uri="{BB962C8B-B14F-4D97-AF65-F5344CB8AC3E}">
        <p14:creationId xmlns:p14="http://schemas.microsoft.com/office/powerpoint/2010/main" val="564542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がんの治療法には、主に、手術・放射線・薬物での治療法の３つがあります。</a:t>
            </a:r>
            <a:endParaRPr kumimoji="1" lang="en-US" altLang="ja-JP" dirty="0" smtClean="0"/>
          </a:p>
          <a:p>
            <a:r>
              <a:rPr kumimoji="1" lang="ja-JP" altLang="en-US" dirty="0" smtClean="0"/>
              <a:t>これらの治療は、がんの種類や状態により、主治医と相談をしながら選んでいきます。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33</a:t>
            </a:fld>
            <a:endParaRPr kumimoji="1" lang="ja-JP" altLang="en-US"/>
          </a:p>
        </p:txBody>
      </p:sp>
    </p:spTree>
    <p:extLst>
      <p:ext uri="{BB962C8B-B14F-4D97-AF65-F5344CB8AC3E}">
        <p14:creationId xmlns:p14="http://schemas.microsoft.com/office/powerpoint/2010/main" val="386215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4500"/>
              </a:lnSpc>
            </a:pPr>
            <a:r>
              <a:rPr kumimoji="1" lang="ja-JP" altLang="en-US" dirty="0" smtClean="0"/>
              <a:t>手術：がんの部分をとりのぞく手術</a:t>
            </a:r>
            <a:endParaRPr kumimoji="1" lang="en-US" altLang="ja-JP" dirty="0" smtClean="0"/>
          </a:p>
          <a:p>
            <a:pPr marL="0" marR="0" indent="0" algn="l" defTabSz="914400" rtl="0" eaLnBrk="1" fontAlgn="auto" latinLnBrk="0" hangingPunct="1">
              <a:lnSpc>
                <a:spcPts val="4500"/>
              </a:lnSpc>
              <a:spcBef>
                <a:spcPts val="0"/>
              </a:spcBef>
              <a:spcAft>
                <a:spcPts val="0"/>
              </a:spcAft>
              <a:buClrTx/>
              <a:buSzTx/>
              <a:buFontTx/>
              <a:buNone/>
              <a:tabLst/>
              <a:defRPr/>
            </a:pPr>
            <a:r>
              <a:rPr kumimoji="1" lang="ja-JP" altLang="en-US" dirty="0" smtClean="0"/>
              <a:t>放射線：放射線によってがん細胞を死滅させる。通院で行うことができる。</a:t>
            </a:r>
            <a:endParaRPr kumimoji="1" lang="en-US" altLang="ja-JP" dirty="0" smtClean="0"/>
          </a:p>
          <a:p>
            <a:pPr>
              <a:lnSpc>
                <a:spcPts val="4500"/>
              </a:lnSpc>
            </a:pPr>
            <a:r>
              <a:rPr kumimoji="1" lang="ja-JP" altLang="en-US" dirty="0" smtClean="0"/>
              <a:t>薬物（薬・抗がん剤）：飲み薬や貼り薬、注射などによってがん細胞が増えるのをおさえる。薬の種類によっては副作用がある。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a:lnSpc>
                <a:spcPts val="4500"/>
              </a:lnSpc>
            </a:pPr>
            <a:r>
              <a:rPr lang="ja-JP" altLang="en-US" spc="-100" dirty="0" smtClean="0"/>
              <a:t>●がんの種類や状態などにより選ぶ</a:t>
            </a:r>
            <a:endParaRPr lang="en-US" altLang="ja-JP" spc="-100" dirty="0" smtClean="0"/>
          </a:p>
          <a:p>
            <a:pPr>
              <a:lnSpc>
                <a:spcPts val="4500"/>
              </a:lnSpc>
            </a:pPr>
            <a:r>
              <a:rPr lang="ja-JP" altLang="en-US" spc="-100" dirty="0" smtClean="0"/>
              <a:t>●いくつかの治療法を組み合わせることもある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34</a:t>
            </a:fld>
            <a:endParaRPr kumimoji="1" lang="ja-JP" altLang="en-US"/>
          </a:p>
        </p:txBody>
      </p:sp>
    </p:spTree>
    <p:extLst>
      <p:ext uri="{BB962C8B-B14F-4D97-AF65-F5344CB8AC3E}">
        <p14:creationId xmlns:p14="http://schemas.microsoft.com/office/powerpoint/2010/main" val="1831973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これらの治療法を決めるときには、自分の病気の状態や検査・治療の内容などについて十分な説明を受け、理解した上でどのような医療を受けるかを選択することが大切です。</a:t>
            </a:r>
            <a:endParaRPr kumimoji="1" lang="en-US" altLang="ja-JP" dirty="0" smtClean="0"/>
          </a:p>
          <a:p>
            <a:r>
              <a:rPr kumimoji="1" lang="ja-JP" altLang="en-US" dirty="0" smtClean="0"/>
              <a:t>医師によって治療法が異なることがあるので、治療法を理解し、自分の価値観や生き方に応じて選ぶという意識をもつことで、がんを治療しながらも、自分らしさを尊重した生活の質を保ちながら、人生を歩んでいく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35</a:t>
            </a:fld>
            <a:endParaRPr kumimoji="1" lang="ja-JP" altLang="en-US"/>
          </a:p>
        </p:txBody>
      </p:sp>
    </p:spTree>
    <p:extLst>
      <p:ext uri="{BB962C8B-B14F-4D97-AF65-F5344CB8AC3E}">
        <p14:creationId xmlns:p14="http://schemas.microsoft.com/office/powerpoint/2010/main" val="834970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一人ひとりの生き方が異なるように、がんへの向き合い方も人それぞれです。</a:t>
            </a:r>
            <a:endParaRPr kumimoji="1" lang="en-US" altLang="ja-JP" dirty="0" smtClean="0"/>
          </a:p>
          <a:p>
            <a:r>
              <a:rPr kumimoji="1" lang="ja-JP" altLang="en-US" dirty="0" smtClean="0"/>
              <a:t>「がん」という病気に、生活や人生の全てを冒されるのではなく、その人がその人らしく生きられるよう、生活の質を維持したり、向上させていくことが大切です。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36</a:t>
            </a:fld>
            <a:endParaRPr kumimoji="1" lang="ja-JP" altLang="en-US"/>
          </a:p>
        </p:txBody>
      </p:sp>
    </p:spTree>
    <p:extLst>
      <p:ext uri="{BB962C8B-B14F-4D97-AF65-F5344CB8AC3E}">
        <p14:creationId xmlns:p14="http://schemas.microsoft.com/office/powerpoint/2010/main" val="2123037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では、治療中の患者さんの生活の質を維持していくために、どのような支援がされているのでしょうか。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37</a:t>
            </a:fld>
            <a:endParaRPr kumimoji="1" lang="ja-JP" altLang="en-US"/>
          </a:p>
        </p:txBody>
      </p:sp>
    </p:spTree>
    <p:extLst>
      <p:ext uri="{BB962C8B-B14F-4D97-AF65-F5344CB8AC3E}">
        <p14:creationId xmlns:p14="http://schemas.microsoft.com/office/powerpoint/2010/main" val="490916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がんの治療では、患者さんの体の痛みに対して、医師が痛みを和らげるなどして生活の質を保つよう支援していきます。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38</a:t>
            </a:fld>
            <a:endParaRPr kumimoji="1" lang="ja-JP" altLang="en-US"/>
          </a:p>
        </p:txBody>
      </p:sp>
    </p:spTree>
    <p:extLst>
      <p:ext uri="{BB962C8B-B14F-4D97-AF65-F5344CB8AC3E}">
        <p14:creationId xmlns:p14="http://schemas.microsoft.com/office/powerpoint/2010/main" val="1259398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患者さんが抱える不安などの心の痛みに対しては、心理カウンセラーが支援します。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39</a:t>
            </a:fld>
            <a:endParaRPr kumimoji="1" lang="ja-JP" altLang="en-US"/>
          </a:p>
        </p:txBody>
      </p:sp>
    </p:spTree>
    <p:extLst>
      <p:ext uri="{BB962C8B-B14F-4D97-AF65-F5344CB8AC3E}">
        <p14:creationId xmlns:p14="http://schemas.microsoft.com/office/powerpoint/2010/main" val="12005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今、日本では、がんになる人やがんで命を落としてしまう人が増えてきていて、</a:t>
            </a:r>
            <a:r>
              <a:rPr kumimoji="1" lang="ja-JP" altLang="ja-JP" sz="1200" kern="1200" dirty="0" smtClean="0">
                <a:solidFill>
                  <a:schemeClr val="tx1"/>
                </a:solidFill>
                <a:effectLst/>
                <a:latin typeface="+mn-lt"/>
                <a:ea typeface="+mn-ea"/>
                <a:cs typeface="+mn-cs"/>
              </a:rPr>
              <a:t>亡くなった人の原因を調べると、</a:t>
            </a:r>
            <a:r>
              <a:rPr kumimoji="1" lang="ja-JP" altLang="en-US" sz="1200" kern="1200" dirty="0" smtClean="0">
                <a:solidFill>
                  <a:schemeClr val="tx1"/>
                </a:solidFill>
                <a:effectLst/>
                <a:latin typeface="+mn-lt"/>
                <a:ea typeface="+mn-ea"/>
                <a:cs typeface="+mn-cs"/>
              </a:rPr>
              <a:t>１９８１年から、死亡</a:t>
            </a:r>
            <a:r>
              <a:rPr kumimoji="1" lang="ja-JP" altLang="ja-JP" sz="1200" kern="1200" dirty="0" smtClean="0">
                <a:solidFill>
                  <a:schemeClr val="tx1"/>
                </a:solidFill>
                <a:effectLst/>
                <a:latin typeface="+mn-lt"/>
                <a:ea typeface="+mn-ea"/>
                <a:cs typeface="+mn-cs"/>
              </a:rPr>
              <a:t>原因の第１位はがん</a:t>
            </a:r>
            <a:r>
              <a:rPr kumimoji="1" lang="ja-JP" altLang="en-US" sz="1200" kern="1200" dirty="0" smtClean="0">
                <a:solidFill>
                  <a:schemeClr val="tx1"/>
                </a:solidFill>
                <a:effectLst/>
                <a:latin typeface="+mn-lt"/>
                <a:ea typeface="+mn-ea"/>
                <a:cs typeface="+mn-cs"/>
              </a:rPr>
              <a:t>で、現在もそれが続いています。</a:t>
            </a:r>
            <a:endParaRPr kumimoji="1" lang="en-US" altLang="ja-JP" sz="1200" kern="1200" dirty="0" smtClean="0">
              <a:solidFill>
                <a:schemeClr val="tx1"/>
              </a:solidFill>
              <a:effectLst/>
              <a:latin typeface="+mn-lt"/>
              <a:ea typeface="+mn-ea"/>
              <a:cs typeface="+mn-cs"/>
            </a:endParaRPr>
          </a:p>
          <a:p>
            <a:r>
              <a:rPr lang="ja-JP" altLang="ja-JP" dirty="0" smtClean="0"/>
              <a:t>統計によると、一生のうち、男性では６２％</a:t>
            </a:r>
            <a:r>
              <a:rPr lang="ja-JP" altLang="en-US" dirty="0" smtClean="0"/>
              <a:t>、</a:t>
            </a:r>
            <a:r>
              <a:rPr lang="en-US" altLang="ja-JP" dirty="0" smtClean="0"/>
              <a:t>3</a:t>
            </a:r>
            <a:r>
              <a:rPr lang="ja-JP" altLang="en-US" dirty="0" smtClean="0"/>
              <a:t>人に</a:t>
            </a:r>
            <a:r>
              <a:rPr lang="en-US" altLang="ja-JP" dirty="0" smtClean="0"/>
              <a:t>2</a:t>
            </a:r>
            <a:r>
              <a:rPr lang="ja-JP" altLang="en-US" dirty="0" smtClean="0"/>
              <a:t>人</a:t>
            </a:r>
            <a:r>
              <a:rPr lang="ja-JP" altLang="ja-JP" dirty="0" smtClean="0"/>
              <a:t>の人が、女性では４７％</a:t>
            </a:r>
            <a:r>
              <a:rPr lang="ja-JP" altLang="en-US" dirty="0" smtClean="0"/>
              <a:t>、</a:t>
            </a:r>
            <a:r>
              <a:rPr lang="en-US" altLang="ja-JP" dirty="0" smtClean="0"/>
              <a:t>2</a:t>
            </a:r>
            <a:r>
              <a:rPr lang="ja-JP" altLang="en-US" dirty="0" smtClean="0"/>
              <a:t>人に</a:t>
            </a:r>
            <a:r>
              <a:rPr lang="en-US" altLang="ja-JP" dirty="0" smtClean="0"/>
              <a:t>1</a:t>
            </a:r>
            <a:r>
              <a:rPr lang="ja-JP" altLang="en-US" dirty="0" smtClean="0"/>
              <a:t>人</a:t>
            </a:r>
            <a:r>
              <a:rPr lang="ja-JP" altLang="ja-JP" dirty="0" smtClean="0"/>
              <a:t>の人ががんになります。</a:t>
            </a:r>
            <a:endParaRPr lang="en-US" altLang="ja-JP" dirty="0" smtClean="0"/>
          </a:p>
          <a:p>
            <a:r>
              <a:rPr lang="ja-JP" altLang="en-US" dirty="0" smtClean="0"/>
              <a:t>がんという病気は誰でもなる可能性がある病気です。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a:t>
            </a:fld>
            <a:endParaRPr kumimoji="1" lang="ja-JP" altLang="en-US"/>
          </a:p>
        </p:txBody>
      </p:sp>
    </p:spTree>
    <p:extLst>
      <p:ext uri="{BB962C8B-B14F-4D97-AF65-F5344CB8AC3E}">
        <p14:creationId xmlns:p14="http://schemas.microsoft.com/office/powerpoint/2010/main" val="4174969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また、がんの治療中には、患者さんを支える家族も、大きな不安や悩みを抱えています。</a:t>
            </a:r>
            <a:endParaRPr kumimoji="1" lang="en-US" altLang="ja-JP" dirty="0" smtClean="0"/>
          </a:p>
          <a:p>
            <a:r>
              <a:rPr kumimoji="1" lang="ja-JP" altLang="en-US" dirty="0" smtClean="0"/>
              <a:t>そのため、患者さんだけでなく、患者さんを支える家族にも支援が必要です。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40</a:t>
            </a:fld>
            <a:endParaRPr kumimoji="1" lang="ja-JP" altLang="en-US"/>
          </a:p>
        </p:txBody>
      </p:sp>
    </p:spTree>
    <p:extLst>
      <p:ext uri="{BB962C8B-B14F-4D97-AF65-F5344CB8AC3E}">
        <p14:creationId xmlns:p14="http://schemas.microsoft.com/office/powerpoint/2010/main" val="2875898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治療費の心配には、ソーシャルワーカーが相談に乗り、一緒に様々な解決方法を考えてくれます。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41</a:t>
            </a:fld>
            <a:endParaRPr kumimoji="1" lang="ja-JP" altLang="en-US"/>
          </a:p>
        </p:txBody>
      </p:sp>
    </p:spTree>
    <p:extLst>
      <p:ext uri="{BB962C8B-B14F-4D97-AF65-F5344CB8AC3E}">
        <p14:creationId xmlns:p14="http://schemas.microsoft.com/office/powerpoint/2010/main" val="3289741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このように、患者さんとその家族に対して行われる、病気に伴う体と心の痛みを和らげるための支援を、「緩和ケア」といいます。</a:t>
            </a:r>
            <a:endParaRPr kumimoji="1" lang="en-US" altLang="ja-JP" dirty="0" smtClean="0"/>
          </a:p>
          <a:p>
            <a:r>
              <a:rPr kumimoji="1" lang="ja-JP" altLang="en-US" dirty="0" smtClean="0"/>
              <a:t>医療関係者がひとつのチームになって、それぞれの専門性を発揮しながら患者さんやその家族を支えています。</a:t>
            </a:r>
            <a:endParaRPr kumimoji="1" lang="en-US" altLang="ja-JP" dirty="0" smtClean="0"/>
          </a:p>
          <a:p>
            <a:pPr defTabSz="922355"/>
            <a:r>
              <a:rPr kumimoji="1" lang="ja-JP" altLang="en-US" dirty="0" smtClean="0"/>
              <a:t>緩和ケアは、</a:t>
            </a:r>
            <a:r>
              <a:rPr lang="ja-JP" altLang="en-US"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がんに対する治療と並行して、診断されたときから行われます。</a:t>
            </a:r>
            <a:endParaRPr lang="en-US" altLang="ja-JP"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defTabSz="922355"/>
            <a:r>
              <a:rPr lang="ja-JP" altLang="en-US"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こうして</a:t>
            </a:r>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さんやその家族の生活の質</a:t>
            </a:r>
            <a:r>
              <a:rPr lang="ja-JP" altLang="en-US"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が保たれるように、様々な人が支援しています。</a:t>
            </a:r>
            <a:endParaRPr lang="ja-JP" altLang="en-US"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42</a:t>
            </a:fld>
            <a:endParaRPr kumimoji="1" lang="ja-JP" altLang="en-US"/>
          </a:p>
        </p:txBody>
      </p:sp>
    </p:spTree>
    <p:extLst>
      <p:ext uri="{BB962C8B-B14F-4D97-AF65-F5344CB8AC3E}">
        <p14:creationId xmlns:p14="http://schemas.microsoft.com/office/powerpoint/2010/main" val="1680560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43</a:t>
            </a:fld>
            <a:endParaRPr kumimoji="1" lang="ja-JP" altLang="en-US"/>
          </a:p>
        </p:txBody>
      </p:sp>
    </p:spTree>
    <p:extLst>
      <p:ext uri="{BB962C8B-B14F-4D97-AF65-F5344CB8AC3E}">
        <p14:creationId xmlns:p14="http://schemas.microsoft.com/office/powerpoint/2010/main" val="4249573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文部科学省　がん教育推進のための教材　指導参考資料より抜粋</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44</a:t>
            </a:fld>
            <a:endParaRPr kumimoji="1" lang="ja-JP" altLang="en-US"/>
          </a:p>
        </p:txBody>
      </p:sp>
    </p:spTree>
    <p:extLst>
      <p:ext uri="{BB962C8B-B14F-4D97-AF65-F5344CB8AC3E}">
        <p14:creationId xmlns:p14="http://schemas.microsoft.com/office/powerpoint/2010/main" val="2399944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指導参考資料より抜粋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45</a:t>
            </a:fld>
            <a:endParaRPr kumimoji="1" lang="ja-JP" altLang="en-US"/>
          </a:p>
        </p:txBody>
      </p:sp>
    </p:spTree>
    <p:extLst>
      <p:ext uri="{BB962C8B-B14F-4D97-AF65-F5344CB8AC3E}">
        <p14:creationId xmlns:p14="http://schemas.microsoft.com/office/powerpoint/2010/main" val="3783340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指導参考資料より抜粋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46</a:t>
            </a:fld>
            <a:endParaRPr kumimoji="1" lang="ja-JP" altLang="en-US"/>
          </a:p>
        </p:txBody>
      </p:sp>
    </p:spTree>
    <p:extLst>
      <p:ext uri="{BB962C8B-B14F-4D97-AF65-F5344CB8AC3E}">
        <p14:creationId xmlns:p14="http://schemas.microsoft.com/office/powerpoint/2010/main" val="3569187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指導参考資料より抜粋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47</a:t>
            </a:fld>
            <a:endParaRPr kumimoji="1" lang="ja-JP" altLang="en-US"/>
          </a:p>
        </p:txBody>
      </p:sp>
    </p:spTree>
    <p:extLst>
      <p:ext uri="{BB962C8B-B14F-4D97-AF65-F5344CB8AC3E}">
        <p14:creationId xmlns:p14="http://schemas.microsoft.com/office/powerpoint/2010/main" val="1527528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指導参考資料より抜粋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48</a:t>
            </a:fld>
            <a:endParaRPr kumimoji="1" lang="ja-JP" altLang="en-US"/>
          </a:p>
        </p:txBody>
      </p:sp>
    </p:spTree>
    <p:extLst>
      <p:ext uri="{BB962C8B-B14F-4D97-AF65-F5344CB8AC3E}">
        <p14:creationId xmlns:p14="http://schemas.microsoft.com/office/powerpoint/2010/main" val="3279022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指導参考資料より抜粋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49</a:t>
            </a:fld>
            <a:endParaRPr kumimoji="1" lang="ja-JP" altLang="en-US"/>
          </a:p>
        </p:txBody>
      </p:sp>
    </p:spTree>
    <p:extLst>
      <p:ext uri="{BB962C8B-B14F-4D97-AF65-F5344CB8AC3E}">
        <p14:creationId xmlns:p14="http://schemas.microsoft.com/office/powerpoint/2010/main" val="295755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生活習慣病には、がんや心臓の血管が詰まる病気（心疾患）、脳の血管が詰まったり破れたりする病気（脳血管疾患）、などがあります。</a:t>
            </a:r>
            <a:endParaRPr kumimoji="1" lang="en-US" altLang="ja-JP" dirty="0" smtClean="0"/>
          </a:p>
          <a:p>
            <a:r>
              <a:rPr kumimoji="1" lang="ja-JP" altLang="en-US" dirty="0" smtClean="0"/>
              <a:t>高知県では、</a:t>
            </a:r>
            <a:r>
              <a:rPr kumimoji="1" lang="en-US" altLang="ja-JP" dirty="0" smtClean="0"/>
              <a:t>44.4</a:t>
            </a:r>
            <a:r>
              <a:rPr kumimoji="1" lang="ja-JP" altLang="en-US" dirty="0" smtClean="0"/>
              <a:t>％の人が、食事や運動、たばこを吸うこと、お酒を飲むことなどの生活習慣が原因となる生活習慣病で亡くなっています。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その中でも、がんで亡くなる人が一番多く、高知県では、約４人に</a:t>
            </a:r>
            <a:r>
              <a:rPr kumimoji="1" lang="en-US" altLang="ja-JP" dirty="0" smtClean="0"/>
              <a:t>1</a:t>
            </a:r>
            <a:r>
              <a:rPr kumimoji="1" lang="ja-JP" altLang="en-US" dirty="0" smtClean="0"/>
              <a:t>人が、がんが原因でなくなっています。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a:t>
            </a:fld>
            <a:endParaRPr kumimoji="1" lang="ja-JP" altLang="en-US" dirty="0"/>
          </a:p>
        </p:txBody>
      </p:sp>
    </p:spTree>
    <p:extLst>
      <p:ext uri="{BB962C8B-B14F-4D97-AF65-F5344CB8AC3E}">
        <p14:creationId xmlns:p14="http://schemas.microsoft.com/office/powerpoint/2010/main" val="3167026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　映像教材「がんと生きる」　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50</a:t>
            </a:fld>
            <a:endParaRPr kumimoji="1" lang="ja-JP" altLang="en-US"/>
          </a:p>
        </p:txBody>
      </p:sp>
    </p:spTree>
    <p:extLst>
      <p:ext uri="{BB962C8B-B14F-4D97-AF65-F5344CB8AC3E}">
        <p14:creationId xmlns:p14="http://schemas.microsoft.com/office/powerpoint/2010/main" val="1064416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51</a:t>
            </a:fld>
            <a:endParaRPr kumimoji="1" lang="ja-JP" altLang="en-US"/>
          </a:p>
        </p:txBody>
      </p:sp>
    </p:spTree>
    <p:extLst>
      <p:ext uri="{BB962C8B-B14F-4D97-AF65-F5344CB8AC3E}">
        <p14:creationId xmlns:p14="http://schemas.microsoft.com/office/powerpoint/2010/main" val="4008300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smtClean="0"/>
              <a:t>（パターン１）グループワーク</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52</a:t>
            </a:fld>
            <a:endParaRPr kumimoji="1" lang="ja-JP" altLang="en-US"/>
          </a:p>
        </p:txBody>
      </p:sp>
    </p:spTree>
    <p:extLst>
      <p:ext uri="{BB962C8B-B14F-4D97-AF65-F5344CB8AC3E}">
        <p14:creationId xmlns:p14="http://schemas.microsoft.com/office/powerpoint/2010/main" val="2063855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smtClean="0"/>
              <a:t>（パターン２）グループワーク</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53</a:t>
            </a:fld>
            <a:endParaRPr kumimoji="1" lang="ja-JP" altLang="en-US"/>
          </a:p>
        </p:txBody>
      </p:sp>
    </p:spTree>
    <p:extLst>
      <p:ext uri="{BB962C8B-B14F-4D97-AF65-F5344CB8AC3E}">
        <p14:creationId xmlns:p14="http://schemas.microsoft.com/office/powerpoint/2010/main" val="3671133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smtClean="0"/>
              <a:t>（パターン３）グループワーク</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54</a:t>
            </a:fld>
            <a:endParaRPr kumimoji="1" lang="ja-JP" altLang="en-US"/>
          </a:p>
        </p:txBody>
      </p:sp>
    </p:spTree>
    <p:extLst>
      <p:ext uri="{BB962C8B-B14F-4D97-AF65-F5344CB8AC3E}">
        <p14:creationId xmlns:p14="http://schemas.microsoft.com/office/powerpoint/2010/main" val="313163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（パターン４）グループワーク</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55</a:t>
            </a:fld>
            <a:endParaRPr kumimoji="1" lang="ja-JP" altLang="en-US"/>
          </a:p>
        </p:txBody>
      </p:sp>
    </p:spTree>
    <p:extLst>
      <p:ext uri="{BB962C8B-B14F-4D97-AF65-F5344CB8AC3E}">
        <p14:creationId xmlns:p14="http://schemas.microsoft.com/office/powerpoint/2010/main" val="83615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がんには、色々な種類があります。がんの種類によって、治療で命を救いやすいものと、そうでないものがあります。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例えば、肺がんでは、４１．４％の人が、治療で命が救われます。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乳がんでは、それよりも多い、約９２％の人が、治療で命が救われます。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（適宜、グラフの説明）</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５年相対生存率 </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あるがんと診断された場合に、治療でどのくらい命を救えるかを示す指標。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あるがんと診断された人のうち５年後に生存している人の割合が、日本人全体で５年後に生存している人の割合に比べてどのくらいかを表す。１００％に近いほど治療で生命を救えるがん、０％に近いほど治療で生命を救いがたいがんであることを意味する。</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6</a:t>
            </a:fld>
            <a:endParaRPr kumimoji="1" lang="ja-JP" altLang="en-US" dirty="0"/>
          </a:p>
        </p:txBody>
      </p:sp>
    </p:spTree>
    <p:extLst>
      <p:ext uri="{BB962C8B-B14F-4D97-AF65-F5344CB8AC3E}">
        <p14:creationId xmlns:p14="http://schemas.microsoft.com/office/powerpoint/2010/main" val="387707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子宮頸がんや乳がんといった女性特有のがんになることがあるため、</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代後半から</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歳くらいでは、女性の方ががんになる人が多くなっています。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このうち、子宮頸がんは、ワクチンを打つことで予防することができます。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男女ともに、がんになる人の割合が増えるのは、</a:t>
            </a:r>
            <a:r>
              <a:rPr kumimoji="1" lang="en-US" altLang="ja-JP" sz="1200" kern="1200" dirty="0" smtClean="0">
                <a:solidFill>
                  <a:schemeClr val="tx1"/>
                </a:solidFill>
                <a:effectLst/>
                <a:latin typeface="+mn-lt"/>
                <a:ea typeface="+mn-ea"/>
                <a:cs typeface="+mn-cs"/>
              </a:rPr>
              <a:t>50</a:t>
            </a:r>
            <a:r>
              <a:rPr kumimoji="1" lang="ja-JP" altLang="en-US" sz="1200" kern="1200" dirty="0" smtClean="0">
                <a:solidFill>
                  <a:schemeClr val="tx1"/>
                </a:solidFill>
                <a:effectLst/>
                <a:latin typeface="+mn-lt"/>
                <a:ea typeface="+mn-ea"/>
                <a:cs typeface="+mn-cs"/>
              </a:rPr>
              <a:t>歳前後からです。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dirty="0"/>
          </a:p>
        </p:txBody>
      </p:sp>
    </p:spTree>
    <p:extLst>
      <p:ext uri="{BB962C8B-B14F-4D97-AF65-F5344CB8AC3E}">
        <p14:creationId xmlns:p14="http://schemas.microsoft.com/office/powerpoint/2010/main" val="209159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8</a:t>
            </a:fld>
            <a:endParaRPr kumimoji="1" lang="ja-JP" altLang="en-US"/>
          </a:p>
        </p:txBody>
      </p:sp>
    </p:spTree>
    <p:extLst>
      <p:ext uri="{BB962C8B-B14F-4D97-AF65-F5344CB8AC3E}">
        <p14:creationId xmlns:p14="http://schemas.microsoft.com/office/powerpoint/2010/main" val="84954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私たちの体</a:t>
            </a:r>
            <a:r>
              <a:rPr lang="ja-JP" altLang="ja-JP" dirty="0" smtClean="0"/>
              <a:t>は</a:t>
            </a:r>
            <a:r>
              <a:rPr lang="ja-JP" altLang="en-US" dirty="0" smtClean="0"/>
              <a:t>約３７兆個の</a:t>
            </a:r>
            <a:r>
              <a:rPr lang="ja-JP" altLang="ja-JP" dirty="0" smtClean="0"/>
              <a:t>細胞が集まってできて</a:t>
            </a:r>
            <a:r>
              <a:rPr lang="ja-JP" altLang="en-US" dirty="0" smtClean="0"/>
              <a:t>います。</a:t>
            </a:r>
            <a:endParaRPr lang="en-US" altLang="ja-JP" dirty="0" smtClean="0"/>
          </a:p>
          <a:p>
            <a:r>
              <a:rPr lang="ja-JP" altLang="ja-JP" dirty="0" smtClean="0"/>
              <a:t>細胞</a:t>
            </a:r>
            <a:r>
              <a:rPr lang="ja-JP" altLang="ja-JP" dirty="0"/>
              <a:t>は自分で</a:t>
            </a:r>
            <a:r>
              <a:rPr lang="ja-JP" altLang="en-US" dirty="0"/>
              <a:t>同じものをコピー</a:t>
            </a:r>
            <a:r>
              <a:rPr lang="ja-JP" altLang="en-US" dirty="0" smtClean="0"/>
              <a:t>して細胞</a:t>
            </a:r>
            <a:r>
              <a:rPr lang="ja-JP" altLang="ja-JP" dirty="0" smtClean="0"/>
              <a:t>分裂</a:t>
            </a:r>
            <a:r>
              <a:rPr lang="ja-JP" altLang="en-US" dirty="0" smtClean="0"/>
              <a:t>を</a:t>
            </a:r>
            <a:r>
              <a:rPr lang="ja-JP" altLang="ja-JP" dirty="0" smtClean="0"/>
              <a:t>して</a:t>
            </a:r>
            <a:r>
              <a:rPr lang="ja-JP" altLang="ja-JP" dirty="0"/>
              <a:t>増えたり、古くなると新しいものに生まれ変わったりしていきます。</a:t>
            </a:r>
          </a:p>
          <a:p>
            <a:pPr defTabSz="922355">
              <a:defRPr/>
            </a:pPr>
            <a:r>
              <a:rPr lang="ja-JP" altLang="en-US" dirty="0" smtClean="0"/>
              <a:t>そのようにして、</a:t>
            </a:r>
            <a:r>
              <a:rPr lang="ja-JP" altLang="ja-JP" dirty="0" smtClean="0"/>
              <a:t>人間</a:t>
            </a:r>
            <a:r>
              <a:rPr lang="ja-JP" altLang="ja-JP" dirty="0"/>
              <a:t>の体は、常に古い細胞が新しい細胞に</a:t>
            </a:r>
            <a:r>
              <a:rPr lang="ja-JP" altLang="ja-JP" dirty="0" smtClean="0"/>
              <a:t>入れ替わり続けて</a:t>
            </a:r>
            <a:r>
              <a:rPr lang="ja-JP" altLang="en-US" dirty="0" smtClean="0"/>
              <a:t>います</a:t>
            </a:r>
            <a:r>
              <a:rPr lang="ja-JP" altLang="ja-JP" dirty="0" smtClean="0"/>
              <a:t>。</a:t>
            </a:r>
            <a:endParaRPr lang="en-US" altLang="ja-JP" dirty="0"/>
          </a:p>
          <a:p>
            <a:pPr defTabSz="922355">
              <a:defRPr/>
            </a:pPr>
            <a:r>
              <a:rPr lang="ja-JP" altLang="en-US" dirty="0" smtClean="0"/>
              <a:t>細胞分裂により</a:t>
            </a:r>
            <a:r>
              <a:rPr lang="ja-JP" altLang="ja-JP" dirty="0" smtClean="0"/>
              <a:t>増えて</a:t>
            </a:r>
            <a:r>
              <a:rPr lang="ja-JP" altLang="ja-JP" dirty="0"/>
              <a:t>いく途中で、</a:t>
            </a:r>
            <a:r>
              <a:rPr lang="ja-JP" altLang="ja-JP" dirty="0" smtClean="0"/>
              <a:t>少し傷</a:t>
            </a:r>
            <a:r>
              <a:rPr lang="ja-JP" altLang="ja-JP" dirty="0"/>
              <a:t>があるものができたり、もとの性質と違うものができたりすることがあります</a:t>
            </a:r>
            <a:r>
              <a:rPr lang="ja-JP" altLang="ja-JP" dirty="0" smtClean="0"/>
              <a:t>。</a:t>
            </a:r>
            <a:endParaRPr lang="en-US" altLang="ja-JP" dirty="0" smtClean="0"/>
          </a:p>
          <a:p>
            <a:pPr defTabSz="922355">
              <a:defRPr/>
            </a:pPr>
            <a:r>
              <a:rPr lang="ja-JP" altLang="ja-JP" dirty="0" smtClean="0"/>
              <a:t>これ</a:t>
            </a:r>
            <a:r>
              <a:rPr lang="ja-JP" altLang="ja-JP" dirty="0"/>
              <a:t>を「変異」とい</a:t>
            </a:r>
            <a:r>
              <a:rPr lang="ja-JP" altLang="en-US" dirty="0"/>
              <a:t>います。</a:t>
            </a:r>
            <a:r>
              <a:rPr lang="ja-JP" altLang="ja-JP" dirty="0"/>
              <a:t>がんの原因になるものです</a:t>
            </a:r>
            <a:r>
              <a:rPr lang="ja-JP" altLang="ja-JP"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226249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708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992942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75991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07627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383251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78674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185527" y="-821568"/>
            <a:ext cx="677294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80718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50093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8723709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4272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04505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6606837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8433449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78129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57344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82697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2320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871997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191270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3005992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835463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7777178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6327803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4344747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2157955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6" name="正方形/長方形 5"/>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7" name="メモ 6"/>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60766561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3" name="メモ 2"/>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4245673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7594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4" name="正方形/長方形 3"/>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6061"/>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1413475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7" name="メモ 6"/>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4874287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
        <p:nvSpPr>
          <p:cNvPr id="3" name="メモ 2"/>
          <p:cNvSpPr/>
          <p:nvPr userDrawn="1"/>
        </p:nvSpPr>
        <p:spPr>
          <a:xfrm>
            <a:off x="467544" y="-99391"/>
            <a:ext cx="8208912" cy="1800200"/>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87970990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18060735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945200" y="624110"/>
            <a:ext cx="6589200" cy="128089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a:prstGeom prst="rect">
            <a:avLst/>
          </a:prstGeo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a:prstGeom prst="rect">
            <a:avLst/>
          </a:prstGeo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041145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945200" y="624110"/>
            <a:ext cx="6589200" cy="1280890"/>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a:prstGeom prst="rect">
            <a:avLst/>
          </a:prstGeo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a:prstGeom prst="rect">
            <a:avLst/>
          </a:prstGeo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95444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a:xfrm>
            <a:off x="511228" y="787783"/>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4012719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a:xfrm>
            <a:off x="511228" y="787783"/>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3694554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a:prstGeom prst="rect">
            <a:avLst/>
          </a:prstGeo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a:prstGeom prst="rect">
            <a:avLst/>
          </a:prstGeo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787783"/>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4107743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a:prstGeom prst="rect">
            <a:avLst/>
          </a:prstGeo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8593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a:prstGeom prst="rect">
            <a:avLst/>
          </a:prstGeo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7772400" y="6135089"/>
            <a:ext cx="766380" cy="3701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95808-CD91-45C4-93FE-2D98F1775133}" type="datetimeFigureOut">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2025/3/13</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2FD4F6-53A3-4F67-A018-2974C282BC24}" type="slidenum">
              <a:rPr kumimoji="1" lang="ja-JP" altLang="en-US" sz="1800" b="0" i="0" u="none" strike="noStrike" kern="1200" cap="none" spc="0" normalizeH="0" baseline="0" noProof="0" smtClean="0">
                <a:ln>
                  <a:noFill/>
                </a:ln>
                <a:solidFill>
                  <a:prstClr val="black"/>
                </a:solidFill>
                <a:effectLst/>
                <a:uLnTx/>
                <a:uFillTx/>
                <a:latin typeface="Century Gothic" panose="020B0502020202020204"/>
                <a:ea typeface="メイリオ" panose="020B060403050404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416805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4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2025/3/13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5" r:id="rId14"/>
    <p:sldLayoutId id="2147483678" r:id="rId15"/>
    <p:sldLayoutId id="2147483680" r:id="rId16"/>
    <p:sldLayoutId id="2147483682" r:id="rId17"/>
    <p:sldLayoutId id="2147483683" r:id="rId18"/>
    <p:sldLayoutId id="2147483684" r:id="rId19"/>
    <p:sldLayoutId id="2147483702" r:id="rId20"/>
    <p:sldLayoutId id="2147483703" r:id="rId21"/>
    <p:sldLayoutId id="2147483705" r:id="rId22"/>
    <p:sldLayoutId id="2147483708" r:id="rId23"/>
    <p:sldLayoutId id="2147483709" r:id="rId24"/>
    <p:sldLayoutId id="2147483710" r:id="rId25"/>
    <p:sldLayoutId id="2147483711" r:id="rId26"/>
    <p:sldLayoutId id="2147483712" r:id="rId27"/>
    <p:sldLayoutId id="2147483719" r:id="rId28"/>
    <p:sldLayoutId id="2147483720" r:id="rId29"/>
    <p:sldLayoutId id="2147483721" r:id="rId30"/>
    <p:sldLayoutId id="2147483722" r:id="rId31"/>
    <p:sldLayoutId id="2147483723" r:id="rId32"/>
    <p:sldLayoutId id="2147483724" r:id="rId33"/>
    <p:sldLayoutId id="2147483725" r:id="rId3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2416148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iming>
    <p:tnLst>
      <p:par>
        <p:cTn id="1" dur="indefinite" restart="never" nodeType="tmRoot"/>
      </p:par>
    </p:tnLst>
  </p:timing>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30.xm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31.xml"/><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33.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A7"/>
            </a:gs>
            <a:gs pos="100000">
              <a:srgbClr val="FDE6D3"/>
            </a:gs>
            <a:gs pos="100000">
              <a:schemeClr val="accent6">
                <a:lumMod val="45000"/>
                <a:lumOff val="55000"/>
              </a:schemeClr>
            </a:gs>
            <a:gs pos="100000">
              <a:schemeClr val="accent6">
                <a:lumMod val="30000"/>
                <a:lumOff val="7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787" y="198400"/>
            <a:ext cx="9137213" cy="995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5000" dirty="0" smtClean="0">
                <a:solidFill>
                  <a:schemeClr val="tx1"/>
                </a:solidFill>
                <a:latin typeface="ＤＦ平成ゴシック体W5" panose="020B0509000000000000" pitchFamily="49" charset="-128"/>
                <a:ea typeface="ＤＦ平成ゴシック体W5" panose="020B0509000000000000" pitchFamily="49" charset="-128"/>
              </a:rPr>
              <a:t>がんを学ぼう</a:t>
            </a:r>
            <a:endParaRPr kumimoji="1" lang="en-US" altLang="ja-JP" sz="5000" dirty="0" smtClean="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 name="角丸四角形 7"/>
          <p:cNvSpPr/>
          <p:nvPr/>
        </p:nvSpPr>
        <p:spPr>
          <a:xfrm>
            <a:off x="6788" y="1179035"/>
            <a:ext cx="9137212" cy="8004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600" dirty="0" smtClean="0">
                <a:solidFill>
                  <a:schemeClr val="tx1"/>
                </a:solidFill>
                <a:latin typeface="ＤＦ平成ゴシック体W5" panose="020B0509000000000000" pitchFamily="49" charset="-128"/>
                <a:ea typeface="ＤＦ平成ゴシック体W5" panose="020B0509000000000000" pitchFamily="49" charset="-128"/>
              </a:rPr>
              <a:t>あなたと大切な人の命のために</a:t>
            </a:r>
            <a:endParaRPr kumimoji="1" lang="ja-JP" altLang="en-US" sz="3600" dirty="0">
              <a:solidFill>
                <a:schemeClr val="tx1"/>
              </a:solidFill>
              <a:latin typeface="ＤＦ平成ゴシック体W5" panose="020B0509000000000000" pitchFamily="49" charset="-128"/>
              <a:ea typeface="ＤＦ平成ゴシック体W5" panose="020B0509000000000000" pitchFamily="49" charset="-128"/>
            </a:endParaRPr>
          </a:p>
        </p:txBody>
      </p:sp>
      <p:pic>
        <p:nvPicPr>
          <p:cNvPr id="31" name="オブジェクト 0"/>
          <p:cNvPicPr/>
          <p:nvPr/>
        </p:nvPicPr>
        <p:blipFill>
          <a:blip r:embed="rId4"/>
          <a:stretch>
            <a:fillRect/>
          </a:stretch>
        </p:blipFill>
        <p:spPr bwMode="auto">
          <a:xfrm>
            <a:off x="1917612" y="2261489"/>
            <a:ext cx="5502354" cy="3402682"/>
          </a:xfrm>
          <a:prstGeom prst="rect">
            <a:avLst/>
          </a:prstGeom>
          <a:noFill/>
          <a:ln>
            <a:miter/>
          </a:ln>
        </p:spPr>
      </p:pic>
      <p:sp>
        <p:nvSpPr>
          <p:cNvPr id="7" name="角丸四角形 6"/>
          <p:cNvSpPr/>
          <p:nvPr/>
        </p:nvSpPr>
        <p:spPr>
          <a:xfrm>
            <a:off x="206337" y="5634570"/>
            <a:ext cx="8957701" cy="1108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資料制作 ： 高知県教育委員会事務局保健体育課 ・</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高知県がん教育推進協議会</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参考資料 ：</a:t>
            </a:r>
            <a:r>
              <a:rPr lang="ja-JP" altLang="en-US" sz="1400" dirty="0">
                <a:solidFill>
                  <a:schemeClr val="tx1"/>
                </a:solidFill>
              </a:rPr>
              <a:t>文部</a:t>
            </a:r>
            <a:r>
              <a:rPr lang="ja-JP" altLang="en-US" sz="1400" dirty="0" smtClean="0">
                <a:solidFill>
                  <a:schemeClr val="tx1"/>
                </a:solidFill>
              </a:rPr>
              <a:t>科学省　がん</a:t>
            </a:r>
            <a:r>
              <a:rPr lang="ja-JP" altLang="en-US" sz="1400" dirty="0">
                <a:solidFill>
                  <a:schemeClr val="tx1"/>
                </a:solidFill>
              </a:rPr>
              <a:t>教育推進のための</a:t>
            </a:r>
            <a:r>
              <a:rPr lang="ja-JP" altLang="en-US" sz="1400" dirty="0" smtClean="0">
                <a:solidFill>
                  <a:schemeClr val="tx1"/>
                </a:solidFill>
              </a:rPr>
              <a:t>教材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「がん教育プログラム（中学校・高等学校版補助教材）」</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lang="ja-JP" altLang="en-US" sz="1400" dirty="0">
                <a:solidFill>
                  <a:prstClr val="black"/>
                </a:solidFill>
              </a:rPr>
              <a:t>国立研究開発法人国立がん研究センターがん対策情報センター「科学的根拠に基づくがん予防</a:t>
            </a:r>
            <a:r>
              <a:rPr lang="ja-JP" altLang="en-US" sz="1400" dirty="0" smtClean="0">
                <a:solidFill>
                  <a:prstClr val="black"/>
                </a:solidFill>
              </a:rPr>
              <a:t>」</a:t>
            </a:r>
            <a:endParaRPr lang="en-US" altLang="ja-JP" sz="1400" dirty="0">
              <a:solidFill>
                <a:prstClr val="black"/>
              </a:solidFill>
            </a:endParaRPr>
          </a:p>
        </p:txBody>
      </p:sp>
    </p:spTree>
    <p:extLst>
      <p:ext uri="{BB962C8B-B14F-4D97-AF65-F5344CB8AC3E}">
        <p14:creationId xmlns:p14="http://schemas.microsoft.com/office/powerpoint/2010/main" val="195315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6138097" y="1131036"/>
            <a:ext cx="2285911"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変異した細胞</a:t>
            </a:r>
            <a:endParaRPr lang="en-US" altLang="ja-JP" sz="2800" dirty="0" smtClean="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r="33725"/>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下矢印 22"/>
            <p:cNvSpPr/>
            <p:nvPr/>
          </p:nvSpPr>
          <p:spPr>
            <a:xfrm rot="18967675" flipH="1">
              <a:off x="5200432" y="2868494"/>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0070C0"/>
                </a:solidFill>
                <a:latin typeface="メイリオ" panose="020B0604030504040204" pitchFamily="50" charset="-128"/>
                <a:cs typeface="メイリオ" panose="020B0604030504040204" pitchFamily="50" charset="-128"/>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a:ln>
                  <a:solidFill>
                    <a:schemeClr val="tx1"/>
                  </a:solidFill>
                </a:ln>
                <a:solidFill>
                  <a:schemeClr val="bg1"/>
                </a:solidFill>
                <a:effectLst>
                  <a:outerShdw blurRad="38100" dist="38100" dir="2700000" algn="tl">
                    <a:srgbClr val="000000">
                      <a:alpha val="43137"/>
                    </a:srgbClr>
                  </a:outerShdw>
                </a:effectLst>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修復</a:t>
            </a:r>
          </a:p>
        </p:txBody>
      </p:sp>
      <p:sp>
        <p:nvSpPr>
          <p:cNvPr id="18" name="テキスト ボックス 17"/>
          <p:cNvSpPr txBox="1"/>
          <p:nvPr/>
        </p:nvSpPr>
        <p:spPr>
          <a:xfrm>
            <a:off x="683568" y="5085184"/>
            <a:ext cx="7846912" cy="1426031"/>
          </a:xfrm>
          <a:prstGeom prst="rect">
            <a:avLst/>
          </a:prstGeom>
          <a:noFill/>
        </p:spPr>
        <p:txBody>
          <a:bodyPr wrap="square" rtlCol="0">
            <a:spAutoFit/>
          </a:bodyPr>
          <a:lstStyle>
            <a:defPPr>
              <a:defRPr lang="ja-JP"/>
            </a:defPPr>
            <a:lvl1pPr algn="ctr">
              <a:defRPr sz="4400" b="1"/>
            </a:lvl1pPr>
          </a:lstStyle>
          <a:p>
            <a:pPr>
              <a:lnSpc>
                <a:spcPts val="5200"/>
              </a:lnSpc>
            </a:pPr>
            <a:r>
              <a:rPr lang="ja-JP" altLang="en-US" dirty="0" smtClean="0">
                <a:solidFill>
                  <a:schemeClr val="tx1">
                    <a:lumMod val="75000"/>
                    <a:lumOff val="25000"/>
                  </a:schemeClr>
                </a:solidFill>
              </a:rPr>
              <a:t>修復や排除により</a:t>
            </a:r>
            <a:endParaRPr lang="en-US" altLang="ja-JP" dirty="0" smtClean="0">
              <a:solidFill>
                <a:schemeClr val="tx1">
                  <a:lumMod val="75000"/>
                  <a:lumOff val="25000"/>
                </a:schemeClr>
              </a:solidFill>
            </a:endParaRPr>
          </a:p>
          <a:p>
            <a:pPr>
              <a:lnSpc>
                <a:spcPts val="5200"/>
              </a:lnSpc>
            </a:pPr>
            <a:r>
              <a:rPr lang="ja-JP" altLang="en-US" dirty="0" smtClean="0">
                <a:solidFill>
                  <a:schemeClr val="tx1">
                    <a:lumMod val="75000"/>
                    <a:lumOff val="25000"/>
                  </a:schemeClr>
                </a:solidFill>
              </a:rPr>
              <a:t>正常に保たれるしくみがある</a:t>
            </a:r>
            <a:endParaRPr lang="en-US" altLang="ja-JP" dirty="0" smtClean="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7410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3504594" y="1204148"/>
            <a:ext cx="5171863" cy="941612"/>
          </a:xfrm>
          <a:prstGeom prst="wedgeRoundRectCallout">
            <a:avLst>
              <a:gd name="adj1" fmla="val -55553"/>
              <a:gd name="adj2" fmla="val -9544"/>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異常な細胞ができる</a:t>
            </a:r>
            <a:endPar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726552" y="2145760"/>
            <a:ext cx="2548179" cy="2253393"/>
            <a:chOff x="729313" y="2197671"/>
            <a:chExt cx="2548179" cy="2253393"/>
          </a:xfrm>
        </p:grpSpPr>
        <p:grpSp>
          <p:nvGrpSpPr>
            <p:cNvPr id="6" name="グループ化 5"/>
            <p:cNvGrpSpPr/>
            <p:nvPr/>
          </p:nvGrpSpPr>
          <p:grpSpPr>
            <a:xfrm>
              <a:off x="1366197" y="2197671"/>
              <a:ext cx="1268891" cy="1060930"/>
              <a:chOff x="1366197" y="2197671"/>
              <a:chExt cx="1268891" cy="1060930"/>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4" name="下矢印 33"/>
              <p:cNvSpPr/>
              <p:nvPr/>
            </p:nvSpPr>
            <p:spPr>
              <a:xfrm>
                <a:off x="1795112" y="2197671"/>
                <a:ext cx="411062" cy="415917"/>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7" name="グループ化 6"/>
            <p:cNvGrpSpPr/>
            <p:nvPr/>
          </p:nvGrpSpPr>
          <p:grpSpPr>
            <a:xfrm>
              <a:off x="729313" y="3340309"/>
              <a:ext cx="2548179" cy="1110755"/>
              <a:chOff x="729313" y="3340309"/>
              <a:chExt cx="2548179" cy="1110755"/>
            </a:xfrm>
          </p:grpSpPr>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6" name="下矢印 35"/>
              <p:cNvSpPr/>
              <p:nvPr/>
            </p:nvSpPr>
            <p:spPr>
              <a:xfrm>
                <a:off x="1795112" y="3340309"/>
                <a:ext cx="411062" cy="432805"/>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sp>
        <p:nvSpPr>
          <p:cNvPr id="31" name="テキスト ボックス 30"/>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a:ln>
                  <a:solidFill>
                    <a:schemeClr val="tx1"/>
                  </a:solidFill>
                </a:ln>
              </a:rPr>
              <a:t>修復のしくみが働かないとき</a:t>
            </a: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773" y="1226232"/>
            <a:ext cx="2356878" cy="766654"/>
          </a:xfrm>
          <a:prstGeom prst="rect">
            <a:avLst/>
          </a:prstGeom>
        </p:spPr>
      </p:pic>
      <p:sp>
        <p:nvSpPr>
          <p:cNvPr id="24" name="角丸四角形 23"/>
          <p:cNvSpPr/>
          <p:nvPr/>
        </p:nvSpPr>
        <p:spPr>
          <a:xfrm>
            <a:off x="1552431" y="1148403"/>
            <a:ext cx="907138" cy="921715"/>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a:off x="1795111" y="4450986"/>
            <a:ext cx="411062" cy="523695"/>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角丸四角形吹き出し 29"/>
          <p:cNvSpPr/>
          <p:nvPr/>
        </p:nvSpPr>
        <p:spPr>
          <a:xfrm>
            <a:off x="396516" y="4985800"/>
            <a:ext cx="8350968" cy="1608721"/>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正常な組織を壊しながら広がり</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器官の働きを悪くする</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rPr>
              <a:t>＊血管などに入り込んで全身に広がる（転移）こともある</a:t>
            </a:r>
            <a:endPar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3504594" y="2539138"/>
            <a:ext cx="5171862" cy="1913832"/>
            <a:chOff x="3504595" y="2937181"/>
            <a:chExt cx="5171862" cy="1770881"/>
          </a:xfrm>
        </p:grpSpPr>
        <p:sp>
          <p:nvSpPr>
            <p:cNvPr id="25" name="角丸四角形吹き出し 24"/>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44000" rtlCol="0" anchor="ctr"/>
            <a:lstStyle/>
            <a:p>
              <a:pPr algn="ct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異常な細胞が増えて</a:t>
              </a:r>
              <a:r>
                <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かたまりになる</a:t>
              </a:r>
              <a:endParaRPr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角丸四角形 2"/>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kumimoji="1" lang="ja-JP" altLang="en-US"/>
            </a:p>
          </p:txBody>
        </p:sp>
        <p:sp>
          <p:nvSpPr>
            <p:cNvPr id="23" name="テキスト ボックス 22"/>
            <p:cNvSpPr txBox="1"/>
            <p:nvPr/>
          </p:nvSpPr>
          <p:spPr>
            <a:xfrm>
              <a:off x="3985271" y="4176256"/>
              <a:ext cx="4637540" cy="472225"/>
            </a:xfrm>
            <a:prstGeom prst="rect">
              <a:avLst/>
            </a:prstGeom>
            <a:noFill/>
          </p:spPr>
          <p:txBody>
            <a:bodyPr wrap="square" bIns="144000" rtlCol="0">
              <a:spAutoFit/>
            </a:bodyPr>
            <a:lstStyle/>
            <a:p>
              <a:r>
                <a:rPr kumimoji="1" lang="ja-JP" altLang="en-US" sz="2800" b="1" spc="50" dirty="0" smtClean="0">
                  <a:solidFill>
                    <a:schemeClr val="bg1"/>
                  </a:solidFill>
                </a:rPr>
                <a:t>悪性のものを</a:t>
              </a:r>
              <a:r>
                <a:rPr kumimoji="1" lang="ja-JP" altLang="en-US" sz="3500" b="1" spc="50" dirty="0" smtClean="0">
                  <a:solidFill>
                    <a:schemeClr val="bg1"/>
                  </a:solidFill>
                </a:rPr>
                <a:t>がん</a:t>
              </a:r>
              <a:r>
                <a:rPr kumimoji="1" lang="ja-JP" altLang="en-US" sz="2800" b="1" spc="50" dirty="0" smtClean="0">
                  <a:solidFill>
                    <a:schemeClr val="bg1"/>
                  </a:solidFill>
                </a:rPr>
                <a:t>という</a:t>
              </a:r>
              <a:endParaRPr kumimoji="1" lang="en-US" altLang="ja-JP" sz="2800" b="1" spc="50" dirty="0" smtClean="0">
                <a:solidFill>
                  <a:schemeClr val="bg1"/>
                </a:solidFill>
              </a:endParaRPr>
            </a:p>
          </p:txBody>
        </p:sp>
      </p:grpSp>
      <p:sp>
        <p:nvSpPr>
          <p:cNvPr id="21" name="テキスト ボックス 20"/>
          <p:cNvSpPr txBox="1"/>
          <p:nvPr/>
        </p:nvSpPr>
        <p:spPr>
          <a:xfrm>
            <a:off x="1691680" y="6631468"/>
            <a:ext cx="7316241" cy="253916"/>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出典：国立がん研究センターがん情報サービス「知っておきたいがんの基礎知識</a:t>
            </a:r>
            <a:r>
              <a:rPr lang="ja-JP" altLang="en-US" sz="1050" dirty="0" smtClean="0">
                <a:solidFill>
                  <a:schemeClr val="tx1">
                    <a:lumMod val="65000"/>
                    <a:lumOff val="35000"/>
                  </a:schemeClr>
                </a:solidFill>
              </a:rPr>
              <a:t>」（</a:t>
            </a:r>
            <a:r>
              <a:rPr lang="ja-JP" altLang="en-US" sz="1050" dirty="0">
                <a:solidFill>
                  <a:schemeClr val="tx1">
                    <a:lumMod val="65000"/>
                    <a:lumOff val="35000"/>
                  </a:schemeClr>
                </a:solidFill>
              </a:rPr>
              <a:t>より一部改変）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79877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144" y="1693091"/>
            <a:ext cx="2634375" cy="469487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1798804" y="4004572"/>
            <a:ext cx="1545001" cy="444096"/>
          </a:xfrm>
          <a:prstGeom prst="wedgeRoundRectCallout">
            <a:avLst>
              <a:gd name="adj1" fmla="val 61322"/>
              <a:gd name="adj2" fmla="val 18940"/>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胆のうがん</a:t>
            </a:r>
            <a:endParaRPr kumimoji="1" lang="en-US" altLang="ja-JP"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2027337" y="3010669"/>
            <a:ext cx="1545001" cy="431036"/>
          </a:xfrm>
          <a:prstGeom prst="wedgeRoundRectCallout">
            <a:avLst>
              <a:gd name="adj1" fmla="val 58239"/>
              <a:gd name="adj2" fmla="val 34727"/>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1890551" y="3505114"/>
            <a:ext cx="1545001" cy="426768"/>
          </a:xfrm>
          <a:prstGeom prst="wedgeRoundRectCallout">
            <a:avLst>
              <a:gd name="adj1" fmla="val 60705"/>
              <a:gd name="adj2" fmla="val 2966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肝臓がん</a:t>
            </a:r>
            <a:endParaRPr kumimoji="1" lang="en-US" altLang="ja-JP"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11"/>
          <p:cNvSpPr/>
          <p:nvPr/>
        </p:nvSpPr>
        <p:spPr>
          <a:xfrm>
            <a:off x="5320187" y="2599307"/>
            <a:ext cx="1545001" cy="476130"/>
          </a:xfrm>
          <a:prstGeom prst="wedgeRoundRectCallout">
            <a:avLst>
              <a:gd name="adj1" fmla="val -59840"/>
              <a:gd name="adj2" fmla="val 3383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肺がん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1946945" y="4503803"/>
            <a:ext cx="1353897" cy="435346"/>
          </a:xfrm>
          <a:prstGeom prst="wedgeRoundRectCallout">
            <a:avLst>
              <a:gd name="adj1" fmla="val 60336"/>
              <a:gd name="adj2" fmla="val 2134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大腸がん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15"/>
          <p:cNvSpPr/>
          <p:nvPr/>
        </p:nvSpPr>
        <p:spPr>
          <a:xfrm>
            <a:off x="5832301" y="4272775"/>
            <a:ext cx="1519553" cy="523743"/>
          </a:xfrm>
          <a:prstGeom prst="wedgeRoundRectCallout">
            <a:avLst>
              <a:gd name="adj1" fmla="val -59804"/>
              <a:gd name="adj2" fmla="val 3891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前立腺がん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吹き出し 18"/>
          <p:cNvSpPr/>
          <p:nvPr/>
        </p:nvSpPr>
        <p:spPr>
          <a:xfrm>
            <a:off x="5363920" y="1999399"/>
            <a:ext cx="1637142" cy="523743"/>
          </a:xfrm>
          <a:prstGeom prst="wedgeRoundRectCallout">
            <a:avLst>
              <a:gd name="adj1" fmla="val -57880"/>
              <a:gd name="adj2" fmla="val 3225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甲状腺がん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吹き出し 19"/>
          <p:cNvSpPr/>
          <p:nvPr/>
        </p:nvSpPr>
        <p:spPr>
          <a:xfrm>
            <a:off x="2412376" y="4987208"/>
            <a:ext cx="1776932" cy="476130"/>
          </a:xfrm>
          <a:prstGeom prst="wedgeRoundRectCallout">
            <a:avLst>
              <a:gd name="adj1" fmla="val 58192"/>
              <a:gd name="adj2" fmla="val -2666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ぼうこうがん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5889804" y="4878528"/>
            <a:ext cx="1404546" cy="488505"/>
          </a:xfrm>
          <a:prstGeom prst="wedgeRoundRectCallout">
            <a:avLst>
              <a:gd name="adj1" fmla="val -62465"/>
              <a:gd name="adj2" fmla="val 1890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卵巣がん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36662" y="247629"/>
            <a:ext cx="8712968" cy="1446550"/>
          </a:xfrm>
          <a:prstGeom prst="rect">
            <a:avLst/>
          </a:prstGeom>
          <a:noFill/>
          <a:effectLst/>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pPr lvl="0">
              <a:defRPr/>
            </a:pPr>
            <a:r>
              <a:rPr lang="ja-JP" altLang="en-US" dirty="0">
                <a:ln>
                  <a:solidFill>
                    <a:schemeClr val="tx1"/>
                  </a:solidFill>
                </a:ln>
                <a:solidFill>
                  <a:prstClr val="white"/>
                </a:solidFill>
              </a:rPr>
              <a:t>細胞が分裂するときの</a:t>
            </a:r>
            <a:r>
              <a:rPr lang="ja-JP" altLang="en-US" dirty="0" smtClean="0">
                <a:ln>
                  <a:solidFill>
                    <a:schemeClr val="tx1"/>
                  </a:solidFill>
                </a:ln>
                <a:solidFill>
                  <a:prstClr val="white"/>
                </a:solidFill>
              </a:rPr>
              <a:t>変異</a:t>
            </a:r>
            <a:endParaRPr lang="en-US" altLang="ja-JP" dirty="0" smtClean="0">
              <a:ln>
                <a:solidFill>
                  <a:schemeClr val="tx1"/>
                </a:solidFill>
              </a:ln>
              <a:solidFill>
                <a:prstClr val="white"/>
              </a:solidFill>
            </a:endParaRPr>
          </a:p>
          <a:p>
            <a:pPr lvl="0">
              <a:defRPr/>
            </a:pPr>
            <a:r>
              <a:rPr lang="ja-JP" altLang="en-US" dirty="0" smtClean="0">
                <a:ln>
                  <a:solidFill>
                    <a:schemeClr val="tx1"/>
                  </a:solidFill>
                </a:ln>
                <a:solidFill>
                  <a:prstClr val="white"/>
                </a:solidFill>
              </a:rPr>
              <a:t>によりがん</a:t>
            </a:r>
            <a:r>
              <a:rPr lang="ja-JP" altLang="en-US" dirty="0">
                <a:ln>
                  <a:solidFill>
                    <a:schemeClr val="tx1"/>
                  </a:solidFill>
                </a:ln>
                <a:solidFill>
                  <a:prstClr val="white"/>
                </a:solidFill>
              </a:rPr>
              <a:t>細胞が</a:t>
            </a:r>
            <a:r>
              <a:rPr lang="ja-JP" altLang="en-US" dirty="0" smtClean="0">
                <a:ln>
                  <a:solidFill>
                    <a:schemeClr val="tx1"/>
                  </a:solidFill>
                </a:ln>
                <a:solidFill>
                  <a:prstClr val="white"/>
                </a:solidFill>
              </a:rPr>
              <a:t>できる</a:t>
            </a:r>
            <a:endParaRPr kumimoji="1" lang="ja-JP" altLang="en-US" sz="4400" b="1" i="0" u="none" strike="noStrike" kern="1200" cap="none" spc="0" normalizeH="0" baseline="0" noProof="0" dirty="0">
              <a:ln>
                <a:solidFill>
                  <a:schemeClr val="tx1"/>
                </a:solidFill>
              </a:ln>
              <a:solidFill>
                <a:prstClr val="white"/>
              </a:solidFill>
              <a:effectLst>
                <a:outerShdw blurRad="38100" dist="38100" dir="2700000" algn="tl">
                  <a:srgbClr val="000000">
                    <a:alpha val="43137"/>
                  </a:srgbClr>
                </a:outerShdw>
              </a:effectLst>
              <a:uLnTx/>
              <a:uFillTx/>
            </a:endParaRPr>
          </a:p>
        </p:txBody>
      </p:sp>
      <p:sp>
        <p:nvSpPr>
          <p:cNvPr id="14" name="角丸四角形吹き出し 13"/>
          <p:cNvSpPr/>
          <p:nvPr/>
        </p:nvSpPr>
        <p:spPr>
          <a:xfrm>
            <a:off x="5576478" y="3140757"/>
            <a:ext cx="1296144" cy="450373"/>
          </a:xfrm>
          <a:prstGeom prst="wedgeRoundRectCallout">
            <a:avLst>
              <a:gd name="adj1" fmla="val -60431"/>
              <a:gd name="adj2" fmla="val 2254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乳がん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452686" y="5477612"/>
            <a:ext cx="8280920" cy="1372663"/>
          </a:xfrm>
          <a:prstGeom prst="round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0">
              <a:defRPr/>
            </a:pPr>
            <a:r>
              <a:rPr lang="ja-JP" altLang="en-US" sz="4000" dirty="0">
                <a:solidFill>
                  <a:srgbClr val="002060"/>
                </a:solidFill>
                <a:effectLst/>
              </a:rPr>
              <a:t>細胞が分裂するすべての臓器に</a:t>
            </a:r>
            <a:endParaRPr lang="en-US" altLang="ja-JP" sz="4000" dirty="0">
              <a:solidFill>
                <a:srgbClr val="002060"/>
              </a:solidFill>
              <a:effectLst/>
            </a:endParaRPr>
          </a:p>
          <a:p>
            <a:pPr lvl="0">
              <a:defRPr/>
            </a:pPr>
            <a:r>
              <a:rPr lang="ja-JP" altLang="en-US" sz="4000" dirty="0">
                <a:solidFill>
                  <a:srgbClr val="002060"/>
                </a:solidFill>
                <a:effectLst/>
              </a:rPr>
              <a:t>がんができる可能性が</a:t>
            </a:r>
            <a:r>
              <a:rPr lang="ja-JP" altLang="en-US" sz="4000" dirty="0" smtClean="0">
                <a:solidFill>
                  <a:srgbClr val="002060"/>
                </a:solidFill>
                <a:effectLst/>
              </a:rPr>
              <a:t>ある</a:t>
            </a:r>
            <a:endParaRPr lang="ja-JP" altLang="en-US" sz="4000" dirty="0">
              <a:solidFill>
                <a:srgbClr val="002060"/>
              </a:solidFill>
              <a:effectLst/>
            </a:endParaRPr>
          </a:p>
        </p:txBody>
      </p:sp>
      <p:grpSp>
        <p:nvGrpSpPr>
          <p:cNvPr id="3" name="グループ化 2"/>
          <p:cNvGrpSpPr/>
          <p:nvPr/>
        </p:nvGrpSpPr>
        <p:grpSpPr>
          <a:xfrm>
            <a:off x="2120241" y="2386980"/>
            <a:ext cx="1545001" cy="543192"/>
            <a:chOff x="2120241" y="2746509"/>
            <a:chExt cx="1545001" cy="606022"/>
          </a:xfrm>
        </p:grpSpPr>
        <p:sp>
          <p:nvSpPr>
            <p:cNvPr id="17" name="角丸四角形吹き出し 16"/>
            <p:cNvSpPr/>
            <p:nvPr/>
          </p:nvSpPr>
          <p:spPr>
            <a:xfrm>
              <a:off x="2120241" y="2780928"/>
              <a:ext cx="1545001" cy="571603"/>
            </a:xfrm>
            <a:prstGeom prst="wedgeRoundRectCallout">
              <a:avLst>
                <a:gd name="adj1" fmla="val 58856"/>
                <a:gd name="adj2" fmla="val 1340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108000" tIns="7200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喉頭がん</a:t>
              </a:r>
              <a:endParaRPr kumimoji="1" lang="en-US" altLang="ja-JP" sz="1800" b="0"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315195" y="2746509"/>
              <a:ext cx="67839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こうとう</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4" name="グループ化 3"/>
          <p:cNvGrpSpPr/>
          <p:nvPr/>
        </p:nvGrpSpPr>
        <p:grpSpPr>
          <a:xfrm>
            <a:off x="5806853" y="3644601"/>
            <a:ext cx="1545001" cy="554596"/>
            <a:chOff x="5750291" y="3715575"/>
            <a:chExt cx="1545001" cy="554596"/>
          </a:xfrm>
        </p:grpSpPr>
        <p:sp>
          <p:nvSpPr>
            <p:cNvPr id="15" name="角丸四角形吹き出し 14"/>
            <p:cNvSpPr/>
            <p:nvPr/>
          </p:nvSpPr>
          <p:spPr>
            <a:xfrm>
              <a:off x="5750291" y="3742057"/>
              <a:ext cx="1545001" cy="528114"/>
            </a:xfrm>
            <a:prstGeom prst="wedgeRoundRectCallout">
              <a:avLst>
                <a:gd name="adj1" fmla="val -61664"/>
                <a:gd name="adj2" fmla="val 37095"/>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7200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子宮頸がん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6291258" y="3715575"/>
              <a:ext cx="46519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けい</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25" name="角丸四角形吹き出し 24"/>
          <p:cNvSpPr/>
          <p:nvPr/>
        </p:nvSpPr>
        <p:spPr>
          <a:xfrm>
            <a:off x="2321411" y="1867256"/>
            <a:ext cx="1404546" cy="478879"/>
          </a:xfrm>
          <a:prstGeom prst="wedgeRoundRectCallout">
            <a:avLst>
              <a:gd name="adj1" fmla="val 55995"/>
              <a:gd name="adj2" fmla="val 22973"/>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食道がん</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199958" y="249229"/>
            <a:ext cx="1115237" cy="58908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892741" y="252178"/>
            <a:ext cx="1115236" cy="58908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06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43608" y="2564904"/>
            <a:ext cx="7125995" cy="2272417"/>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がんの原因は</a:t>
            </a:r>
            <a:endParaRPr lang="en-US" altLang="ja-JP" dirty="0" smtClean="0"/>
          </a:p>
          <a:p>
            <a:r>
              <a:rPr lang="ja-JP" altLang="en-US" dirty="0" smtClean="0"/>
              <a:t>何だろう</a:t>
            </a:r>
            <a:endParaRPr lang="ja-JP" altLang="en-US" dirty="0"/>
          </a:p>
        </p:txBody>
      </p:sp>
    </p:spTree>
    <p:extLst>
      <p:ext uri="{BB962C8B-B14F-4D97-AF65-F5344CB8AC3E}">
        <p14:creationId xmlns:p14="http://schemas.microsoft.com/office/powerpoint/2010/main" val="308609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74380"/>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日本人におけるがんの原因</a:t>
            </a:r>
            <a:endParaRPr lang="ja-JP" altLang="en-US" dirty="0">
              <a:ln>
                <a:solidFill>
                  <a:schemeClr val="tx1"/>
                </a:solidFill>
              </a:ln>
            </a:endParaRPr>
          </a:p>
        </p:txBody>
      </p:sp>
      <p:sp>
        <p:nvSpPr>
          <p:cNvPr id="16" name="円/楕円 11"/>
          <p:cNvSpPr/>
          <p:nvPr/>
        </p:nvSpPr>
        <p:spPr>
          <a:xfrm>
            <a:off x="325488" y="4610528"/>
            <a:ext cx="8493024" cy="2048036"/>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dirty="0"/>
          </a:p>
        </p:txBody>
      </p:sp>
      <p:sp>
        <p:nvSpPr>
          <p:cNvPr id="18" name="テキスト ボックス 17"/>
          <p:cNvSpPr txBox="1"/>
          <p:nvPr/>
        </p:nvSpPr>
        <p:spPr>
          <a:xfrm>
            <a:off x="494773" y="4696788"/>
            <a:ext cx="8154454" cy="1977464"/>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sz="3400" dirty="0" smtClean="0"/>
              <a:t>がんには、原因が</a:t>
            </a:r>
            <a:endParaRPr lang="en-US" altLang="ja-JP" sz="3400" dirty="0" smtClean="0"/>
          </a:p>
          <a:p>
            <a:pPr>
              <a:lnSpc>
                <a:spcPts val="4900"/>
              </a:lnSpc>
            </a:pPr>
            <a:r>
              <a:rPr lang="ja-JP" altLang="en-US" sz="3400" dirty="0" smtClean="0"/>
              <a:t>わかって</a:t>
            </a:r>
            <a:r>
              <a:rPr lang="ja-JP" altLang="en-US" sz="3400" dirty="0"/>
              <a:t>いる</a:t>
            </a:r>
            <a:r>
              <a:rPr lang="ja-JP" altLang="en-US" sz="3400" dirty="0" smtClean="0"/>
              <a:t>もの  と  わからないものがある（原因不明のものが多い）</a:t>
            </a:r>
            <a:endParaRPr lang="ja-JP" altLang="en-US" sz="3400" dirty="0"/>
          </a:p>
        </p:txBody>
      </p:sp>
      <p:sp>
        <p:nvSpPr>
          <p:cNvPr id="19" name="テキスト ボックス 18"/>
          <p:cNvSpPr txBox="1"/>
          <p:nvPr/>
        </p:nvSpPr>
        <p:spPr>
          <a:xfrm>
            <a:off x="2411760" y="6598047"/>
            <a:ext cx="6408712" cy="253915"/>
          </a:xfrm>
          <a:prstGeom prst="rect">
            <a:avLst/>
          </a:prstGeom>
          <a:noFill/>
        </p:spPr>
        <p:txBody>
          <a:bodyPr wrap="square" rtlCol="0">
            <a:spAutoFit/>
          </a:bodyP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出典：「科学的根拠に基づくがん予防」国立研究開発法人国立がん研究センターがん対策情報センター</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805734602"/>
              </p:ext>
            </p:extLst>
          </p:nvPr>
        </p:nvGraphicFramePr>
        <p:xfrm>
          <a:off x="713699" y="975664"/>
          <a:ext cx="3791631" cy="3769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1624077051"/>
              </p:ext>
            </p:extLst>
          </p:nvPr>
        </p:nvGraphicFramePr>
        <p:xfrm>
          <a:off x="4589973" y="902645"/>
          <a:ext cx="3742222" cy="38075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69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日本人におけるがんの原因</a:t>
            </a:r>
            <a:endParaRPr lang="ja-JP" altLang="en-US" dirty="0">
              <a:ln>
                <a:solidFill>
                  <a:schemeClr val="tx1"/>
                </a:solidFill>
              </a:ln>
            </a:endParaRPr>
          </a:p>
        </p:txBody>
      </p:sp>
      <p:sp>
        <p:nvSpPr>
          <p:cNvPr id="16" name="円/楕円 11"/>
          <p:cNvSpPr/>
          <p:nvPr/>
        </p:nvSpPr>
        <p:spPr>
          <a:xfrm>
            <a:off x="678866" y="5063226"/>
            <a:ext cx="7786268" cy="1595337"/>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dirty="0"/>
          </a:p>
        </p:txBody>
      </p:sp>
      <p:sp>
        <p:nvSpPr>
          <p:cNvPr id="18" name="テキスト ボックス 17"/>
          <p:cNvSpPr txBox="1"/>
          <p:nvPr/>
        </p:nvSpPr>
        <p:spPr>
          <a:xfrm>
            <a:off x="827584" y="5245666"/>
            <a:ext cx="7488832" cy="1307089"/>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dirty="0" smtClean="0"/>
              <a:t>原因が分かっていることに気をつけて</a:t>
            </a:r>
            <a:endParaRPr lang="en-US" altLang="ja-JP" dirty="0" smtClean="0"/>
          </a:p>
          <a:p>
            <a:pPr>
              <a:lnSpc>
                <a:spcPts val="4900"/>
              </a:lnSpc>
            </a:pPr>
            <a:r>
              <a:rPr lang="ja-JP" altLang="en-US" dirty="0" smtClean="0"/>
              <a:t>がんを予防しよう</a:t>
            </a:r>
            <a:endParaRPr lang="ja-JP" altLang="en-US" dirty="0"/>
          </a:p>
        </p:txBody>
      </p:sp>
      <p:pic>
        <p:nvPicPr>
          <p:cNvPr id="11" name="図 10">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t="15921" b="16318"/>
          <a:stretch/>
        </p:blipFill>
        <p:spPr>
          <a:xfrm>
            <a:off x="325488" y="1295803"/>
            <a:ext cx="8278960" cy="3844055"/>
          </a:xfrm>
          <a:prstGeom prst="rect">
            <a:avLst/>
          </a:prstGeom>
        </p:spPr>
      </p:pic>
      <p:sp>
        <p:nvSpPr>
          <p:cNvPr id="14" name="円/楕円 13"/>
          <p:cNvSpPr/>
          <p:nvPr/>
        </p:nvSpPr>
        <p:spPr>
          <a:xfrm>
            <a:off x="1578348" y="985986"/>
            <a:ext cx="3065437" cy="2935430"/>
          </a:xfrm>
          <a:prstGeom prst="ellipse">
            <a:avLst/>
          </a:prstGeom>
          <a:solidFill>
            <a:srgbClr val="FFDD4B"/>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0" name="円/楕円 19"/>
          <p:cNvSpPr/>
          <p:nvPr/>
        </p:nvSpPr>
        <p:spPr>
          <a:xfrm>
            <a:off x="4668427" y="1166782"/>
            <a:ext cx="2740996" cy="2655638"/>
          </a:xfrm>
          <a:prstGeom prst="ellipse">
            <a:avLst/>
          </a:prstGeom>
          <a:solidFill>
            <a:srgbClr val="FFDD4B"/>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19" name="正方形/長方形 18">
            <a:extLst>
              <a:ext uri="{FF2B5EF4-FFF2-40B4-BE49-F238E27FC236}">
                <a16:creationId xmlns:a16="http://schemas.microsoft.com/office/drawing/2014/main" id="{0E06D556-32A3-4043-AC01-FB4C7806E4BD}"/>
              </a:ext>
            </a:extLst>
          </p:cNvPr>
          <p:cNvSpPr/>
          <p:nvPr/>
        </p:nvSpPr>
        <p:spPr>
          <a:xfrm>
            <a:off x="3442865" y="3742759"/>
            <a:ext cx="2044205" cy="67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dirty="0">
                <a:ln w="38100">
                  <a:solidFill>
                    <a:schemeClr val="tx1">
                      <a:lumMod val="65000"/>
                      <a:lumOff val="35000"/>
                    </a:schemeClr>
                  </a:solidFill>
                </a:ln>
                <a:solidFill>
                  <a:schemeClr val="bg1"/>
                </a:solidFill>
                <a:effectLst/>
                <a:uLnTx/>
                <a:uFillTx/>
                <a:latin typeface="Century Gothic" panose="020B0502020202020204"/>
                <a:ea typeface="メイリオ" panose="020B0604030504040204" pitchFamily="50" charset="-128"/>
                <a:cs typeface="Arial" pitchFamily="34" charset="0"/>
              </a:rPr>
              <a:t>不明</a:t>
            </a:r>
            <a:endParaRPr kumimoji="1" lang="ja-JP" altLang="en-US" sz="4400" b="1" dirty="0">
              <a:ln w="38100">
                <a:solidFill>
                  <a:schemeClr val="tx1">
                    <a:lumMod val="65000"/>
                    <a:lumOff val="35000"/>
                  </a:schemeClr>
                </a:solidFill>
              </a:ln>
              <a:solidFill>
                <a:schemeClr val="bg1"/>
              </a:solidFill>
            </a:endParaRPr>
          </a:p>
        </p:txBody>
      </p:sp>
      <p:sp>
        <p:nvSpPr>
          <p:cNvPr id="26" name="テキスト ボックス 25"/>
          <p:cNvSpPr txBox="1"/>
          <p:nvPr/>
        </p:nvSpPr>
        <p:spPr>
          <a:xfrm>
            <a:off x="4643785" y="1623041"/>
            <a:ext cx="2832394" cy="1431161"/>
          </a:xfrm>
          <a:prstGeom prst="rect">
            <a:avLst/>
          </a:prstGeom>
          <a:noFill/>
        </p:spPr>
        <p:txBody>
          <a:bodyPr wrap="square" rtlCol="0">
            <a:spAutoFit/>
          </a:bodyPr>
          <a:lstStyle>
            <a:defPPr>
              <a:defRPr lang="ja-JP"/>
            </a:defPPr>
            <a:lvl1pPr algn="ctr">
              <a:defRPr sz="4400" b="1"/>
            </a:lvl1pPr>
          </a:lstStyle>
          <a:p>
            <a:r>
              <a:rPr lang="ja-JP" altLang="en-US" dirty="0" smtClean="0">
                <a:ln w="38100">
                  <a:noFill/>
                </a:ln>
              </a:rPr>
              <a:t>感染</a:t>
            </a:r>
            <a:endParaRPr lang="en-US" altLang="ja-JP" dirty="0" smtClean="0">
              <a:ln w="38100">
                <a:noFill/>
              </a:ln>
            </a:endParaRPr>
          </a:p>
          <a:p>
            <a:pPr algn="l">
              <a:lnSpc>
                <a:spcPts val="1800"/>
              </a:lnSpc>
            </a:pPr>
            <a:endParaRPr lang="en-US" altLang="ja-JP" sz="4000" dirty="0" smtClean="0">
              <a:solidFill>
                <a:schemeClr val="tx1">
                  <a:lumMod val="75000"/>
                  <a:lumOff val="25000"/>
                </a:schemeClr>
              </a:solidFill>
            </a:endParaRPr>
          </a:p>
          <a:p>
            <a:r>
              <a:rPr lang="ja-JP" altLang="en-US" sz="2800" dirty="0" smtClean="0">
                <a:solidFill>
                  <a:schemeClr val="tx1">
                    <a:lumMod val="65000"/>
                    <a:lumOff val="35000"/>
                  </a:schemeClr>
                </a:solidFill>
              </a:rPr>
              <a:t>細菌・ウイルス</a:t>
            </a:r>
            <a:endParaRPr lang="ja-JP" altLang="en-US" sz="2800" dirty="0">
              <a:solidFill>
                <a:schemeClr val="tx1">
                  <a:lumMod val="65000"/>
                  <a:lumOff val="35000"/>
                </a:schemeClr>
              </a:solidFill>
            </a:endParaRPr>
          </a:p>
        </p:txBody>
      </p:sp>
      <p:sp>
        <p:nvSpPr>
          <p:cNvPr id="27" name="テキスト ボックス 26"/>
          <p:cNvSpPr txBox="1"/>
          <p:nvPr/>
        </p:nvSpPr>
        <p:spPr>
          <a:xfrm>
            <a:off x="1420267" y="1544809"/>
            <a:ext cx="3324155" cy="1862048"/>
          </a:xfrm>
          <a:prstGeom prst="rect">
            <a:avLst/>
          </a:prstGeom>
          <a:noFill/>
          <a:ln>
            <a:noFill/>
          </a:ln>
        </p:spPr>
        <p:txBody>
          <a:bodyPr wrap="square" rtlCol="0">
            <a:spAutoFit/>
          </a:bodyPr>
          <a:lstStyle>
            <a:defPPr>
              <a:defRPr lang="ja-JP"/>
            </a:defPPr>
            <a:lvl1pPr algn="ctr">
              <a:defRPr sz="4400" b="1"/>
            </a:lvl1pPr>
          </a:lstStyle>
          <a:p>
            <a:r>
              <a:rPr lang="ja-JP" altLang="en-US" dirty="0" smtClean="0">
                <a:ln w="38100">
                  <a:noFill/>
                </a:ln>
              </a:rPr>
              <a:t>生活習慣</a:t>
            </a:r>
            <a:endParaRPr lang="en-US" altLang="ja-JP" dirty="0" smtClean="0">
              <a:ln w="38100">
                <a:noFill/>
              </a:ln>
            </a:endParaRPr>
          </a:p>
          <a:p>
            <a:pPr>
              <a:lnSpc>
                <a:spcPts val="1800"/>
              </a:lnSpc>
            </a:pPr>
            <a:endParaRPr lang="en-US" altLang="ja-JP" sz="2800" dirty="0" smtClean="0">
              <a:solidFill>
                <a:schemeClr val="tx1">
                  <a:lumMod val="75000"/>
                  <a:lumOff val="25000"/>
                </a:schemeClr>
              </a:solidFill>
            </a:endParaRPr>
          </a:p>
          <a:p>
            <a:r>
              <a:rPr lang="ja-JP" altLang="en-US" sz="2800" dirty="0" smtClean="0">
                <a:solidFill>
                  <a:schemeClr val="tx1">
                    <a:lumMod val="65000"/>
                    <a:lumOff val="35000"/>
                  </a:schemeClr>
                </a:solidFill>
              </a:rPr>
              <a:t>喫煙、飲酒</a:t>
            </a:r>
            <a:endParaRPr lang="en-US" altLang="ja-JP" sz="2800" dirty="0" smtClean="0">
              <a:solidFill>
                <a:schemeClr val="tx1">
                  <a:lumMod val="65000"/>
                  <a:lumOff val="35000"/>
                </a:schemeClr>
              </a:solidFill>
            </a:endParaRPr>
          </a:p>
          <a:p>
            <a:r>
              <a:rPr lang="ja-JP" altLang="en-US" sz="2800" dirty="0" smtClean="0">
                <a:solidFill>
                  <a:schemeClr val="tx1">
                    <a:lumMod val="65000"/>
                    <a:lumOff val="35000"/>
                  </a:schemeClr>
                </a:solidFill>
              </a:rPr>
              <a:t>食生活、運動</a:t>
            </a:r>
            <a:endParaRPr lang="ja-JP" altLang="en-US" sz="2800" dirty="0">
              <a:solidFill>
                <a:schemeClr val="tx1">
                  <a:lumMod val="65000"/>
                  <a:lumOff val="35000"/>
                </a:schemeClr>
              </a:solidFill>
            </a:endParaRPr>
          </a:p>
        </p:txBody>
      </p:sp>
      <p:sp>
        <p:nvSpPr>
          <p:cNvPr id="13" name="テキスト ボックス 12"/>
          <p:cNvSpPr txBox="1"/>
          <p:nvPr/>
        </p:nvSpPr>
        <p:spPr>
          <a:xfrm>
            <a:off x="2614476" y="4605413"/>
            <a:ext cx="1944216" cy="369332"/>
          </a:xfrm>
          <a:prstGeom prst="rect">
            <a:avLst/>
          </a:prstGeom>
          <a:noFill/>
        </p:spPr>
        <p:txBody>
          <a:bodyPr wrap="square" rtlCol="0">
            <a:spAutoFit/>
          </a:bodyPr>
          <a:lstStyle>
            <a:defPPr>
              <a:defRPr lang="ja-JP"/>
            </a:defPPr>
            <a:lvl1pPr algn="ctr">
              <a:defRPr sz="4400" b="1"/>
            </a:lvl1pPr>
          </a:lstStyle>
          <a:p>
            <a:r>
              <a:rPr lang="ja-JP" altLang="en-US" sz="1800" dirty="0" smtClean="0">
                <a:solidFill>
                  <a:schemeClr val="tx1">
                    <a:lumMod val="75000"/>
                    <a:lumOff val="25000"/>
                  </a:schemeClr>
                </a:solidFill>
              </a:rPr>
              <a:t>粉</a:t>
            </a:r>
            <a:r>
              <a:rPr lang="ja-JP" altLang="en-US" sz="1800" dirty="0" err="1" smtClean="0">
                <a:solidFill>
                  <a:schemeClr val="tx1">
                    <a:lumMod val="75000"/>
                    <a:lumOff val="25000"/>
                  </a:schemeClr>
                </a:solidFill>
              </a:rPr>
              <a:t>じん</a:t>
            </a:r>
            <a:endParaRPr lang="ja-JP" altLang="en-US" sz="1800" dirty="0">
              <a:solidFill>
                <a:schemeClr val="tx1">
                  <a:lumMod val="75000"/>
                  <a:lumOff val="25000"/>
                </a:schemeClr>
              </a:solidFill>
            </a:endParaRPr>
          </a:p>
        </p:txBody>
      </p:sp>
      <p:sp>
        <p:nvSpPr>
          <p:cNvPr id="15" name="テキスト ボックス 14"/>
          <p:cNvSpPr txBox="1"/>
          <p:nvPr/>
        </p:nvSpPr>
        <p:spPr>
          <a:xfrm>
            <a:off x="5359354" y="4017745"/>
            <a:ext cx="2150314"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放射線</a:t>
            </a:r>
            <a:endParaRPr lang="ja-JP" altLang="en-US" sz="2000" dirty="0">
              <a:solidFill>
                <a:schemeClr val="tx1">
                  <a:lumMod val="75000"/>
                  <a:lumOff val="25000"/>
                </a:schemeClr>
              </a:solidFill>
            </a:endParaRPr>
          </a:p>
        </p:txBody>
      </p:sp>
      <p:sp>
        <p:nvSpPr>
          <p:cNvPr id="17" name="テキスト ボックス 16"/>
          <p:cNvSpPr txBox="1"/>
          <p:nvPr/>
        </p:nvSpPr>
        <p:spPr>
          <a:xfrm>
            <a:off x="1420267" y="4097434"/>
            <a:ext cx="2399735"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化学物質</a:t>
            </a:r>
            <a:endParaRPr lang="ja-JP" altLang="en-US" sz="2000" dirty="0">
              <a:solidFill>
                <a:schemeClr val="tx1">
                  <a:lumMod val="75000"/>
                  <a:lumOff val="25000"/>
                </a:schemeClr>
              </a:solidFill>
            </a:endParaRPr>
          </a:p>
        </p:txBody>
      </p:sp>
      <p:sp>
        <p:nvSpPr>
          <p:cNvPr id="21" name="テキスト ボックス 20"/>
          <p:cNvSpPr txBox="1"/>
          <p:nvPr/>
        </p:nvSpPr>
        <p:spPr>
          <a:xfrm>
            <a:off x="4747279" y="4523663"/>
            <a:ext cx="1991630" cy="400110"/>
          </a:xfrm>
          <a:prstGeom prst="rect">
            <a:avLst/>
          </a:prstGeom>
          <a:noFill/>
        </p:spPr>
        <p:txBody>
          <a:bodyPr wrap="square" rtlCol="0">
            <a:spAutoFit/>
          </a:bodyPr>
          <a:lstStyle>
            <a:defPPr>
              <a:defRPr lang="ja-JP"/>
            </a:defPPr>
            <a:lvl1pPr algn="ctr">
              <a:defRPr sz="4400" b="1"/>
            </a:lvl1pPr>
          </a:lstStyle>
          <a:p>
            <a:r>
              <a:rPr lang="ja-JP" altLang="en-US" sz="2000" dirty="0" smtClean="0">
                <a:solidFill>
                  <a:schemeClr val="tx1">
                    <a:lumMod val="75000"/>
                    <a:lumOff val="25000"/>
                  </a:schemeClr>
                </a:solidFill>
              </a:rPr>
              <a:t>遺伝的要因</a:t>
            </a:r>
            <a:endParaRPr lang="ja-JP" altLang="en-US" sz="2000" dirty="0">
              <a:solidFill>
                <a:schemeClr val="tx1">
                  <a:lumMod val="75000"/>
                  <a:lumOff val="25000"/>
                </a:schemeClr>
              </a:solidFill>
            </a:endParaRPr>
          </a:p>
        </p:txBody>
      </p:sp>
    </p:spTree>
    <p:extLst>
      <p:ext uri="{BB962C8B-B14F-4D97-AF65-F5344CB8AC3E}">
        <p14:creationId xmlns:p14="http://schemas.microsoft.com/office/powerpoint/2010/main" val="25237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8429" y="90018"/>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4000" dirty="0" smtClean="0"/>
              <a:t>がんの原因　生活習慣</a:t>
            </a:r>
            <a:endParaRPr lang="ja-JP" altLang="en-US" sz="4000" dirty="0"/>
          </a:p>
        </p:txBody>
      </p:sp>
      <p:sp>
        <p:nvSpPr>
          <p:cNvPr id="17" name="テキスト ボックス 16"/>
          <p:cNvSpPr txBox="1"/>
          <p:nvPr/>
        </p:nvSpPr>
        <p:spPr>
          <a:xfrm>
            <a:off x="4493477" y="6625342"/>
            <a:ext cx="431852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：国立がん研究センター「科学的根拠に基づくがん予防」より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6" name="グループ化 25"/>
          <p:cNvGrpSpPr/>
          <p:nvPr/>
        </p:nvGrpSpPr>
        <p:grpSpPr>
          <a:xfrm>
            <a:off x="75729" y="413151"/>
            <a:ext cx="2915872" cy="1617783"/>
            <a:chOff x="3644760" y="514990"/>
            <a:chExt cx="2915872" cy="2915870"/>
          </a:xfrm>
        </p:grpSpPr>
        <p:sp>
          <p:nvSpPr>
            <p:cNvPr id="27" name="円/楕円 14"/>
            <p:cNvSpPr/>
            <p:nvPr/>
          </p:nvSpPr>
          <p:spPr>
            <a:xfrm>
              <a:off x="3644760" y="514990"/>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820701" y="1054962"/>
              <a:ext cx="2601101" cy="1941563"/>
            </a:xfrm>
            <a:prstGeom prst="rect">
              <a:avLst/>
            </a:prstGeom>
            <a:noFill/>
          </p:spPr>
          <p:txBody>
            <a:bodyPr wrap="square" rtlCol="0">
              <a:spAutoFit/>
            </a:bodyPr>
            <a:lstStyle>
              <a:defPPr>
                <a:defRPr lang="ja-JP"/>
              </a:defPPr>
              <a:lvl1pPr algn="ctr">
                <a:defRPr sz="4400" b="1"/>
              </a:lvl1pPr>
            </a:lstStyle>
            <a:p>
              <a:r>
                <a:rPr lang="ja-JP" altLang="en-US" sz="3600" dirty="0" smtClean="0">
                  <a:solidFill>
                    <a:schemeClr val="tx1">
                      <a:lumMod val="75000"/>
                      <a:lumOff val="25000"/>
                    </a:schemeClr>
                  </a:solidFill>
                </a:rPr>
                <a:t>生活習慣</a:t>
              </a:r>
              <a:endParaRPr lang="en-US" altLang="ja-JP" sz="3600" dirty="0" smtClean="0">
                <a:solidFill>
                  <a:schemeClr val="tx1">
                    <a:lumMod val="75000"/>
                    <a:lumOff val="25000"/>
                  </a:schemeClr>
                </a:solidFill>
              </a:endParaRPr>
            </a:p>
            <a:p>
              <a:r>
                <a:rPr lang="ja-JP" altLang="en-US" sz="2800" dirty="0" smtClean="0">
                  <a:solidFill>
                    <a:schemeClr val="tx1">
                      <a:lumMod val="75000"/>
                      <a:lumOff val="25000"/>
                    </a:schemeClr>
                  </a:solidFill>
                </a:rPr>
                <a:t>（喫煙・飲酒等）</a:t>
              </a:r>
              <a:endParaRPr lang="ja-JP" altLang="en-US" sz="2800" dirty="0">
                <a:solidFill>
                  <a:schemeClr val="tx1">
                    <a:lumMod val="75000"/>
                    <a:lumOff val="25000"/>
                  </a:schemeClr>
                </a:solidFill>
              </a:endParaRPr>
            </a:p>
          </p:txBody>
        </p:sp>
      </p:grpSp>
      <p:cxnSp>
        <p:nvCxnSpPr>
          <p:cNvPr id="32" name="直線コネクタ 31"/>
          <p:cNvCxnSpPr/>
          <p:nvPr/>
        </p:nvCxnSpPr>
        <p:spPr>
          <a:xfrm flipH="1">
            <a:off x="4776834" y="3006915"/>
            <a:ext cx="1171896" cy="39013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53" idx="7"/>
          </p:cNvCxnSpPr>
          <p:nvPr/>
        </p:nvCxnSpPr>
        <p:spPr>
          <a:xfrm flipH="1">
            <a:off x="4034183" y="3416055"/>
            <a:ext cx="718183" cy="75589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直線コネクタ 36"/>
          <p:cNvCxnSpPr>
            <a:endCxn id="55" idx="1"/>
          </p:cNvCxnSpPr>
          <p:nvPr/>
        </p:nvCxnSpPr>
        <p:spPr>
          <a:xfrm>
            <a:off x="4732847" y="3416055"/>
            <a:ext cx="761060" cy="73112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53017" y="2947104"/>
            <a:ext cx="1199349" cy="43417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4587717" y="3256161"/>
            <a:ext cx="360040" cy="2880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1622526" y="1831685"/>
            <a:ext cx="1963324" cy="1850248"/>
          </a:xfrm>
          <a:prstGeom prst="ellipse">
            <a:avLst/>
          </a:prstGeom>
          <a:noFill/>
          <a:ln w="698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5200"/>
              </a:lnSpc>
            </a:pPr>
            <a:endParaRPr kumimoji="1" lang="en-US" altLang="ja-JP" sz="3200" dirty="0" smtClean="0">
              <a:solidFill>
                <a:srgbClr val="0070C0"/>
              </a:solidFill>
            </a:endParaRPr>
          </a:p>
          <a:p>
            <a:pPr algn="ctr">
              <a:lnSpc>
                <a:spcPts val="4900"/>
              </a:lnSpc>
            </a:pPr>
            <a:r>
              <a:rPr kumimoji="1" lang="ja-JP" altLang="en-US" sz="3200" b="1" dirty="0" smtClean="0">
                <a:solidFill>
                  <a:srgbClr val="0070C0"/>
                </a:solidFill>
              </a:rPr>
              <a:t>節酒</a:t>
            </a:r>
            <a:r>
              <a:rPr kumimoji="1" lang="ja-JP" altLang="en-US" b="1" dirty="0" smtClean="0">
                <a:solidFill>
                  <a:srgbClr val="0070C0"/>
                </a:solidFill>
              </a:rPr>
              <a:t>する</a:t>
            </a:r>
            <a:endParaRPr kumimoji="1" lang="ja-JP" altLang="en-US" b="1" dirty="0">
              <a:solidFill>
                <a:srgbClr val="0070C0"/>
              </a:solidFill>
            </a:endParaRPr>
          </a:p>
        </p:txBody>
      </p:sp>
      <p:pic>
        <p:nvPicPr>
          <p:cNvPr id="51" name="図 50"/>
          <p:cNvPicPr>
            <a:picLocks noChangeAspect="1"/>
          </p:cNvPicPr>
          <p:nvPr/>
        </p:nvPicPr>
        <p:blipFill rotWithShape="1">
          <a:blip r:embed="rId3"/>
          <a:srcRect l="21467" t="42249" r="72949" b="50286"/>
          <a:stretch/>
        </p:blipFill>
        <p:spPr>
          <a:xfrm>
            <a:off x="2412392" y="2016041"/>
            <a:ext cx="700814" cy="817616"/>
          </a:xfrm>
          <a:prstGeom prst="rect">
            <a:avLst/>
          </a:prstGeom>
        </p:spPr>
      </p:pic>
      <p:sp>
        <p:nvSpPr>
          <p:cNvPr id="52" name="楕円 51"/>
          <p:cNvSpPr/>
          <p:nvPr/>
        </p:nvSpPr>
        <p:spPr>
          <a:xfrm>
            <a:off x="3796673" y="992676"/>
            <a:ext cx="1940339" cy="1848936"/>
          </a:xfrm>
          <a:prstGeom prst="ellipse">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5200"/>
              </a:lnSpc>
            </a:pPr>
            <a:endParaRPr kumimoji="1" lang="en-US" altLang="ja-JP" sz="3200" dirty="0" smtClean="0">
              <a:solidFill>
                <a:srgbClr val="0070C0"/>
              </a:solidFill>
            </a:endParaRPr>
          </a:p>
          <a:p>
            <a:pPr algn="ctr">
              <a:lnSpc>
                <a:spcPts val="4900"/>
              </a:lnSpc>
            </a:pPr>
            <a:r>
              <a:rPr kumimoji="1" lang="ja-JP" altLang="en-US" sz="3200" dirty="0" smtClean="0">
                <a:solidFill>
                  <a:srgbClr val="0070C0"/>
                </a:solidFill>
              </a:rPr>
              <a:t>禁煙</a:t>
            </a:r>
            <a:r>
              <a:rPr kumimoji="1" lang="ja-JP" altLang="en-US" b="1" dirty="0" smtClean="0">
                <a:solidFill>
                  <a:srgbClr val="0070C0"/>
                </a:solidFill>
              </a:rPr>
              <a:t>する</a:t>
            </a:r>
            <a:endParaRPr kumimoji="1" lang="ja-JP" altLang="en-US" b="1" dirty="0">
              <a:solidFill>
                <a:srgbClr val="0070C0"/>
              </a:solidFill>
            </a:endParaRPr>
          </a:p>
        </p:txBody>
      </p:sp>
      <p:sp>
        <p:nvSpPr>
          <p:cNvPr id="53" name="楕円 52"/>
          <p:cNvSpPr/>
          <p:nvPr/>
        </p:nvSpPr>
        <p:spPr>
          <a:xfrm>
            <a:off x="2318157" y="3900826"/>
            <a:ext cx="2010450" cy="1851332"/>
          </a:xfrm>
          <a:prstGeom prst="ellipse">
            <a:avLst/>
          </a:prstGeom>
          <a:noFill/>
          <a:ln w="698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6000"/>
              </a:lnSpc>
            </a:pPr>
            <a:endParaRPr kumimoji="1" lang="en-US" altLang="ja-JP" sz="3200" dirty="0" smtClean="0">
              <a:solidFill>
                <a:srgbClr val="0070C0"/>
              </a:solidFill>
            </a:endParaRPr>
          </a:p>
          <a:p>
            <a:pPr algn="ctr">
              <a:lnSpc>
                <a:spcPts val="3000"/>
              </a:lnSpc>
            </a:pPr>
            <a:r>
              <a:rPr kumimoji="1" lang="ja-JP" altLang="en-US" sz="3000" dirty="0" smtClean="0">
                <a:solidFill>
                  <a:srgbClr val="0070C0"/>
                </a:solidFill>
              </a:rPr>
              <a:t>身体</a:t>
            </a:r>
            <a:r>
              <a:rPr kumimoji="1" lang="ja-JP" altLang="en-US" b="1" dirty="0" smtClean="0">
                <a:solidFill>
                  <a:srgbClr val="0070C0"/>
                </a:solidFill>
              </a:rPr>
              <a:t>を</a:t>
            </a:r>
            <a:endParaRPr kumimoji="1" lang="en-US" altLang="ja-JP" b="1" dirty="0" smtClean="0">
              <a:solidFill>
                <a:srgbClr val="0070C0"/>
              </a:solidFill>
            </a:endParaRPr>
          </a:p>
          <a:p>
            <a:pPr algn="ctr">
              <a:lnSpc>
                <a:spcPts val="3000"/>
              </a:lnSpc>
            </a:pPr>
            <a:r>
              <a:rPr lang="ja-JP" altLang="en-US" sz="3000" dirty="0" smtClean="0">
                <a:solidFill>
                  <a:srgbClr val="0070C0"/>
                </a:solidFill>
              </a:rPr>
              <a:t>動</a:t>
            </a:r>
            <a:r>
              <a:rPr lang="ja-JP" altLang="en-US" b="1" dirty="0" smtClean="0">
                <a:solidFill>
                  <a:srgbClr val="0070C0"/>
                </a:solidFill>
              </a:rPr>
              <a:t>かす</a:t>
            </a:r>
            <a:endParaRPr kumimoji="1" lang="ja-JP" altLang="en-US" b="1" dirty="0">
              <a:solidFill>
                <a:srgbClr val="0070C0"/>
              </a:solidFill>
            </a:endParaRPr>
          </a:p>
        </p:txBody>
      </p:sp>
      <p:sp>
        <p:nvSpPr>
          <p:cNvPr id="54" name="楕円 53"/>
          <p:cNvSpPr/>
          <p:nvPr/>
        </p:nvSpPr>
        <p:spPr>
          <a:xfrm>
            <a:off x="5914734" y="1831685"/>
            <a:ext cx="1940339" cy="1850248"/>
          </a:xfrm>
          <a:prstGeom prst="ellipse">
            <a:avLst/>
          </a:prstGeom>
          <a:noFill/>
          <a:ln w="698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5600"/>
              </a:lnSpc>
            </a:pPr>
            <a:endParaRPr kumimoji="1" lang="en-US" altLang="ja-JP" sz="3200" dirty="0" smtClean="0">
              <a:solidFill>
                <a:srgbClr val="0070C0"/>
              </a:solidFill>
            </a:endParaRPr>
          </a:p>
          <a:p>
            <a:pPr algn="ctr">
              <a:lnSpc>
                <a:spcPts val="3000"/>
              </a:lnSpc>
            </a:pPr>
            <a:r>
              <a:rPr kumimoji="1" lang="ja-JP" altLang="en-US" sz="3000" dirty="0" smtClean="0">
                <a:solidFill>
                  <a:srgbClr val="0070C0"/>
                </a:solidFill>
              </a:rPr>
              <a:t>食生活</a:t>
            </a:r>
            <a:r>
              <a:rPr kumimoji="1" lang="ja-JP" altLang="en-US" b="1" dirty="0" smtClean="0">
                <a:solidFill>
                  <a:srgbClr val="0070C0"/>
                </a:solidFill>
              </a:rPr>
              <a:t>を</a:t>
            </a:r>
            <a:endParaRPr kumimoji="1" lang="en-US" altLang="ja-JP" b="1" dirty="0" smtClean="0">
              <a:solidFill>
                <a:srgbClr val="0070C0"/>
              </a:solidFill>
            </a:endParaRPr>
          </a:p>
          <a:p>
            <a:pPr algn="ctr">
              <a:lnSpc>
                <a:spcPts val="3000"/>
              </a:lnSpc>
            </a:pPr>
            <a:r>
              <a:rPr lang="ja-JP" altLang="en-US" b="1" dirty="0" smtClean="0">
                <a:solidFill>
                  <a:srgbClr val="0070C0"/>
                </a:solidFill>
              </a:rPr>
              <a:t>見直す</a:t>
            </a:r>
            <a:endParaRPr kumimoji="1" lang="ja-JP" altLang="en-US" b="1" dirty="0">
              <a:solidFill>
                <a:srgbClr val="0070C0"/>
              </a:solidFill>
            </a:endParaRPr>
          </a:p>
        </p:txBody>
      </p:sp>
      <p:sp>
        <p:nvSpPr>
          <p:cNvPr id="55" name="楕円 54"/>
          <p:cNvSpPr/>
          <p:nvPr/>
        </p:nvSpPr>
        <p:spPr>
          <a:xfrm>
            <a:off x="5200699" y="3869421"/>
            <a:ext cx="2002149" cy="1896624"/>
          </a:xfrm>
          <a:prstGeom prst="ellipse">
            <a:avLst/>
          </a:pr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5600"/>
              </a:lnSpc>
            </a:pPr>
            <a:endParaRPr kumimoji="1" lang="en-US" altLang="ja-JP" sz="3200" dirty="0" smtClean="0">
              <a:solidFill>
                <a:srgbClr val="0070C0"/>
              </a:solidFill>
            </a:endParaRPr>
          </a:p>
          <a:p>
            <a:pPr algn="ctr">
              <a:lnSpc>
                <a:spcPts val="3000"/>
              </a:lnSpc>
            </a:pPr>
            <a:r>
              <a:rPr kumimoji="1" lang="ja-JP" altLang="en-US" sz="2700" b="1" dirty="0" smtClean="0">
                <a:solidFill>
                  <a:srgbClr val="0070C0"/>
                </a:solidFill>
                <a:latin typeface="HGｺﾞｼｯｸM" panose="020B0609000000000000" pitchFamily="49" charset="-128"/>
                <a:ea typeface="HGｺﾞｼｯｸM" panose="020B0609000000000000" pitchFamily="49" charset="-128"/>
              </a:rPr>
              <a:t>適正体重</a:t>
            </a:r>
            <a:r>
              <a:rPr kumimoji="1" lang="ja-JP" altLang="en-US" b="1" dirty="0" smtClean="0">
                <a:solidFill>
                  <a:srgbClr val="0070C0"/>
                </a:solidFill>
              </a:rPr>
              <a:t>を</a:t>
            </a:r>
            <a:r>
              <a:rPr lang="ja-JP" altLang="en-US" sz="2700" b="1" dirty="0" smtClean="0">
                <a:solidFill>
                  <a:srgbClr val="0070C0"/>
                </a:solidFill>
                <a:latin typeface="HGｺﾞｼｯｸM" panose="020B0609000000000000" pitchFamily="49" charset="-128"/>
                <a:ea typeface="HGｺﾞｼｯｸM" panose="020B0609000000000000" pitchFamily="49" charset="-128"/>
              </a:rPr>
              <a:t>維持</a:t>
            </a:r>
            <a:r>
              <a:rPr lang="ja-JP" altLang="en-US" b="1" dirty="0" smtClean="0">
                <a:solidFill>
                  <a:srgbClr val="0070C0"/>
                </a:solidFill>
              </a:rPr>
              <a:t>する</a:t>
            </a:r>
            <a:endParaRPr kumimoji="1" lang="ja-JP" altLang="en-US" b="1" dirty="0">
              <a:solidFill>
                <a:srgbClr val="0070C0"/>
              </a:solidFill>
            </a:endParaRPr>
          </a:p>
        </p:txBody>
      </p:sp>
      <p:pic>
        <p:nvPicPr>
          <p:cNvPr id="56" name="図 55"/>
          <p:cNvPicPr>
            <a:picLocks noChangeAspect="1"/>
          </p:cNvPicPr>
          <p:nvPr/>
        </p:nvPicPr>
        <p:blipFill rotWithShape="1">
          <a:blip r:embed="rId3"/>
          <a:srcRect l="58007" t="71012" r="35625" b="23151"/>
          <a:stretch/>
        </p:blipFill>
        <p:spPr>
          <a:xfrm>
            <a:off x="5807905" y="4068218"/>
            <a:ext cx="790676" cy="632541"/>
          </a:xfrm>
          <a:prstGeom prst="rect">
            <a:avLst/>
          </a:prstGeom>
        </p:spPr>
      </p:pic>
      <p:pic>
        <p:nvPicPr>
          <p:cNvPr id="57" name="図 56"/>
          <p:cNvPicPr>
            <a:picLocks noChangeAspect="1"/>
          </p:cNvPicPr>
          <p:nvPr/>
        </p:nvPicPr>
        <p:blipFill rotWithShape="1">
          <a:blip r:embed="rId3"/>
          <a:srcRect l="68775" t="41641" r="26526" b="51477"/>
          <a:stretch/>
        </p:blipFill>
        <p:spPr>
          <a:xfrm>
            <a:off x="6598581" y="2030225"/>
            <a:ext cx="573628" cy="733187"/>
          </a:xfrm>
          <a:prstGeom prst="rect">
            <a:avLst/>
          </a:prstGeom>
        </p:spPr>
      </p:pic>
      <p:pic>
        <p:nvPicPr>
          <p:cNvPr id="58" name="図 57"/>
          <p:cNvPicPr>
            <a:picLocks noChangeAspect="1"/>
          </p:cNvPicPr>
          <p:nvPr/>
        </p:nvPicPr>
        <p:blipFill rotWithShape="1">
          <a:blip r:embed="rId3"/>
          <a:srcRect l="44044" t="22433" r="48479" b="69256"/>
          <a:stretch/>
        </p:blipFill>
        <p:spPr>
          <a:xfrm>
            <a:off x="4307765" y="1211660"/>
            <a:ext cx="843759" cy="818565"/>
          </a:xfrm>
          <a:prstGeom prst="rect">
            <a:avLst/>
          </a:prstGeom>
        </p:spPr>
      </p:pic>
      <p:pic>
        <p:nvPicPr>
          <p:cNvPr id="59" name="図 58"/>
          <p:cNvPicPr>
            <a:picLocks noChangeAspect="1"/>
          </p:cNvPicPr>
          <p:nvPr/>
        </p:nvPicPr>
        <p:blipFill rotWithShape="1">
          <a:blip r:embed="rId3"/>
          <a:srcRect l="28963" t="73425" r="62592" b="20249"/>
          <a:stretch/>
        </p:blipFill>
        <p:spPr>
          <a:xfrm>
            <a:off x="2790302" y="4082633"/>
            <a:ext cx="1066159" cy="696846"/>
          </a:xfrm>
          <a:prstGeom prst="rect">
            <a:avLst/>
          </a:prstGeom>
        </p:spPr>
      </p:pic>
      <p:sp>
        <p:nvSpPr>
          <p:cNvPr id="23" name="角丸四角形吹き出し 22"/>
          <p:cNvSpPr/>
          <p:nvPr/>
        </p:nvSpPr>
        <p:spPr>
          <a:xfrm>
            <a:off x="368429" y="5832227"/>
            <a:ext cx="8443568" cy="710725"/>
          </a:xfrm>
          <a:prstGeom prst="wedgeRoundRectCallout">
            <a:avLst>
              <a:gd name="adj1" fmla="val -2877"/>
              <a:gd name="adj2" fmla="val -49224"/>
              <a:gd name="adj3" fmla="val 16667"/>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r>
              <a:rPr lang="ja-JP" altLang="en-US" sz="2600" b="1" dirty="0" smtClean="0">
                <a:solidFill>
                  <a:srgbClr val="002060"/>
                </a:solidFill>
              </a:rPr>
              <a:t>５つ</a:t>
            </a:r>
            <a:r>
              <a:rPr lang="ja-JP" altLang="en-US" sz="2600" b="1" dirty="0">
                <a:solidFill>
                  <a:srgbClr val="002060"/>
                </a:solidFill>
              </a:rPr>
              <a:t>の習慣を実践すること</a:t>
            </a:r>
            <a:r>
              <a:rPr lang="ja-JP" altLang="en-US" sz="2600" b="1" dirty="0" smtClean="0">
                <a:solidFill>
                  <a:srgbClr val="002060"/>
                </a:solidFill>
              </a:rPr>
              <a:t>でがん</a:t>
            </a:r>
            <a:r>
              <a:rPr lang="ja-JP" altLang="en-US" sz="2600" b="1" dirty="0">
                <a:solidFill>
                  <a:srgbClr val="002060"/>
                </a:solidFill>
              </a:rPr>
              <a:t>になるリスクが低くなります</a:t>
            </a:r>
          </a:p>
        </p:txBody>
      </p:sp>
      <p:cxnSp>
        <p:nvCxnSpPr>
          <p:cNvPr id="82" name="直線コネクタ 81"/>
          <p:cNvCxnSpPr>
            <a:stCxn id="24" idx="0"/>
            <a:endCxn id="52" idx="4"/>
          </p:cNvCxnSpPr>
          <p:nvPr/>
        </p:nvCxnSpPr>
        <p:spPr>
          <a:xfrm flipH="1" flipV="1">
            <a:off x="4766843" y="2841612"/>
            <a:ext cx="894" cy="414549"/>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6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25488" y="-75586"/>
            <a:ext cx="8493024" cy="1138773"/>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3400" dirty="0" smtClean="0">
                <a:ln>
                  <a:solidFill>
                    <a:schemeClr val="tx1"/>
                  </a:solidFill>
                </a:ln>
              </a:rPr>
              <a:t>５つの健康習慣を実践することで</a:t>
            </a:r>
            <a:endParaRPr lang="en-US" altLang="ja-JP" sz="3400" dirty="0" smtClean="0">
              <a:ln>
                <a:solidFill>
                  <a:schemeClr val="tx1"/>
                </a:solidFill>
              </a:ln>
            </a:endParaRPr>
          </a:p>
          <a:p>
            <a:r>
              <a:rPr lang="ja-JP" altLang="en-US" sz="3400" dirty="0" smtClean="0">
                <a:ln>
                  <a:solidFill>
                    <a:schemeClr val="tx1"/>
                  </a:solidFill>
                </a:ln>
              </a:rPr>
              <a:t>がんになるリスクが低くなります</a:t>
            </a:r>
            <a:endParaRPr lang="ja-JP" altLang="en-US" sz="3400" dirty="0">
              <a:ln>
                <a:solidFill>
                  <a:schemeClr val="tx1"/>
                </a:solidFill>
              </a:ln>
            </a:endParaRPr>
          </a:p>
        </p:txBody>
      </p:sp>
      <p:sp>
        <p:nvSpPr>
          <p:cNvPr id="17" name="テキスト ボックス 16"/>
          <p:cNvSpPr txBox="1"/>
          <p:nvPr/>
        </p:nvSpPr>
        <p:spPr>
          <a:xfrm>
            <a:off x="4499992" y="6604084"/>
            <a:ext cx="431852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：国立がん研究センター「科学的根拠に基づくがん予防」より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a:srcRect b="6806"/>
          <a:stretch/>
        </p:blipFill>
        <p:spPr>
          <a:xfrm>
            <a:off x="325488" y="1221189"/>
            <a:ext cx="8493024" cy="5054015"/>
          </a:xfrm>
          <a:prstGeom prst="rect">
            <a:avLst/>
          </a:prstGeom>
        </p:spPr>
      </p:pic>
      <p:sp>
        <p:nvSpPr>
          <p:cNvPr id="5" name="テキスト ボックス 4"/>
          <p:cNvSpPr txBox="1"/>
          <p:nvPr/>
        </p:nvSpPr>
        <p:spPr>
          <a:xfrm>
            <a:off x="4487488" y="6350168"/>
            <a:ext cx="4318520" cy="253916"/>
          </a:xfrm>
          <a:prstGeom prst="rect">
            <a:avLst/>
          </a:prstGeom>
          <a:noFill/>
        </p:spPr>
        <p:txBody>
          <a:bodyPr wrap="square" rtlCol="0">
            <a:spAutoFit/>
          </a:bodyPr>
          <a:lstStyle/>
          <a:p>
            <a:pPr algn="r"/>
            <a:r>
              <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Sasazuki.S.et al.:</a:t>
            </a:r>
            <a:r>
              <a:rPr kumimoji="1" lang="en-US" altLang="ja-JP" sz="1050" dirty="0" err="1"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Prev.Med</a:t>
            </a:r>
            <a:r>
              <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2012:54(2):112-6</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楕円 2"/>
          <p:cNvSpPr/>
          <p:nvPr/>
        </p:nvSpPr>
        <p:spPr>
          <a:xfrm>
            <a:off x="5796136" y="1063187"/>
            <a:ext cx="3146696" cy="99766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7164288" y="5620935"/>
            <a:ext cx="720080" cy="47531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978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495255" y="124212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感染</a:t>
            </a:r>
            <a:endParaRPr lang="ja-JP" altLang="en-US" dirty="0"/>
          </a:p>
        </p:txBody>
      </p:sp>
      <p:sp>
        <p:nvSpPr>
          <p:cNvPr id="2" name="円/楕円 1"/>
          <p:cNvSpPr/>
          <p:nvPr/>
        </p:nvSpPr>
        <p:spPr>
          <a:xfrm>
            <a:off x="480147" y="1234569"/>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60757" y="4474935"/>
            <a:ext cx="8136904" cy="2069472"/>
          </a:xfrm>
          <a:prstGeom prst="wedgeRoundRectCallout">
            <a:avLst>
              <a:gd name="adj1" fmla="val -2877"/>
              <a:gd name="adj2" fmla="val -49224"/>
              <a:gd name="adj3" fmla="val 16667"/>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200"/>
              </a:lnSpc>
            </a:pPr>
            <a:r>
              <a:rPr lang="ja-JP" altLang="en-US" sz="3200" dirty="0" smtClean="0">
                <a:solidFill>
                  <a:schemeClr val="tx1"/>
                </a:solidFill>
              </a:rPr>
              <a:t>  感染源</a:t>
            </a:r>
            <a:r>
              <a:rPr lang="ja-JP" altLang="en-US" sz="3200" dirty="0">
                <a:solidFill>
                  <a:schemeClr val="tx1"/>
                </a:solidFill>
              </a:rPr>
              <a:t>や感染経路、薬による除菌・予防</a:t>
            </a:r>
            <a:r>
              <a:rPr lang="ja-JP" altLang="en-US" sz="3200" dirty="0" smtClean="0">
                <a:solidFill>
                  <a:schemeClr val="tx1"/>
                </a:solidFill>
              </a:rPr>
              <a:t>接種  </a:t>
            </a:r>
            <a:endParaRPr lang="en-US" altLang="ja-JP" sz="3200" dirty="0" smtClean="0">
              <a:solidFill>
                <a:schemeClr val="tx1"/>
              </a:solidFill>
            </a:endParaRPr>
          </a:p>
          <a:p>
            <a:pPr>
              <a:lnSpc>
                <a:spcPts val="4200"/>
              </a:lnSpc>
            </a:pPr>
            <a:r>
              <a:rPr lang="en-US" altLang="ja-JP" sz="3200" dirty="0">
                <a:solidFill>
                  <a:schemeClr val="tx1"/>
                </a:solidFill>
              </a:rPr>
              <a:t> </a:t>
            </a:r>
            <a:r>
              <a:rPr lang="en-US" altLang="ja-JP" sz="3200" dirty="0" smtClean="0">
                <a:solidFill>
                  <a:schemeClr val="tx1"/>
                </a:solidFill>
              </a:rPr>
              <a:t> </a:t>
            </a:r>
            <a:r>
              <a:rPr lang="ja-JP" altLang="en-US" sz="3200" dirty="0" smtClean="0">
                <a:solidFill>
                  <a:schemeClr val="tx1"/>
                </a:solidFill>
              </a:rPr>
              <a:t>など</a:t>
            </a:r>
            <a:r>
              <a:rPr lang="ja-JP" altLang="en-US" sz="3200" dirty="0">
                <a:solidFill>
                  <a:schemeClr val="tx1"/>
                </a:solidFill>
              </a:rPr>
              <a:t>についての正しい知識を身に</a:t>
            </a:r>
            <a:r>
              <a:rPr lang="ja-JP" altLang="en-US" sz="3200" dirty="0" smtClean="0">
                <a:solidFill>
                  <a:schemeClr val="tx1"/>
                </a:solidFill>
              </a:rPr>
              <a:t>付けよう</a:t>
            </a:r>
            <a:endParaRPr lang="en-US" altLang="ja-JP" sz="3200" dirty="0" smtClean="0">
              <a:solidFill>
                <a:schemeClr val="tx1"/>
              </a:solidFill>
            </a:endParaRPr>
          </a:p>
          <a:p>
            <a:pPr>
              <a:lnSpc>
                <a:spcPts val="3000"/>
              </a:lnSpc>
            </a:pPr>
            <a:endParaRPr lang="en-US" altLang="ja-JP" sz="3200" dirty="0">
              <a:solidFill>
                <a:schemeClr val="tx1"/>
              </a:solidFill>
            </a:endParaRPr>
          </a:p>
          <a:p>
            <a:pPr>
              <a:lnSpc>
                <a:spcPts val="4200"/>
              </a:lnSpc>
            </a:pPr>
            <a:r>
              <a:rPr lang="en-US" altLang="ja-JP" sz="3200" dirty="0">
                <a:solidFill>
                  <a:schemeClr val="tx1"/>
                </a:solidFill>
              </a:rPr>
              <a:t> </a:t>
            </a:r>
            <a:r>
              <a:rPr lang="en-US" altLang="ja-JP" sz="3200" dirty="0" smtClean="0">
                <a:solidFill>
                  <a:schemeClr val="tx1"/>
                </a:solidFill>
              </a:rPr>
              <a:t> </a:t>
            </a:r>
            <a:r>
              <a:rPr lang="ja-JP" altLang="en-US" sz="3200" dirty="0" smtClean="0">
                <a:solidFill>
                  <a:schemeClr val="tx1"/>
                </a:solidFill>
              </a:rPr>
              <a:t>予防や検診での早期発見を心がけよう</a:t>
            </a:r>
            <a:endParaRPr lang="ja-JP" altLang="en-US" sz="3200" dirty="0">
              <a:solidFill>
                <a:schemeClr val="tx1"/>
              </a:solidFill>
            </a:endParaRPr>
          </a:p>
        </p:txBody>
      </p:sp>
      <p:sp>
        <p:nvSpPr>
          <p:cNvPr id="3" name="正方形/長方形 2"/>
          <p:cNvSpPr/>
          <p:nvPr/>
        </p:nvSpPr>
        <p:spPr>
          <a:xfrm>
            <a:off x="4356465" y="1423115"/>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ピロリ菌（胃がん）</a:t>
            </a:r>
            <a:endParaRPr kumimoji="1" lang="en-US" altLang="ja-JP" sz="2800" dirty="0" smtClean="0">
              <a:latin typeface="AR丸ゴシック体E" panose="020F0909000000000000" pitchFamily="49" charset="-128"/>
              <a:ea typeface="AR丸ゴシック体E" panose="020F0909000000000000" pitchFamily="49" charset="-128"/>
            </a:endParaRPr>
          </a:p>
        </p:txBody>
      </p:sp>
      <p:sp>
        <p:nvSpPr>
          <p:cNvPr id="24" name="正方形/長方形 23"/>
          <p:cNvSpPr/>
          <p:nvPr/>
        </p:nvSpPr>
        <p:spPr>
          <a:xfrm>
            <a:off x="3812675" y="2390907"/>
            <a:ext cx="44719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肝炎ウイルス（肝臓がん）</a:t>
            </a:r>
            <a:endParaRPr kumimoji="1" lang="en-US" altLang="ja-JP" sz="2800" dirty="0" smtClean="0">
              <a:latin typeface="AR丸ゴシック体E" panose="020F0909000000000000" pitchFamily="49" charset="-128"/>
              <a:ea typeface="AR丸ゴシック体E" panose="020F0909000000000000" pitchFamily="49" charset="-128"/>
            </a:endParaRPr>
          </a:p>
        </p:txBody>
      </p:sp>
      <p:sp>
        <p:nvSpPr>
          <p:cNvPr id="25" name="正方形/長方形 24"/>
          <p:cNvSpPr/>
          <p:nvPr/>
        </p:nvSpPr>
        <p:spPr>
          <a:xfrm>
            <a:off x="4113859" y="3358700"/>
            <a:ext cx="3869587" cy="690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ＨＰＶ（子宮頸がん）</a:t>
            </a:r>
            <a:endParaRPr kumimoji="1" lang="ja-JP" altLang="en-US" sz="2800" dirty="0">
              <a:latin typeface="AR丸ゴシック体E" panose="020F0909000000000000" pitchFamily="49" charset="-128"/>
              <a:ea typeface="AR丸ゴシック体E" panose="020F0909000000000000" pitchFamily="49" charset="-128"/>
            </a:endParaRPr>
          </a:p>
        </p:txBody>
      </p:sp>
      <p:sp>
        <p:nvSpPr>
          <p:cNvPr id="11" name="テキスト ボックス 10"/>
          <p:cNvSpPr txBox="1"/>
          <p:nvPr/>
        </p:nvSpPr>
        <p:spPr>
          <a:xfrm>
            <a:off x="628915" y="1989094"/>
            <a:ext cx="2832394" cy="1369606"/>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感染</a:t>
            </a:r>
            <a:endParaRPr lang="en-US" altLang="ja-JP" sz="4000" dirty="0" smtClean="0">
              <a:solidFill>
                <a:schemeClr val="tx1">
                  <a:lumMod val="75000"/>
                  <a:lumOff val="25000"/>
                </a:schemeClr>
              </a:solidFill>
            </a:endParaRPr>
          </a:p>
          <a:p>
            <a:pPr algn="l">
              <a:lnSpc>
                <a:spcPts val="1800"/>
              </a:lnSpc>
            </a:pPr>
            <a:endParaRPr lang="en-US" altLang="ja-JP" sz="4000" dirty="0" smtClean="0">
              <a:solidFill>
                <a:schemeClr val="tx1">
                  <a:lumMod val="75000"/>
                  <a:lumOff val="25000"/>
                </a:schemeClr>
              </a:solidFill>
            </a:endParaRPr>
          </a:p>
          <a:p>
            <a:r>
              <a:rPr lang="ja-JP" altLang="en-US" sz="2800" dirty="0" smtClean="0">
                <a:solidFill>
                  <a:schemeClr val="tx1">
                    <a:lumMod val="65000"/>
                    <a:lumOff val="35000"/>
                  </a:schemeClr>
                </a:solidFill>
              </a:rPr>
              <a:t>細菌・ウイルス</a:t>
            </a:r>
            <a:endParaRPr lang="ja-JP" altLang="en-US" sz="2800" dirty="0">
              <a:solidFill>
                <a:schemeClr val="tx1">
                  <a:lumMod val="65000"/>
                  <a:lumOff val="35000"/>
                </a:schemeClr>
              </a:solidFill>
            </a:endParaRPr>
          </a:p>
        </p:txBody>
      </p:sp>
    </p:spTree>
    <p:extLst>
      <p:ext uri="{BB962C8B-B14F-4D97-AF65-F5344CB8AC3E}">
        <p14:creationId xmlns:p14="http://schemas.microsoft.com/office/powerpoint/2010/main" val="37272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10833" y="152148"/>
            <a:ext cx="8493024" cy="646331"/>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en-US" altLang="ja-JP" sz="3600" dirty="0" smtClean="0">
                <a:ln>
                  <a:solidFill>
                    <a:schemeClr val="tx1"/>
                  </a:solidFill>
                </a:ln>
              </a:rPr>
              <a:t>HPV</a:t>
            </a:r>
            <a:r>
              <a:rPr lang="ja-JP" altLang="en-US" sz="3600" dirty="0" smtClean="0">
                <a:ln>
                  <a:solidFill>
                    <a:schemeClr val="tx1"/>
                  </a:solidFill>
                </a:ln>
              </a:rPr>
              <a:t>ワクチンと子宮頸がんの発生</a:t>
            </a:r>
            <a:endParaRPr lang="ja-JP" altLang="en-US" sz="3600" dirty="0">
              <a:ln>
                <a:solidFill>
                  <a:schemeClr val="tx1"/>
                </a:solidFill>
              </a:ln>
            </a:endParaRPr>
          </a:p>
        </p:txBody>
      </p:sp>
      <p:sp>
        <p:nvSpPr>
          <p:cNvPr id="11" name="テキスト ボックス 3"/>
          <p:cNvSpPr>
            <a:spLocks noChangeArrowheads="1"/>
          </p:cNvSpPr>
          <p:nvPr/>
        </p:nvSpPr>
        <p:spPr bwMode="auto">
          <a:xfrm>
            <a:off x="903258" y="5419935"/>
            <a:ext cx="7508174" cy="1119535"/>
          </a:xfrm>
          <a:prstGeom prst="rect">
            <a:avLst/>
          </a:prstGeom>
          <a:solidFill>
            <a:schemeClr val="accent6">
              <a:lumMod val="40000"/>
              <a:lumOff val="60000"/>
            </a:schemeClr>
          </a:solidFill>
          <a:ln>
            <a:noFill/>
          </a:ln>
          <a:effectLst/>
          <a:extLst/>
        </p:spPr>
        <p:txBody>
          <a:bodyPr anchor="ctr" anchorCtr="0"/>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cs typeface="Arial" panose="020B0604020202020204" pitchFamily="34" charset="0"/>
              </a:defRPr>
            </a:lvl9pPr>
          </a:lstStyle>
          <a:p>
            <a:pPr defTabSz="685800" fontAlgn="base">
              <a:spcBef>
                <a:spcPct val="0"/>
              </a:spcBef>
              <a:spcAft>
                <a:spcPct val="0"/>
              </a:spcAft>
              <a:buNone/>
              <a:tabLst>
                <a:tab pos="876300" algn="l"/>
              </a:tabLst>
              <a:defRPr/>
            </a:pPr>
            <a:r>
              <a:rPr lang="ja-JP" altLang="en-US" sz="2100" dirty="0">
                <a:solidFill>
                  <a:srgbClr val="000000"/>
                </a:solidFill>
                <a:latin typeface="ＭＳ Ｐゴシック" panose="020B0600070205080204" pitchFamily="50" charset="-128"/>
                <a:sym typeface="ヒラギノ丸ゴ Pro W4"/>
              </a:rPr>
              <a:t>  </a:t>
            </a:r>
            <a:r>
              <a:rPr lang="en-US" altLang="ja-JP" sz="2100" dirty="0">
                <a:solidFill>
                  <a:srgbClr val="000000"/>
                </a:solidFill>
                <a:latin typeface="ＭＳ Ｐゴシック" panose="020B0600070205080204" pitchFamily="50" charset="-128"/>
                <a:sym typeface="ヒラギノ丸ゴ Pro W4"/>
              </a:rPr>
              <a:t>17</a:t>
            </a:r>
            <a:r>
              <a:rPr lang="ja-JP" altLang="en-US" sz="2100" dirty="0">
                <a:solidFill>
                  <a:srgbClr val="000000"/>
                </a:solidFill>
                <a:latin typeface="ＭＳ Ｐゴシック" panose="020B0600070205080204" pitchFamily="50" charset="-128"/>
                <a:sym typeface="ヒラギノ丸ゴ Pro W4"/>
              </a:rPr>
              <a:t>歳まで</a:t>
            </a:r>
            <a:r>
              <a:rPr lang="ja-JP" altLang="en-US" sz="2100" dirty="0" smtClean="0">
                <a:solidFill>
                  <a:srgbClr val="000000"/>
                </a:solidFill>
                <a:latin typeface="ＭＳ Ｐゴシック" panose="020B0600070205080204" pitchFamily="50" charset="-128"/>
                <a:sym typeface="ヒラギノ丸ゴ Pro W4"/>
              </a:rPr>
              <a:t>に</a:t>
            </a:r>
            <a:r>
              <a:rPr lang="en-US" altLang="ja-JP" sz="2100" dirty="0" smtClean="0">
                <a:solidFill>
                  <a:srgbClr val="000000"/>
                </a:solidFill>
                <a:latin typeface="ＭＳ Ｐゴシック" panose="020B0600070205080204" pitchFamily="50" charset="-128"/>
                <a:sym typeface="ヒラギノ丸ゴ Pro W4"/>
              </a:rPr>
              <a:t>HPV</a:t>
            </a:r>
            <a:r>
              <a:rPr lang="ja-JP" altLang="en-US" sz="2100" dirty="0" smtClean="0">
                <a:solidFill>
                  <a:srgbClr val="000000"/>
                </a:solidFill>
                <a:latin typeface="ＭＳ Ｐゴシック" panose="020B0600070205080204" pitchFamily="50" charset="-128"/>
                <a:sym typeface="ヒラギノ丸ゴ Pro W4"/>
              </a:rPr>
              <a:t>ワクチン（４価）を</a:t>
            </a:r>
            <a:r>
              <a:rPr lang="ja-JP" altLang="en-US" sz="2100" dirty="0">
                <a:solidFill>
                  <a:srgbClr val="000000"/>
                </a:solidFill>
                <a:latin typeface="ＭＳ Ｐゴシック" panose="020B0600070205080204" pitchFamily="50" charset="-128"/>
                <a:sym typeface="ヒラギノ丸ゴ Pro W4"/>
              </a:rPr>
              <a:t>接種すると、</a:t>
            </a:r>
            <a:r>
              <a:rPr lang="ja-JP" altLang="en-US" sz="2100" dirty="0">
                <a:latin typeface="ＭＳ Ｐゴシック" panose="020B0600070205080204" pitchFamily="50" charset="-128"/>
                <a:sym typeface="ヒラギノ丸ゴ Pro W4"/>
              </a:rPr>
              <a:t>子宮頸がんになる</a:t>
            </a:r>
            <a:endParaRPr lang="en-US" altLang="ja-JP" sz="2100" dirty="0">
              <a:latin typeface="ＭＳ Ｐゴシック" panose="020B0600070205080204" pitchFamily="50" charset="-128"/>
              <a:sym typeface="ヒラギノ丸ゴ Pro W4"/>
            </a:endParaRPr>
          </a:p>
          <a:p>
            <a:pPr defTabSz="685800" fontAlgn="base">
              <a:spcBef>
                <a:spcPct val="0"/>
              </a:spcBef>
              <a:spcAft>
                <a:spcPct val="0"/>
              </a:spcAft>
              <a:buNone/>
              <a:tabLst>
                <a:tab pos="876300" algn="l"/>
              </a:tabLst>
              <a:defRPr/>
            </a:pPr>
            <a:r>
              <a:rPr lang="ja-JP" altLang="en-US" sz="2100" dirty="0">
                <a:latin typeface="ＭＳ Ｐゴシック" panose="020B0600070205080204" pitchFamily="50" charset="-128"/>
                <a:sym typeface="ヒラギノ丸ゴ Pro W4"/>
              </a:rPr>
              <a:t>　リスクが</a:t>
            </a:r>
            <a:r>
              <a:rPr lang="ja-JP" altLang="en-US" sz="2100" dirty="0" smtClean="0">
                <a:latin typeface="ＭＳ Ｐゴシック" panose="020B0600070205080204" pitchFamily="50" charset="-128"/>
                <a:sym typeface="ヒラギノ丸ゴ Pro W4"/>
              </a:rPr>
              <a:t>８８％減ります。</a:t>
            </a:r>
            <a:endParaRPr lang="en-US" altLang="ja-JP" sz="2100" dirty="0" smtClean="0">
              <a:latin typeface="ＭＳ Ｐゴシック" panose="020B0600070205080204" pitchFamily="50" charset="-128"/>
              <a:sym typeface="ヒラギノ丸ゴ Pro W4"/>
            </a:endParaRPr>
          </a:p>
          <a:p>
            <a:pPr defTabSz="685800" fontAlgn="base">
              <a:spcBef>
                <a:spcPct val="0"/>
              </a:spcBef>
              <a:spcAft>
                <a:spcPct val="0"/>
              </a:spcAft>
              <a:buNone/>
              <a:tabLst>
                <a:tab pos="876300" algn="l"/>
              </a:tabLst>
              <a:defRPr/>
            </a:pPr>
            <a:r>
              <a:rPr lang="ja-JP" altLang="en-US" sz="2100" dirty="0">
                <a:latin typeface="ＭＳ Ｐゴシック" panose="020B0600070205080204" pitchFamily="50" charset="-128"/>
                <a:sym typeface="ヒラギノ丸ゴ Pro W4"/>
              </a:rPr>
              <a:t>　</a:t>
            </a:r>
            <a:r>
              <a:rPr lang="ja-JP" altLang="en-US" sz="2100" dirty="0" smtClean="0">
                <a:latin typeface="ＭＳ Ｐゴシック" panose="020B0600070205080204" pitchFamily="50" charset="-128"/>
                <a:sym typeface="ヒラギノ丸ゴ Pro W4"/>
              </a:rPr>
              <a:t>接種について、おうちの方と相談してみましょう。</a:t>
            </a:r>
            <a:endParaRPr lang="en-US" altLang="ja-JP" sz="2100" dirty="0">
              <a:solidFill>
                <a:srgbClr val="000000"/>
              </a:solidFill>
              <a:latin typeface="ＭＳ Ｐゴシック" panose="020B0600070205080204" pitchFamily="50" charset="-128"/>
              <a:sym typeface="ヒラギノ丸ゴ Pro W4"/>
            </a:endParaRPr>
          </a:p>
        </p:txBody>
      </p:sp>
      <p:sp>
        <p:nvSpPr>
          <p:cNvPr id="13" name="テキスト プレースホルダー 2">
            <a:extLst>
              <a:ext uri="{FF2B5EF4-FFF2-40B4-BE49-F238E27FC236}">
                <a16:creationId xmlns:a16="http://schemas.microsoft.com/office/drawing/2014/main" id="{D81DEC6C-5E1E-4A0F-B521-22A5B9FBEA0B}"/>
              </a:ext>
            </a:extLst>
          </p:cNvPr>
          <p:cNvSpPr txBox="1">
            <a:spLocks/>
          </p:cNvSpPr>
          <p:nvPr/>
        </p:nvSpPr>
        <p:spPr bwMode="auto">
          <a:xfrm>
            <a:off x="6156176" y="5209367"/>
            <a:ext cx="2476761" cy="18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ja-JP"/>
            </a:defPPr>
            <a:lvl1pPr marL="0" algn="ctr" defTabSz="914400" rtl="0" eaLnBrk="1" latinLnBrk="0" hangingPunct="1">
              <a:buSzPct val="100000"/>
              <a:defRPr kumimoji="1" sz="1200"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da-DK" altLang="ja-JP" sz="900" dirty="0">
                <a:solidFill>
                  <a:prstClr val="black"/>
                </a:solidFill>
                <a:latin typeface="Calibri"/>
                <a:ea typeface="ＭＳ Ｐゴシック" panose="020B0600070205080204" pitchFamily="50" charset="-128"/>
                <a:cs typeface="Arial"/>
              </a:rPr>
              <a:t>Lei J, et al. N Engl J Med. 383: 1340-8, 2020 </a:t>
            </a:r>
          </a:p>
        </p:txBody>
      </p:sp>
      <p:sp>
        <p:nvSpPr>
          <p:cNvPr id="45" name="Text Box 4"/>
          <p:cNvSpPr txBox="1">
            <a:spLocks noChangeArrowheads="1"/>
          </p:cNvSpPr>
          <p:nvPr/>
        </p:nvSpPr>
        <p:spPr bwMode="auto">
          <a:xfrm>
            <a:off x="5396222" y="6562800"/>
            <a:ext cx="3747778" cy="213585"/>
          </a:xfrm>
          <a:prstGeom prst="rect">
            <a:avLst/>
          </a:prstGeom>
          <a:noFill/>
          <a:ln w="9525">
            <a:noFill/>
            <a:miter lim="800000"/>
            <a:headEnd/>
            <a:tailEnd/>
          </a:ln>
        </p:spPr>
        <p:txBody>
          <a:bodyPr wrap="square">
            <a:spAutoFit/>
          </a:bodyPr>
          <a:lstStyle/>
          <a:p>
            <a:pPr defTabSz="685800" eaLnBrk="0" fontAlgn="base" hangingPunct="0">
              <a:spcBef>
                <a:spcPct val="0"/>
              </a:spcBef>
              <a:spcAft>
                <a:spcPct val="0"/>
              </a:spcAft>
              <a:defRPr/>
            </a:pPr>
            <a:r>
              <a:rPr kumimoji="0" lang="ja-JP" altLang="en-US" sz="788" dirty="0">
                <a:solidFill>
                  <a:prstClr val="black"/>
                </a:solidFill>
                <a:latin typeface="Arial" panose="020B0604020202020204" pitchFamily="34" charset="0"/>
                <a:ea typeface="ＭＳ Ｐゴシック" panose="020B0600070205080204" pitchFamily="50" charset="-128"/>
                <a:cs typeface="Arial"/>
              </a:rPr>
              <a:t>参考：日本産婦人科医会「思春期ってなんだろう？性ってなんだろう</a:t>
            </a:r>
            <a:r>
              <a:rPr kumimoji="0" lang="en-US" altLang="ja-JP" sz="788" dirty="0">
                <a:solidFill>
                  <a:prstClr val="black"/>
                </a:solidFill>
                <a:latin typeface="Arial" panose="020B0604020202020204" pitchFamily="34" charset="0"/>
                <a:ea typeface="ＭＳ Ｐゴシック" panose="020B0600070205080204" pitchFamily="50" charset="-128"/>
                <a:cs typeface="Arial"/>
              </a:rPr>
              <a:t>?2024</a:t>
            </a:r>
            <a:r>
              <a:rPr kumimoji="0" lang="ja-JP" altLang="en-US" sz="788" dirty="0">
                <a:solidFill>
                  <a:prstClr val="black"/>
                </a:solidFill>
                <a:latin typeface="Arial" panose="020B0604020202020204" pitchFamily="34" charset="0"/>
                <a:ea typeface="ＭＳ Ｐゴシック" panose="020B0600070205080204" pitchFamily="50" charset="-128"/>
                <a:cs typeface="Arial"/>
              </a:rPr>
              <a:t>改訂版」</a:t>
            </a: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3182" b="2173"/>
          <a:stretch/>
        </p:blipFill>
        <p:spPr>
          <a:xfrm>
            <a:off x="1331490" y="1124744"/>
            <a:ext cx="6651710" cy="4104456"/>
          </a:xfrm>
          <a:prstGeom prst="rect">
            <a:avLst/>
          </a:prstGeom>
        </p:spPr>
      </p:pic>
    </p:spTree>
    <p:extLst>
      <p:ext uri="{BB962C8B-B14F-4D97-AF65-F5344CB8AC3E}">
        <p14:creationId xmlns:p14="http://schemas.microsoft.com/office/powerpoint/2010/main" val="1733082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4416" y="698236"/>
            <a:ext cx="3995166" cy="920422"/>
          </a:xfrm>
          <a:prstGeom prst="rect">
            <a:avLst/>
          </a:prstGeom>
          <a:noFill/>
        </p:spPr>
        <p:txBody>
          <a:bodyPr wrap="square" tIns="180000" bIns="0"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pPr>
            <a:r>
              <a:rPr lang="ja-JP" altLang="en-US" sz="4800" dirty="0" smtClean="0">
                <a:solidFill>
                  <a:srgbClr val="FF0000"/>
                </a:solidFill>
              </a:rPr>
              <a:t>本時のめあて</a:t>
            </a:r>
            <a:endParaRPr lang="ja-JP" altLang="en-US" sz="4800" dirty="0">
              <a:solidFill>
                <a:srgbClr val="FF0000"/>
              </a:solidFill>
            </a:endParaRPr>
          </a:p>
        </p:txBody>
      </p:sp>
      <p:sp>
        <p:nvSpPr>
          <p:cNvPr id="2" name="横巻き 1"/>
          <p:cNvSpPr/>
          <p:nvPr/>
        </p:nvSpPr>
        <p:spPr>
          <a:xfrm>
            <a:off x="251519" y="980728"/>
            <a:ext cx="8640960" cy="520570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000" dirty="0">
                <a:solidFill>
                  <a:schemeClr val="tx1"/>
                </a:solidFill>
              </a:rPr>
              <a:t> </a:t>
            </a:r>
            <a:r>
              <a:rPr lang="en-US" altLang="ja-JP" sz="6000" dirty="0" smtClean="0">
                <a:solidFill>
                  <a:schemeClr val="tx1"/>
                </a:solidFill>
              </a:rPr>
              <a:t> 『</a:t>
            </a:r>
            <a:r>
              <a:rPr lang="ja-JP" altLang="en-US" sz="6000" dirty="0">
                <a:solidFill>
                  <a:schemeClr val="tx1"/>
                </a:solidFill>
              </a:rPr>
              <a:t>がん</a:t>
            </a:r>
            <a:r>
              <a:rPr lang="en-US" altLang="ja-JP" sz="6000" dirty="0">
                <a:solidFill>
                  <a:schemeClr val="tx1"/>
                </a:solidFill>
              </a:rPr>
              <a:t>』</a:t>
            </a:r>
            <a:r>
              <a:rPr lang="ja-JP" altLang="en-US" sz="6000" dirty="0">
                <a:solidFill>
                  <a:schemeClr val="tx1"/>
                </a:solidFill>
              </a:rPr>
              <a:t>から命を</a:t>
            </a:r>
            <a:r>
              <a:rPr lang="ja-JP" altLang="en-US" sz="6000" dirty="0" smtClean="0">
                <a:solidFill>
                  <a:schemeClr val="tx1"/>
                </a:solidFill>
              </a:rPr>
              <a:t>守り、　　</a:t>
            </a:r>
            <a:endParaRPr lang="en-US" altLang="ja-JP" sz="6000" dirty="0" smtClean="0">
              <a:solidFill>
                <a:schemeClr val="tx1"/>
              </a:solidFill>
            </a:endParaRPr>
          </a:p>
          <a:p>
            <a:r>
              <a:rPr lang="ja-JP" altLang="en-US" sz="6000" dirty="0" smtClean="0">
                <a:solidFill>
                  <a:schemeClr val="tx1"/>
                </a:solidFill>
              </a:rPr>
              <a:t>  心身ともに回復をして </a:t>
            </a:r>
            <a:endParaRPr lang="en-US" altLang="ja-JP" sz="6000" dirty="0" smtClean="0">
              <a:solidFill>
                <a:schemeClr val="tx1"/>
              </a:solidFill>
            </a:endParaRPr>
          </a:p>
          <a:p>
            <a:r>
              <a:rPr lang="en-US" altLang="ja-JP" sz="6000" dirty="0">
                <a:solidFill>
                  <a:schemeClr val="tx1"/>
                </a:solidFill>
              </a:rPr>
              <a:t> </a:t>
            </a:r>
            <a:r>
              <a:rPr lang="en-US" altLang="ja-JP" sz="6000" dirty="0" smtClean="0">
                <a:solidFill>
                  <a:schemeClr val="tx1"/>
                </a:solidFill>
              </a:rPr>
              <a:t> </a:t>
            </a:r>
            <a:r>
              <a:rPr lang="ja-JP" altLang="en-US" sz="6000" dirty="0" smtClean="0">
                <a:solidFill>
                  <a:schemeClr val="tx1"/>
                </a:solidFill>
              </a:rPr>
              <a:t>いくためには、どんな</a:t>
            </a:r>
            <a:endParaRPr lang="en-US" altLang="ja-JP" sz="6000" dirty="0" smtClean="0">
              <a:solidFill>
                <a:schemeClr val="tx1"/>
              </a:solidFill>
            </a:endParaRPr>
          </a:p>
          <a:p>
            <a:r>
              <a:rPr lang="en-US" altLang="ja-JP" sz="6000" dirty="0">
                <a:solidFill>
                  <a:schemeClr val="tx1"/>
                </a:solidFill>
              </a:rPr>
              <a:t> </a:t>
            </a:r>
            <a:r>
              <a:rPr lang="en-US" altLang="ja-JP" sz="6000" dirty="0" smtClean="0">
                <a:solidFill>
                  <a:schemeClr val="tx1"/>
                </a:solidFill>
              </a:rPr>
              <a:t> </a:t>
            </a:r>
            <a:r>
              <a:rPr lang="ja-JP" altLang="en-US" sz="6000" dirty="0" smtClean="0">
                <a:solidFill>
                  <a:schemeClr val="tx1"/>
                </a:solidFill>
              </a:rPr>
              <a:t>ことが必要だろう</a:t>
            </a:r>
            <a:endParaRPr lang="ja-JP" altLang="en-US" sz="6000" dirty="0">
              <a:solidFill>
                <a:schemeClr val="tx1"/>
              </a:solidFill>
            </a:endParaRPr>
          </a:p>
        </p:txBody>
      </p:sp>
    </p:spTree>
    <p:extLst>
      <p:ext uri="{BB962C8B-B14F-4D97-AF65-F5344CB8AC3E}">
        <p14:creationId xmlns:p14="http://schemas.microsoft.com/office/powerpoint/2010/main" val="492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10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10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34253" y="95882"/>
            <a:ext cx="8493024" cy="692497"/>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ln>
                  <a:solidFill>
                    <a:schemeClr val="tx1"/>
                  </a:solidFill>
                </a:ln>
              </a:rPr>
              <a:t>がんの６～７割は、原因不明</a:t>
            </a:r>
            <a:endParaRPr lang="ja-JP" altLang="en-US" dirty="0">
              <a:ln>
                <a:solidFill>
                  <a:schemeClr val="tx1"/>
                </a:solidFill>
              </a:ln>
            </a:endParaRPr>
          </a:p>
        </p:txBody>
      </p:sp>
      <p:sp>
        <p:nvSpPr>
          <p:cNvPr id="16" name="角丸四角形吹き出し 15"/>
          <p:cNvSpPr/>
          <p:nvPr/>
        </p:nvSpPr>
        <p:spPr>
          <a:xfrm>
            <a:off x="541439" y="5378013"/>
            <a:ext cx="8063009" cy="1188894"/>
          </a:xfrm>
          <a:prstGeom prst="wedgeRoundRectCallout">
            <a:avLst>
              <a:gd name="adj1" fmla="val -28163"/>
              <a:gd name="adj2" fmla="val -44682"/>
              <a:gd name="adj3" fmla="val 16667"/>
            </a:avLst>
          </a:prstGeom>
          <a:solidFill>
            <a:srgbClr val="FFCC99"/>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en-US" altLang="ja-JP" sz="3200" dirty="0" smtClean="0">
                <a:solidFill>
                  <a:schemeClr val="tx1"/>
                </a:solidFill>
              </a:rPr>
              <a:t>1</a:t>
            </a:r>
            <a:r>
              <a:rPr lang="ja-JP" altLang="en-US" sz="3200" dirty="0" smtClean="0">
                <a:solidFill>
                  <a:schemeClr val="tx1"/>
                </a:solidFill>
              </a:rPr>
              <a:t>～２年に一度</a:t>
            </a:r>
            <a:r>
              <a:rPr lang="ja-JP" altLang="en-US" sz="3200" dirty="0">
                <a:solidFill>
                  <a:schemeClr val="tx1"/>
                </a:solidFill>
              </a:rPr>
              <a:t>、</a:t>
            </a:r>
            <a:r>
              <a:rPr lang="ja-JP" altLang="en-US" sz="3200" dirty="0" smtClean="0">
                <a:solidFill>
                  <a:schemeClr val="tx1"/>
                </a:solidFill>
              </a:rPr>
              <a:t>がん検診を受けよう</a:t>
            </a:r>
            <a:endParaRPr lang="en-US" altLang="ja-JP" sz="3200" dirty="0" smtClean="0">
              <a:solidFill>
                <a:schemeClr val="tx1"/>
              </a:solidFill>
            </a:endParaRPr>
          </a:p>
          <a:p>
            <a:pPr algn="ctr"/>
            <a:r>
              <a:rPr lang="ja-JP" altLang="en-US" sz="3200" dirty="0" smtClean="0">
                <a:solidFill>
                  <a:schemeClr val="tx1"/>
                </a:solidFill>
              </a:rPr>
              <a:t>　＊早期発見すれば治りやすい</a:t>
            </a:r>
            <a:endParaRPr lang="ja-JP" altLang="en-US" sz="3200" dirty="0">
              <a:solidFill>
                <a:schemeClr val="tx1"/>
              </a:solidFill>
            </a:endParaRPr>
          </a:p>
        </p:txBody>
      </p:sp>
      <p:sp>
        <p:nvSpPr>
          <p:cNvPr id="18" name="正方形/長方形 17"/>
          <p:cNvSpPr/>
          <p:nvPr/>
        </p:nvSpPr>
        <p:spPr>
          <a:xfrm>
            <a:off x="508855" y="3785365"/>
            <a:ext cx="8354310" cy="1644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smtClean="0">
                <a:solidFill>
                  <a:srgbClr val="FF0000"/>
                </a:solidFill>
              </a:rPr>
              <a:t>※</a:t>
            </a:r>
            <a:r>
              <a:rPr kumimoji="1" lang="ja-JP" altLang="en-US" sz="2800" b="1" dirty="0" smtClean="0">
                <a:solidFill>
                  <a:srgbClr val="FF0000"/>
                </a:solidFill>
              </a:rPr>
              <a:t>原因が分からないもの・予防できないものは、</a:t>
            </a:r>
            <a:endParaRPr kumimoji="1" lang="en-US" altLang="ja-JP" sz="2800" b="1" dirty="0" smtClean="0">
              <a:solidFill>
                <a:srgbClr val="FF0000"/>
              </a:solidFill>
            </a:endParaRPr>
          </a:p>
          <a:p>
            <a:r>
              <a:rPr kumimoji="1" lang="ja-JP" altLang="en-US" sz="2800" b="1" dirty="0" smtClean="0">
                <a:solidFill>
                  <a:srgbClr val="FF0000"/>
                </a:solidFill>
              </a:rPr>
              <a:t>　  定期的に検診を受けて、早く見つけて早く治すこと</a:t>
            </a:r>
            <a:endParaRPr kumimoji="1" lang="en-US" altLang="ja-JP" sz="2800" b="1" dirty="0" smtClean="0">
              <a:solidFill>
                <a:srgbClr val="FF0000"/>
              </a:solidFill>
            </a:endParaRPr>
          </a:p>
          <a:p>
            <a:r>
              <a:rPr kumimoji="1" lang="ja-JP" altLang="en-US" sz="2800" b="1" dirty="0" smtClean="0">
                <a:solidFill>
                  <a:srgbClr val="FF0000"/>
                </a:solidFill>
              </a:rPr>
              <a:t>　  が大切</a:t>
            </a:r>
            <a:endParaRPr kumimoji="1" lang="ja-JP" altLang="en-US" sz="2800" b="1" dirty="0">
              <a:solidFill>
                <a:srgbClr val="FF0000"/>
              </a:solidFill>
            </a:endParaRPr>
          </a:p>
        </p:txBody>
      </p:sp>
      <p:pic>
        <p:nvPicPr>
          <p:cNvPr id="21" name="図 20">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t="16096" b="16318"/>
          <a:stretch/>
        </p:blipFill>
        <p:spPr>
          <a:xfrm>
            <a:off x="548317" y="1052736"/>
            <a:ext cx="8278960" cy="2880320"/>
          </a:xfrm>
          <a:prstGeom prst="rect">
            <a:avLst/>
          </a:prstGeom>
        </p:spPr>
      </p:pic>
      <p:sp>
        <p:nvSpPr>
          <p:cNvPr id="22" name="テキスト ボックス 21"/>
          <p:cNvSpPr txBox="1"/>
          <p:nvPr/>
        </p:nvSpPr>
        <p:spPr>
          <a:xfrm>
            <a:off x="1360182" y="2382125"/>
            <a:ext cx="1944216"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粉</a:t>
            </a:r>
            <a:r>
              <a:rPr lang="ja-JP" altLang="en-US" sz="2800" dirty="0" err="1" smtClean="0">
                <a:solidFill>
                  <a:schemeClr val="tx1">
                    <a:lumMod val="75000"/>
                    <a:lumOff val="25000"/>
                  </a:schemeClr>
                </a:solidFill>
              </a:rPr>
              <a:t>じん</a:t>
            </a:r>
            <a:endParaRPr lang="ja-JP" altLang="en-US" sz="2800" dirty="0">
              <a:solidFill>
                <a:schemeClr val="tx1">
                  <a:lumMod val="75000"/>
                  <a:lumOff val="25000"/>
                </a:schemeClr>
              </a:solidFill>
            </a:endParaRPr>
          </a:p>
        </p:txBody>
      </p:sp>
      <p:sp>
        <p:nvSpPr>
          <p:cNvPr id="23" name="テキスト ボックス 22"/>
          <p:cNvSpPr txBox="1"/>
          <p:nvPr/>
        </p:nvSpPr>
        <p:spPr>
          <a:xfrm>
            <a:off x="4607223" y="1843036"/>
            <a:ext cx="2150314" cy="553998"/>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放射線</a:t>
            </a:r>
            <a:endParaRPr lang="ja-JP" altLang="en-US" sz="3000" dirty="0">
              <a:solidFill>
                <a:schemeClr val="tx1">
                  <a:lumMod val="75000"/>
                  <a:lumOff val="25000"/>
                </a:schemeClr>
              </a:solidFill>
            </a:endParaRPr>
          </a:p>
        </p:txBody>
      </p:sp>
      <p:sp>
        <p:nvSpPr>
          <p:cNvPr id="24" name="テキスト ボックス 23"/>
          <p:cNvSpPr txBox="1"/>
          <p:nvPr/>
        </p:nvSpPr>
        <p:spPr>
          <a:xfrm>
            <a:off x="2288062" y="1651167"/>
            <a:ext cx="2399735" cy="553998"/>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化学物質</a:t>
            </a:r>
            <a:endParaRPr lang="ja-JP" altLang="en-US" sz="3000" dirty="0">
              <a:solidFill>
                <a:schemeClr val="tx1">
                  <a:lumMod val="75000"/>
                  <a:lumOff val="25000"/>
                </a:schemeClr>
              </a:solidFill>
            </a:endParaRPr>
          </a:p>
        </p:txBody>
      </p:sp>
      <p:sp>
        <p:nvSpPr>
          <p:cNvPr id="25" name="テキスト ボックス 24"/>
          <p:cNvSpPr txBox="1"/>
          <p:nvPr/>
        </p:nvSpPr>
        <p:spPr>
          <a:xfrm>
            <a:off x="5960824" y="2632936"/>
            <a:ext cx="1991630"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遺伝的要因</a:t>
            </a:r>
            <a:endParaRPr lang="ja-JP" altLang="en-US" sz="2800" dirty="0">
              <a:solidFill>
                <a:schemeClr val="tx1">
                  <a:lumMod val="75000"/>
                  <a:lumOff val="25000"/>
                </a:schemeClr>
              </a:solidFill>
            </a:endParaRPr>
          </a:p>
        </p:txBody>
      </p:sp>
      <p:sp>
        <p:nvSpPr>
          <p:cNvPr id="26" name="正方形/長方形 25">
            <a:extLst>
              <a:ext uri="{FF2B5EF4-FFF2-40B4-BE49-F238E27FC236}">
                <a16:creationId xmlns:a16="http://schemas.microsoft.com/office/drawing/2014/main" id="{0E06D556-32A3-4043-AC01-FB4C7806E4BD}"/>
              </a:ext>
            </a:extLst>
          </p:cNvPr>
          <p:cNvSpPr/>
          <p:nvPr/>
        </p:nvSpPr>
        <p:spPr>
          <a:xfrm>
            <a:off x="3558662" y="2556998"/>
            <a:ext cx="2044205" cy="675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4400" b="1" i="0" u="none" strike="noStrike" kern="1200" cap="none" spc="0" normalizeH="0" baseline="0" noProof="0" dirty="0">
                <a:ln w="38100">
                  <a:solidFill>
                    <a:schemeClr val="tx1">
                      <a:lumMod val="65000"/>
                      <a:lumOff val="35000"/>
                    </a:schemeClr>
                  </a:solidFill>
                </a:ln>
                <a:solidFill>
                  <a:schemeClr val="bg1"/>
                </a:solidFill>
                <a:effectLst/>
                <a:uLnTx/>
                <a:uFillTx/>
                <a:latin typeface="Century Gothic" panose="020B0502020202020204"/>
                <a:ea typeface="メイリオ" panose="020B0604030504040204" pitchFamily="50" charset="-128"/>
                <a:cs typeface="Arial" pitchFamily="34" charset="0"/>
              </a:rPr>
              <a:t>不明</a:t>
            </a:r>
            <a:endParaRPr kumimoji="1" lang="ja-JP" altLang="en-US" sz="4400" b="1" dirty="0">
              <a:ln w="38100">
                <a:solidFill>
                  <a:schemeClr val="tx1">
                    <a:lumMod val="65000"/>
                    <a:lumOff val="35000"/>
                  </a:schemeClr>
                </a:solidFill>
              </a:ln>
              <a:solidFill>
                <a:schemeClr val="bg1"/>
              </a:solidFill>
            </a:endParaRPr>
          </a:p>
        </p:txBody>
      </p:sp>
    </p:spTree>
    <p:extLst>
      <p:ext uri="{BB962C8B-B14F-4D97-AF65-F5344CB8AC3E}">
        <p14:creationId xmlns:p14="http://schemas.microsoft.com/office/powerpoint/2010/main" val="17329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50777" y="2895091"/>
            <a:ext cx="4818498" cy="2319180"/>
            <a:chOff x="133062" y="4015372"/>
            <a:chExt cx="4500911" cy="2221940"/>
          </a:xfrm>
        </p:grpSpPr>
        <p:sp>
          <p:nvSpPr>
            <p:cNvPr id="15" name="円/楕円 14"/>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50" name="テキスト ボックス 49"/>
            <p:cNvSpPr txBox="1"/>
            <p:nvPr/>
          </p:nvSpPr>
          <p:spPr>
            <a:xfrm>
              <a:off x="133062" y="4345530"/>
              <a:ext cx="4500911" cy="1808548"/>
            </a:xfrm>
            <a:prstGeom prst="rect">
              <a:avLst/>
            </a:prstGeom>
            <a:noFill/>
          </p:spPr>
          <p:txBody>
            <a:bodyPr wrap="square" rtlCol="0">
              <a:spAutoFit/>
            </a:bodyPr>
            <a:lstStyle/>
            <a:p>
              <a:pPr algn="ctr">
                <a:lnSpc>
                  <a:spcPts val="4000"/>
                </a:lnSpc>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細胞が変異する</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可能性が高まる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3000"/>
                </a:lnSpc>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（傷ついた細胞・性質が違う細胞が</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3000"/>
                </a:lnSpc>
              </a:pP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できやすくなる）</a:t>
              </a:r>
              <a:endParaRPr lang="en-US" altLang="ja-JP" sz="2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4713248" y="2787662"/>
            <a:ext cx="4251266" cy="2358165"/>
            <a:chOff x="4473394" y="4015372"/>
            <a:chExt cx="4251266" cy="2221940"/>
          </a:xfrm>
        </p:grpSpPr>
        <p:sp>
          <p:nvSpPr>
            <p:cNvPr id="16" name="円/楕円 15"/>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4644008" y="4383015"/>
              <a:ext cx="3920154" cy="1631216"/>
            </a:xfrm>
            <a:prstGeom prst="rect">
              <a:avLst/>
            </a:prstGeom>
            <a:noFill/>
          </p:spPr>
          <p:txBody>
            <a:bodyPr wrap="square" rtlCol="0">
              <a:spAutoFit/>
            </a:bodyPr>
            <a:lstStyle/>
            <a:p>
              <a:pPr algn="ctr">
                <a:lnSpc>
                  <a:spcPts val="4000"/>
                </a:lnSpc>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細胞を正常に</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保つ働きが低下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2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しはじめる</a:t>
              </a:r>
              <a:endParaRPr lang="en-US" altLang="ja-JP" sz="32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 name="角丸四角形 1"/>
          <p:cNvSpPr/>
          <p:nvPr/>
        </p:nvSpPr>
        <p:spPr>
          <a:xfrm>
            <a:off x="439410" y="935780"/>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smtClean="0">
                <a:ln>
                  <a:solidFill>
                    <a:schemeClr val="tx1"/>
                  </a:solidFill>
                </a:ln>
              </a:rPr>
              <a:t>加齢も原因の一つ</a:t>
            </a:r>
            <a:endParaRPr lang="en-US" altLang="ja-JP" sz="4400" dirty="0">
              <a:ln>
                <a:solidFill>
                  <a:schemeClr val="tx1"/>
                </a:solidFill>
              </a:ln>
            </a:endParaRPr>
          </a:p>
        </p:txBody>
      </p:sp>
      <p:pic>
        <p:nvPicPr>
          <p:cNvPr id="10" name="Picture 2" descr="C:\Users\nakamura\Desktop\サタケさんイラストスライド化拡大-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328"/>
          <a:stretch/>
        </p:blipFill>
        <p:spPr bwMode="auto">
          <a:xfrm>
            <a:off x="6063179" y="835497"/>
            <a:ext cx="2338681" cy="14380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850764" y="1147322"/>
            <a:ext cx="3291349" cy="707886"/>
          </a:xfrm>
          <a:prstGeom prst="rect">
            <a:avLst/>
          </a:prstGeom>
          <a:noFill/>
        </p:spPr>
        <p:txBody>
          <a:bodyPr wrap="square" rtlCol="0">
            <a:spAutoFit/>
          </a:bodyPr>
          <a:lstStyle/>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年齢を重ねる</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69629" y="5465292"/>
            <a:ext cx="8384764" cy="746202"/>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sz="3200" dirty="0" smtClean="0">
                <a:solidFill>
                  <a:schemeClr val="tx1"/>
                </a:solidFill>
                <a:effectLst/>
              </a:rPr>
              <a:t>50</a:t>
            </a:r>
            <a:r>
              <a:rPr lang="ja-JP" altLang="en-US" sz="3200" dirty="0" smtClean="0">
                <a:solidFill>
                  <a:schemeClr val="tx1"/>
                </a:solidFill>
                <a:effectLst/>
              </a:rPr>
              <a:t>歳を超えると急にがんになる人が増える</a:t>
            </a:r>
            <a:endParaRPr lang="ja-JP" altLang="en-US" sz="3200" dirty="0">
              <a:solidFill>
                <a:schemeClr val="tx1"/>
              </a:solidFill>
              <a:effectLst/>
            </a:endParaRPr>
          </a:p>
        </p:txBody>
      </p:sp>
      <p:sp>
        <p:nvSpPr>
          <p:cNvPr id="31" name="下矢印 30"/>
          <p:cNvSpPr/>
          <p:nvPr/>
        </p:nvSpPr>
        <p:spPr>
          <a:xfrm rot="2068728" flipH="1">
            <a:off x="3529579" y="1947412"/>
            <a:ext cx="787279" cy="1298275"/>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5364088" y="6483649"/>
            <a:ext cx="3456384"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：厚生労働省「平成</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年簡易生命表の概況」より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下矢印 19"/>
          <p:cNvSpPr/>
          <p:nvPr/>
        </p:nvSpPr>
        <p:spPr>
          <a:xfrm rot="19438079" flipH="1">
            <a:off x="4725143" y="1943032"/>
            <a:ext cx="787279" cy="1304716"/>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1236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750"/>
                                        <p:tgtEl>
                                          <p:spTgt spid="20"/>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4706" y="5733256"/>
            <a:ext cx="8404310" cy="830997"/>
          </a:xfrm>
          <a:prstGeom prst="rect">
            <a:avLst/>
          </a:prstGeom>
          <a:noFill/>
        </p:spPr>
        <p:txBody>
          <a:bodyPr wrap="square" rtlCol="0">
            <a:spAutoFit/>
          </a:bodyPr>
          <a:lstStyle/>
          <a:p>
            <a:r>
              <a:rPr lang="ja-JP" altLang="en-US" sz="2400" b="1" dirty="0" smtClean="0">
                <a:solidFill>
                  <a:schemeClr val="tx1">
                    <a:lumMod val="75000"/>
                    <a:lumOff val="25000"/>
                  </a:schemeClr>
                </a:solidFill>
              </a:rPr>
              <a:t>＊小児がん（白血病や脳腫瘍など）も生活習慣や細</a:t>
            </a:r>
            <a:r>
              <a:rPr lang="ja-JP" altLang="en-US" sz="2400" b="1" spc="-700" dirty="0" smtClean="0">
                <a:solidFill>
                  <a:schemeClr val="tx1">
                    <a:lumMod val="75000"/>
                    <a:lumOff val="25000"/>
                  </a:schemeClr>
                </a:solidFill>
              </a:rPr>
              <a:t>菌・</a:t>
            </a:r>
            <a:r>
              <a:rPr lang="ja-JP" altLang="en-US" sz="2400" b="1" dirty="0" smtClean="0">
                <a:solidFill>
                  <a:schemeClr val="tx1">
                    <a:lumMod val="75000"/>
                    <a:lumOff val="25000"/>
                  </a:schemeClr>
                </a:solidFill>
              </a:rPr>
              <a:t>ウイルス</a:t>
            </a:r>
            <a:endParaRPr lang="en-US" altLang="ja-JP" sz="2400" b="1" dirty="0" smtClean="0">
              <a:solidFill>
                <a:schemeClr val="tx1">
                  <a:lumMod val="75000"/>
                  <a:lumOff val="25000"/>
                </a:schemeClr>
              </a:solidFill>
            </a:endParaRPr>
          </a:p>
          <a:p>
            <a:r>
              <a:rPr lang="ja-JP" altLang="en-US" sz="2400" b="1" dirty="0">
                <a:solidFill>
                  <a:schemeClr val="tx1">
                    <a:lumMod val="75000"/>
                    <a:lumOff val="25000"/>
                  </a:schemeClr>
                </a:solidFill>
              </a:rPr>
              <a:t> </a:t>
            </a:r>
            <a:r>
              <a:rPr lang="ja-JP" altLang="en-US" sz="2400" b="1" dirty="0" smtClean="0">
                <a:solidFill>
                  <a:schemeClr val="tx1">
                    <a:lumMod val="75000"/>
                    <a:lumOff val="25000"/>
                  </a:schemeClr>
                </a:solidFill>
              </a:rPr>
              <a:t>    とは関係なく発症するものが多いです。</a:t>
            </a:r>
            <a:endParaRPr lang="ja-JP" altLang="en-US" sz="2400" b="1" dirty="0">
              <a:solidFill>
                <a:schemeClr val="tx1">
                  <a:lumMod val="75000"/>
                  <a:lumOff val="25000"/>
                </a:schemeClr>
              </a:solidFill>
            </a:endParaRPr>
          </a:p>
        </p:txBody>
      </p:sp>
      <p:sp>
        <p:nvSpPr>
          <p:cNvPr id="11" name="テキスト ボックス 10"/>
          <p:cNvSpPr txBox="1"/>
          <p:nvPr/>
        </p:nvSpPr>
        <p:spPr>
          <a:xfrm>
            <a:off x="273118" y="176587"/>
            <a:ext cx="8599710" cy="615553"/>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3400" dirty="0" smtClean="0">
                <a:ln>
                  <a:solidFill>
                    <a:schemeClr val="tx1"/>
                  </a:solidFill>
                </a:ln>
              </a:rPr>
              <a:t>がんは　原因が分からないものが多い</a:t>
            </a:r>
            <a:endParaRPr lang="ja-JP" altLang="en-US" sz="3400" dirty="0">
              <a:ln>
                <a:solidFill>
                  <a:schemeClr val="tx1"/>
                </a:solidFill>
              </a:ln>
            </a:endParaRPr>
          </a:p>
        </p:txBody>
      </p:sp>
      <p:grpSp>
        <p:nvGrpSpPr>
          <p:cNvPr id="8" name="グループ化 7"/>
          <p:cNvGrpSpPr/>
          <p:nvPr/>
        </p:nvGrpSpPr>
        <p:grpSpPr>
          <a:xfrm>
            <a:off x="310760" y="1124745"/>
            <a:ext cx="8584870" cy="2448272"/>
            <a:chOff x="622594" y="1250587"/>
            <a:chExt cx="7803389" cy="3083091"/>
          </a:xfrm>
        </p:grpSpPr>
        <p:sp>
          <p:nvSpPr>
            <p:cNvPr id="9"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0" name="テキスト ボックス 9"/>
            <p:cNvSpPr txBox="1"/>
            <p:nvPr/>
          </p:nvSpPr>
          <p:spPr>
            <a:xfrm>
              <a:off x="780706" y="1474930"/>
              <a:ext cx="7645277" cy="2077566"/>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gn="l">
                <a:lnSpc>
                  <a:spcPts val="5400"/>
                </a:lnSpc>
              </a:pPr>
              <a:r>
                <a:rPr lang="ja-JP" altLang="en-US" sz="3400" dirty="0" smtClean="0"/>
                <a:t>「がんになったのは、生活習慣が悪かった</a:t>
              </a:r>
              <a:endParaRPr lang="en-US" altLang="ja-JP" sz="3400" dirty="0" smtClean="0"/>
            </a:p>
            <a:p>
              <a:pPr algn="l">
                <a:lnSpc>
                  <a:spcPts val="5400"/>
                </a:lnSpc>
              </a:pPr>
              <a:r>
                <a:rPr lang="ja-JP" altLang="en-US" sz="3400" dirty="0" smtClean="0"/>
                <a:t>から」とは限らない。</a:t>
              </a:r>
              <a:endParaRPr lang="en-US" altLang="ja-JP" sz="3400" dirty="0" smtClean="0"/>
            </a:p>
            <a:p>
              <a:pPr algn="l">
                <a:lnSpc>
                  <a:spcPts val="5400"/>
                </a:lnSpc>
              </a:pPr>
              <a:r>
                <a:rPr lang="ja-JP" altLang="en-US" sz="3400" dirty="0" smtClean="0"/>
                <a:t>悪いのは患者さんではなく、がんという病気。</a:t>
              </a:r>
              <a:endParaRPr lang="ja-JP" altLang="en-US" sz="3400" dirty="0"/>
            </a:p>
          </p:txBody>
        </p:sp>
      </p:grpSp>
      <p:pic>
        <p:nvPicPr>
          <p:cNvPr id="13" name="オブジェクト 0"/>
          <p:cNvPicPr/>
          <p:nvPr/>
        </p:nvPicPr>
        <p:blipFill>
          <a:blip r:embed="rId3"/>
          <a:stretch>
            <a:fillRect/>
          </a:stretch>
        </p:blipFill>
        <p:spPr bwMode="auto">
          <a:xfrm>
            <a:off x="6190072" y="3551646"/>
            <a:ext cx="2712018" cy="2174076"/>
          </a:xfrm>
          <a:prstGeom prst="rect">
            <a:avLst/>
          </a:prstGeom>
          <a:noFill/>
          <a:ln>
            <a:miter/>
          </a:ln>
        </p:spPr>
      </p:pic>
      <p:sp>
        <p:nvSpPr>
          <p:cNvPr id="12" name="正方形/長方形 11"/>
          <p:cNvSpPr/>
          <p:nvPr/>
        </p:nvSpPr>
        <p:spPr>
          <a:xfrm>
            <a:off x="484706" y="3622264"/>
            <a:ext cx="5698906" cy="1982088"/>
          </a:xfrm>
          <a:prstGeom prst="rect">
            <a:avLst/>
          </a:prstGeom>
          <a:solidFill>
            <a:srgbClr val="FFE18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400" dirty="0" smtClean="0">
                <a:solidFill>
                  <a:srgbClr val="FF0000"/>
                </a:solidFill>
                <a:latin typeface="+mj-ea"/>
                <a:ea typeface="+mj-ea"/>
              </a:rPr>
              <a:t>  早期発見</a:t>
            </a:r>
            <a:r>
              <a:rPr kumimoji="1" lang="ja-JP" altLang="en-US" sz="3400" dirty="0" smtClean="0">
                <a:solidFill>
                  <a:schemeClr val="tx1"/>
                </a:solidFill>
                <a:latin typeface="+mj-ea"/>
                <a:ea typeface="+mj-ea"/>
              </a:rPr>
              <a:t>と</a:t>
            </a:r>
            <a:r>
              <a:rPr kumimoji="1" lang="ja-JP" altLang="en-US" sz="3400" dirty="0" smtClean="0">
                <a:solidFill>
                  <a:srgbClr val="FF0000"/>
                </a:solidFill>
                <a:latin typeface="+mj-ea"/>
                <a:ea typeface="+mj-ea"/>
              </a:rPr>
              <a:t>できるだけ早く</a:t>
            </a:r>
            <a:endParaRPr kumimoji="1" lang="en-US" altLang="ja-JP" sz="3400" dirty="0" smtClean="0">
              <a:solidFill>
                <a:srgbClr val="FF0000"/>
              </a:solidFill>
              <a:latin typeface="+mj-ea"/>
              <a:ea typeface="+mj-ea"/>
            </a:endParaRPr>
          </a:p>
          <a:p>
            <a:r>
              <a:rPr kumimoji="1" lang="ja-JP" altLang="en-US" sz="3400" dirty="0" smtClean="0">
                <a:solidFill>
                  <a:srgbClr val="FF0000"/>
                </a:solidFill>
                <a:latin typeface="+mj-ea"/>
                <a:ea typeface="+mj-ea"/>
              </a:rPr>
              <a:t>  適切な治療を開始すること</a:t>
            </a:r>
            <a:r>
              <a:rPr kumimoji="1" lang="ja-JP" altLang="en-US" sz="3400" dirty="0" smtClean="0">
                <a:solidFill>
                  <a:schemeClr val="tx1"/>
                </a:solidFill>
                <a:latin typeface="+mj-ea"/>
                <a:ea typeface="+mj-ea"/>
              </a:rPr>
              <a:t>が  </a:t>
            </a:r>
            <a:endParaRPr kumimoji="1" lang="en-US" altLang="ja-JP" sz="3400" dirty="0" smtClean="0">
              <a:solidFill>
                <a:schemeClr val="tx1"/>
              </a:solidFill>
              <a:latin typeface="+mj-ea"/>
              <a:ea typeface="+mj-ea"/>
            </a:endParaRPr>
          </a:p>
          <a:p>
            <a:r>
              <a:rPr lang="en-US" altLang="ja-JP" sz="3400" dirty="0">
                <a:solidFill>
                  <a:schemeClr val="tx1"/>
                </a:solidFill>
                <a:latin typeface="+mj-ea"/>
                <a:ea typeface="+mj-ea"/>
              </a:rPr>
              <a:t> </a:t>
            </a:r>
            <a:r>
              <a:rPr lang="en-US" altLang="ja-JP" sz="3400" dirty="0" smtClean="0">
                <a:solidFill>
                  <a:schemeClr val="tx1"/>
                </a:solidFill>
                <a:latin typeface="+mj-ea"/>
                <a:ea typeface="+mj-ea"/>
              </a:rPr>
              <a:t> </a:t>
            </a:r>
            <a:r>
              <a:rPr kumimoji="1" lang="ja-JP" altLang="en-US" sz="3400" dirty="0" smtClean="0">
                <a:solidFill>
                  <a:schemeClr val="tx1"/>
                </a:solidFill>
                <a:latin typeface="+mj-ea"/>
                <a:ea typeface="+mj-ea"/>
              </a:rPr>
              <a:t>大切</a:t>
            </a:r>
            <a:endParaRPr kumimoji="1" lang="ja-JP" altLang="en-US" sz="3400" dirty="0">
              <a:solidFill>
                <a:schemeClr val="tx1"/>
              </a:solidFill>
              <a:latin typeface="+mj-ea"/>
              <a:ea typeface="+mj-ea"/>
            </a:endParaRPr>
          </a:p>
        </p:txBody>
      </p:sp>
      <p:sp>
        <p:nvSpPr>
          <p:cNvPr id="17" name="テキスト ボックス 16"/>
          <p:cNvSpPr txBox="1"/>
          <p:nvPr/>
        </p:nvSpPr>
        <p:spPr>
          <a:xfrm>
            <a:off x="3635896" y="6626539"/>
            <a:ext cx="5508104" cy="253916"/>
          </a:xfrm>
          <a:prstGeom prst="rect">
            <a:avLst/>
          </a:prstGeom>
          <a:noFill/>
        </p:spPr>
        <p:txBody>
          <a:bodyPr wrap="square" rtlCol="0">
            <a:spAutoFit/>
          </a:bodyPr>
          <a:lstStyle/>
          <a:p>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よくわかるがんの話①　がんってどんな病気？」林和彦著　保育社</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より</a:t>
            </a:r>
            <a:endPar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80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6" y="1916832"/>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がんから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あなたと大切な人の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命を守るためには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6119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071649"/>
            <a:ext cx="8317508" cy="5021648"/>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a:ln>
                  <a:solidFill>
                    <a:schemeClr val="tx1"/>
                  </a:solidFill>
                </a:ln>
                <a:effectLst/>
              </a:rPr>
              <a:t>がんの進行と自覚症状が出るまで</a:t>
            </a:r>
          </a:p>
        </p:txBody>
      </p:sp>
      <p:sp>
        <p:nvSpPr>
          <p:cNvPr id="22" name="角丸四角形 21"/>
          <p:cNvSpPr/>
          <p:nvPr/>
        </p:nvSpPr>
        <p:spPr>
          <a:xfrm>
            <a:off x="8052030" y="1196752"/>
            <a:ext cx="806684" cy="432048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r>
              <a:rPr kumimoji="1" lang="ja-JP" altLang="en-US" sz="1400" b="1" dirty="0" smtClean="0"/>
              <a:t>　　　　　　　　　　しょうじょう</a:t>
            </a:r>
            <a:endParaRPr kumimoji="1" lang="en-US" altLang="ja-JP" sz="1400" b="1" dirty="0" smtClean="0"/>
          </a:p>
          <a:p>
            <a:pPr algn="ctr"/>
            <a:r>
              <a:rPr kumimoji="1" lang="ja-JP" altLang="en-US" sz="3200" b="1" dirty="0" smtClean="0"/>
              <a:t>体に症状が出る</a:t>
            </a:r>
            <a:endParaRPr kumimoji="1" lang="ja-JP" altLang="en-US" sz="3200" b="1" dirty="0"/>
          </a:p>
        </p:txBody>
      </p:sp>
      <p:grpSp>
        <p:nvGrpSpPr>
          <p:cNvPr id="23" name="グループ化 22"/>
          <p:cNvGrpSpPr/>
          <p:nvPr/>
        </p:nvGrpSpPr>
        <p:grpSpPr>
          <a:xfrm>
            <a:off x="437514" y="1547662"/>
            <a:ext cx="4938502" cy="1167249"/>
            <a:chOff x="437514" y="1547662"/>
            <a:chExt cx="4938502" cy="1167249"/>
          </a:xfrm>
        </p:grpSpPr>
        <p:sp>
          <p:nvSpPr>
            <p:cNvPr id="24" name="テキスト ボックス 23"/>
            <p:cNvSpPr txBox="1"/>
            <p:nvPr/>
          </p:nvSpPr>
          <p:spPr>
            <a:xfrm>
              <a:off x="437514" y="2031647"/>
              <a:ext cx="4938502" cy="683264"/>
            </a:xfrm>
            <a:prstGeom prst="rect">
              <a:avLst/>
            </a:prstGeom>
            <a:noFill/>
          </p:spPr>
          <p:txBody>
            <a:bodyPr wrap="square" rtlCol="0">
              <a:spAutoFit/>
            </a:bodyPr>
            <a:lstStyle/>
            <a:p>
              <a:pPr algn="ctr">
                <a:lnSpc>
                  <a:spcPct val="120000"/>
                </a:lnSpc>
              </a:pP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がん細胞</a:t>
              </a:r>
              <a:r>
                <a:rPr lang="ja-JP" altLang="en-US" sz="24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2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の大きさになる</a:t>
              </a:r>
              <a:endParaRPr kumimoji="1"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1408620" y="1547662"/>
              <a:ext cx="3189324"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年で</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6" name="グループ化 25"/>
          <p:cNvGrpSpPr/>
          <p:nvPr/>
        </p:nvGrpSpPr>
        <p:grpSpPr>
          <a:xfrm>
            <a:off x="935846" y="2676724"/>
            <a:ext cx="4420824" cy="1673001"/>
            <a:chOff x="916369" y="2664533"/>
            <a:chExt cx="4420824" cy="1673001"/>
          </a:xfrm>
        </p:grpSpPr>
        <p:sp>
          <p:nvSpPr>
            <p:cNvPr id="27"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16369" y="2664533"/>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9" name="グループ化 28"/>
          <p:cNvGrpSpPr/>
          <p:nvPr/>
        </p:nvGrpSpPr>
        <p:grpSpPr>
          <a:xfrm>
            <a:off x="5512509" y="1547661"/>
            <a:ext cx="2227843" cy="1158128"/>
            <a:chOff x="5443031" y="1733221"/>
            <a:chExt cx="2227843" cy="1158128"/>
          </a:xfrm>
        </p:grpSpPr>
        <p:sp>
          <p:nvSpPr>
            <p:cNvPr id="30" name="テキスト ボックス 29"/>
            <p:cNvSpPr txBox="1"/>
            <p:nvPr/>
          </p:nvSpPr>
          <p:spPr>
            <a:xfrm>
              <a:off x="5443031" y="2208085"/>
              <a:ext cx="2227843" cy="683264"/>
            </a:xfrm>
            <a:prstGeom prst="rect">
              <a:avLst/>
            </a:prstGeom>
            <a:noFill/>
          </p:spPr>
          <p:txBody>
            <a:bodyPr wrap="square" rtlCol="0">
              <a:spAutoFit/>
            </a:bodyPr>
            <a:lstStyle/>
            <a:p>
              <a:pPr algn="ctr">
                <a:lnSpc>
                  <a:spcPct val="120000"/>
                </a:lnSpc>
              </a:pPr>
              <a:r>
                <a:rPr lang="ja-JP" altLang="en-US" sz="32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5582857" y="1733221"/>
              <a:ext cx="1847056"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年で</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テキスト ボックス 18"/>
          <p:cNvSpPr txBox="1"/>
          <p:nvPr/>
        </p:nvSpPr>
        <p:spPr>
          <a:xfrm>
            <a:off x="3886578" y="6477230"/>
            <a:ext cx="4939274" cy="253916"/>
          </a:xfrm>
          <a:prstGeom prst="rect">
            <a:avLst/>
          </a:prstGeom>
          <a:noFill/>
        </p:spPr>
        <p:txBody>
          <a:bodyPr wrap="square" rtlCol="0">
            <a:spAutoFit/>
          </a:bodyPr>
          <a:lstStyle/>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文部科学省　がん教育プログラムより作成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flipV="1">
            <a:off x="69012" y="5607492"/>
            <a:ext cx="3455999" cy="1133679"/>
            <a:chOff x="841264" y="3398334"/>
            <a:chExt cx="2584408" cy="945911"/>
          </a:xfrm>
        </p:grpSpPr>
        <p:sp>
          <p:nvSpPr>
            <p:cNvPr id="20" name="角丸四角形吹き出し 22"/>
            <p:cNvSpPr/>
            <p:nvPr/>
          </p:nvSpPr>
          <p:spPr>
            <a:xfrm flipH="1" flipV="1">
              <a:off x="841264" y="3398334"/>
              <a:ext cx="2381643" cy="945911"/>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flipV="1">
              <a:off x="986045" y="3448884"/>
              <a:ext cx="2439627" cy="702206"/>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a:t>
              </a:r>
              <a:r>
                <a:rPr lang="ja-JP" altLang="en-US" sz="3200" b="1" spc="-1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が変異</a:t>
              </a: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3" name="テキスト ボックス 32"/>
          <p:cNvSpPr txBox="1"/>
          <p:nvPr/>
        </p:nvSpPr>
        <p:spPr>
          <a:xfrm>
            <a:off x="4180360" y="5569741"/>
            <a:ext cx="2839911" cy="830997"/>
          </a:xfrm>
          <a:prstGeom prst="rect">
            <a:avLst/>
          </a:prstGeom>
          <a:noFill/>
        </p:spPr>
        <p:txBody>
          <a:bodyPr wrap="square" rtlCol="0">
            <a:spAutoFit/>
          </a:bodyPr>
          <a:lstStyle/>
          <a:p>
            <a:pPr algn="ctr">
              <a:lnSpc>
                <a:spcPct val="120000"/>
              </a:lnSpc>
            </a:pPr>
            <a:r>
              <a:rPr kumimoji="1" lang="ja-JP" altLang="en-US"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この段階で見つかれば</a:t>
            </a:r>
            <a:endParaRPr kumimoji="1" lang="en-US" altLang="ja-JP"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kumimoji="1" lang="ja-JP" altLang="en-US" sz="2000" b="1"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早期発見</a:t>
            </a:r>
            <a:endParaRPr kumimoji="1" lang="ja-JP" altLang="en-US" sz="2000" b="1"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25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500"/>
                            </p:stCondLst>
                            <p:childTnLst>
                              <p:par>
                                <p:cTn id="17" presetID="14" presetClass="entr" presetSubtype="10" fill="hold" grpId="0" nodeType="after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4964" y="181253"/>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ln>
                  <a:solidFill>
                    <a:schemeClr val="tx1"/>
                  </a:solidFill>
                </a:ln>
                <a:effectLst/>
              </a:rPr>
              <a:t>がん検診で早期発見すると</a:t>
            </a:r>
            <a:endParaRPr lang="ja-JP" altLang="en-US" sz="4200" spc="-100" dirty="0">
              <a:ln>
                <a:solidFill>
                  <a:schemeClr val="tx1"/>
                </a:solidFill>
              </a:ln>
              <a:effectLst/>
            </a:endParaRPr>
          </a:p>
        </p:txBody>
      </p:sp>
      <p:sp>
        <p:nvSpPr>
          <p:cNvPr id="18" name="角丸四角形 17"/>
          <p:cNvSpPr/>
          <p:nvPr/>
        </p:nvSpPr>
        <p:spPr>
          <a:xfrm>
            <a:off x="572235" y="4521831"/>
            <a:ext cx="8104222" cy="1812151"/>
          </a:xfrm>
          <a:prstGeom prst="roundRect">
            <a:avLst>
              <a:gd name="adj" fmla="val 19624"/>
            </a:avLst>
          </a:prstGeom>
          <a:solidFill>
            <a:schemeClr val="accent6">
              <a:lumMod val="40000"/>
              <a:lumOff val="60000"/>
            </a:schemeClr>
          </a:solidFill>
          <a:ln w="76200">
            <a:noFill/>
          </a:ln>
        </p:spPr>
        <p:style>
          <a:lnRef idx="2">
            <a:schemeClr val="accent3"/>
          </a:lnRef>
          <a:fillRef idx="1">
            <a:schemeClr val="lt1"/>
          </a:fillRef>
          <a:effectRef idx="0">
            <a:schemeClr val="accent3"/>
          </a:effectRef>
          <a:fontRef idx="minor">
            <a:schemeClr val="dk1"/>
          </a:fontRef>
        </p:style>
        <p:txBody>
          <a:bodyPr tIns="108000" rtlCol="0" anchor="ctr"/>
          <a:lstStyle/>
          <a:p>
            <a:r>
              <a:rPr lang="ja-JP" altLang="en-US" sz="3600" b="1" dirty="0" smtClean="0">
                <a:solidFill>
                  <a:schemeClr val="tx1"/>
                </a:solidFill>
                <a:latin typeface="+mn-ea"/>
                <a:cs typeface="メイリオ" panose="020B0604030504040204" pitchFamily="50" charset="-128"/>
              </a:rPr>
              <a:t>早期発見が大切</a:t>
            </a:r>
            <a:endParaRPr lang="en-US" altLang="ja-JP" sz="3600" b="1" dirty="0" smtClean="0">
              <a:solidFill>
                <a:schemeClr val="tx1"/>
              </a:solidFill>
              <a:latin typeface="+mn-ea"/>
              <a:cs typeface="メイリオ" panose="020B0604030504040204" pitchFamily="50" charset="-128"/>
            </a:endParaRPr>
          </a:p>
          <a:p>
            <a:r>
              <a:rPr lang="ja-JP" altLang="en-US" sz="3600" b="1" dirty="0" smtClean="0">
                <a:solidFill>
                  <a:schemeClr val="tx1"/>
                </a:solidFill>
                <a:latin typeface="+mn-ea"/>
                <a:cs typeface="メイリオ" panose="020B0604030504040204" pitchFamily="50" charset="-128"/>
              </a:rPr>
              <a:t>定期的（</a:t>
            </a:r>
            <a:r>
              <a:rPr lang="en-US" altLang="ja-JP" sz="3600" b="1" dirty="0" smtClean="0">
                <a:solidFill>
                  <a:schemeClr val="tx1"/>
                </a:solidFill>
                <a:latin typeface="+mn-ea"/>
                <a:cs typeface="メイリオ" panose="020B0604030504040204" pitchFamily="50" charset="-128"/>
              </a:rPr>
              <a:t>1</a:t>
            </a:r>
            <a:r>
              <a:rPr lang="ja-JP" altLang="en-US" sz="3600" b="1" dirty="0" smtClean="0">
                <a:solidFill>
                  <a:schemeClr val="tx1"/>
                </a:solidFill>
                <a:latin typeface="+mn-ea"/>
                <a:cs typeface="メイリオ" panose="020B0604030504040204" pitchFamily="50" charset="-128"/>
              </a:rPr>
              <a:t>～２年に一度）にがん検診を受ける</a:t>
            </a:r>
            <a:endParaRPr lang="en-US" altLang="ja-JP" sz="3600" b="1" dirty="0" smtClean="0">
              <a:solidFill>
                <a:schemeClr val="tx1"/>
              </a:solidFill>
              <a:latin typeface="+mn-ea"/>
              <a:cs typeface="メイリオ" panose="020B0604030504040204" pitchFamily="50" charset="-128"/>
            </a:endParaRPr>
          </a:p>
        </p:txBody>
      </p:sp>
      <p:graphicFrame>
        <p:nvGraphicFramePr>
          <p:cNvPr id="16" name="グラフ 15"/>
          <p:cNvGraphicFramePr/>
          <p:nvPr>
            <p:extLst/>
          </p:nvPr>
        </p:nvGraphicFramePr>
        <p:xfrm>
          <a:off x="4067944" y="949451"/>
          <a:ext cx="5318866" cy="3625121"/>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973142" y="1321187"/>
            <a:ext cx="3096344" cy="2651585"/>
          </a:xfrm>
          <a:prstGeom prst="wedgeRoundRectCallout">
            <a:avLst>
              <a:gd name="adj1" fmla="val 70196"/>
              <a:gd name="adj2" fmla="val -1156"/>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algn="l"/>
            <a:r>
              <a:rPr lang="ja-JP" altLang="en-US" sz="3600" dirty="0">
                <a:solidFill>
                  <a:schemeClr val="accent1"/>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早期</a:t>
            </a:r>
            <a:r>
              <a:rPr kumimoji="1" lang="ja-JP" altLang="en-US" sz="3600" b="1" i="0" normalizeH="0" noProof="0" dirty="0">
                <a:solidFill>
                  <a:schemeClr val="tx2"/>
                </a:solidFill>
                <a:effectLst/>
                <a:uLnTx/>
                <a:uFillTx/>
                <a:latin typeface="メイリオ" panose="020B0604030504040204" pitchFamily="50" charset="-128"/>
                <a:ea typeface="メイリオ" panose="020B0604030504040204" pitchFamily="50" charset="-128"/>
              </a:rPr>
              <a:t>がん</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で </a:t>
            </a:r>
            <a:endParaRPr kumimoji="1" lang="en-US" altLang="ja-JP" sz="3600" b="1" i="0" normalizeH="0" noProof="0" dirty="0" smtClean="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あれば</a:t>
            </a:r>
            <a:endParaRPr kumimoji="1" lang="en-US" altLang="ja-JP" sz="3600" b="1" i="0" normalizeH="0" noProof="0" dirty="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９割</a:t>
            </a:r>
            <a:r>
              <a:rPr kumimoji="1" lang="ja-JP" altLang="en-US" sz="3600" b="1" i="0" normalizeH="0" noProof="0" dirty="0">
                <a:solidFill>
                  <a:schemeClr val="tx2"/>
                </a:solidFill>
                <a:effectLst/>
                <a:uLnTx/>
                <a:uFillTx/>
                <a:latin typeface="メイリオ" panose="020B0604030504040204" pitchFamily="50" charset="-128"/>
                <a:ea typeface="メイリオ" panose="020B0604030504040204" pitchFamily="50" charset="-128"/>
              </a:rPr>
              <a:t>の人</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が</a:t>
            </a:r>
            <a:endParaRPr kumimoji="1" lang="en-US" altLang="ja-JP" sz="3600" b="1" i="0" normalizeH="0" noProof="0" dirty="0" smtClean="0">
              <a:solidFill>
                <a:schemeClr val="tx2"/>
              </a:solidFill>
              <a:effectLst/>
              <a:uLnTx/>
              <a:uFillTx/>
              <a:latin typeface="メイリオ" panose="020B0604030504040204" pitchFamily="50" charset="-128"/>
              <a:ea typeface="メイリオ" panose="020B0604030504040204" pitchFamily="50" charset="-128"/>
            </a:endParaRPr>
          </a:p>
          <a:p>
            <a:pPr algn="l"/>
            <a:r>
              <a:rPr lang="en-US" altLang="ja-JP" sz="3600" dirty="0">
                <a:solidFill>
                  <a:schemeClr val="tx2"/>
                </a:solidFill>
                <a:effectLst/>
                <a:latin typeface="メイリオ" panose="020B0604030504040204" pitchFamily="50" charset="-128"/>
                <a:ea typeface="メイリオ" panose="020B0604030504040204" pitchFamily="50" charset="-128"/>
              </a:rPr>
              <a:t> </a:t>
            </a:r>
            <a:r>
              <a:rPr kumimoji="1" lang="ja-JP" altLang="en-US" sz="3600" b="1" i="0" normalizeH="0" noProof="0" dirty="0" smtClean="0">
                <a:solidFill>
                  <a:schemeClr val="tx2"/>
                </a:solidFill>
                <a:effectLst/>
                <a:uLnTx/>
                <a:uFillTx/>
                <a:latin typeface="メイリオ" panose="020B0604030504040204" pitchFamily="50" charset="-128"/>
                <a:ea typeface="メイリオ" panose="020B0604030504040204" pitchFamily="50" charset="-128"/>
              </a:rPr>
              <a:t>治る</a:t>
            </a:r>
            <a:endParaRPr lang="en-US" altLang="ja-JP" sz="3600" dirty="0">
              <a:solidFill>
                <a:schemeClr val="tx2"/>
              </a:solidFill>
              <a:effectLst/>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491880" y="6440283"/>
            <a:ext cx="6085423" cy="415498"/>
          </a:xfrm>
          <a:prstGeom prst="rect">
            <a:avLst/>
          </a:prstGeom>
          <a:noFill/>
        </p:spPr>
        <p:txBody>
          <a:bodyPr wrap="square" rtlCol="0">
            <a:spAutoFit/>
          </a:bodyPr>
          <a:lstStyle>
            <a:defPPr>
              <a:defRPr lang="ja-JP"/>
            </a:defPPr>
          </a:lstStyle>
          <a:p>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検診対象がんの病気別５年相対生存率（</a:t>
            </a:r>
            <a:r>
              <a:rPr kumimoji="1" lang="en-US" altLang="ja-JP" sz="1050" kern="1200" dirty="0">
                <a:solidFill>
                  <a:srgbClr val="595959"/>
                </a:solidFill>
                <a:effectLst/>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診断例）</a:t>
            </a:r>
            <a:endParaRPr lang="ja-JP"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（「がん診療連携拠点病院内がん登録生存率集計（</a:t>
            </a:r>
            <a:r>
              <a:rPr kumimoji="1" lang="en-US" altLang="ja-JP" sz="1050" kern="1200" dirty="0">
                <a:solidFill>
                  <a:srgbClr val="595959"/>
                </a:solidFill>
                <a:effectLst/>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診断例）」を基に作成）</a:t>
            </a: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243274D2-DECA-465C-AAD1-0FE00DBB424A}"/>
              </a:ext>
            </a:extLst>
          </p:cNvPr>
          <p:cNvSpPr txBox="1"/>
          <p:nvPr/>
        </p:nvSpPr>
        <p:spPr>
          <a:xfrm>
            <a:off x="6156176" y="3136612"/>
            <a:ext cx="1593817" cy="584775"/>
          </a:xfrm>
          <a:prstGeom prst="rect">
            <a:avLst/>
          </a:prstGeom>
          <a:noFill/>
        </p:spPr>
        <p:txBody>
          <a:bodyPr wrap="square" rtlCol="0">
            <a:spAutoFit/>
          </a:bodyPr>
          <a:lstStyle/>
          <a:p>
            <a:r>
              <a:rPr kumimoji="1" lang="en-US" altLang="ja-JP" sz="3200" dirty="0"/>
              <a:t>92.8</a:t>
            </a:r>
            <a:r>
              <a:rPr kumimoji="1" lang="ja-JP" altLang="en-US" sz="3200" dirty="0"/>
              <a:t>％</a:t>
            </a:r>
          </a:p>
        </p:txBody>
      </p:sp>
    </p:spTree>
    <p:extLst>
      <p:ext uri="{BB962C8B-B14F-4D97-AF65-F5344CB8AC3E}">
        <p14:creationId xmlns:p14="http://schemas.microsoft.com/office/powerpoint/2010/main" val="35347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000"/>
                                        <p:tgtEl>
                                          <p:spTgt spid="1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Graphic spid="16" grpId="0">
        <p:bldAsOne/>
      </p:bldGraphic>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403648" y="188640"/>
            <a:ext cx="6480720" cy="769441"/>
          </a:xfrm>
          <a:prstGeom prst="rect">
            <a:avLst/>
          </a:prstGeom>
          <a:noFill/>
        </p:spPr>
        <p:txBody>
          <a:bodyPr wrap="square" rtlCol="0">
            <a:spAutoFit/>
          </a:bodyPr>
          <a:lstStyle>
            <a:defPPr>
              <a:defRPr lang="ja-JP"/>
            </a:defPPr>
            <a:lvl1pPr algn="ctr">
              <a:defRPr sz="4400" b="1"/>
            </a:lvl1p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がん検診を受診するには</a:t>
            </a:r>
            <a:endPar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404206" y="6370510"/>
            <a:ext cx="5365104" cy="246221"/>
          </a:xfrm>
          <a:prstGeom prst="rect">
            <a:avLst/>
          </a:prstGeom>
          <a:noFill/>
        </p:spPr>
        <p:txBody>
          <a:bodyPr wrap="square" lIns="0" tIns="0" rIns="0" bIns="0" rtlCol="0">
            <a:spAutoFit/>
          </a:bodyPr>
          <a:lstStyle/>
          <a:p>
            <a:pPr algn="ctr"/>
            <a:r>
              <a:rPr kumimoji="1"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＊「費用」や「検診場所」などは、市町村で異なります。</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7596336" y="2012348"/>
            <a:ext cx="1080120" cy="3508968"/>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800" dirty="0" smtClean="0">
                <a:solidFill>
                  <a:srgbClr val="FF0000"/>
                </a:solidFill>
                <a:latin typeface="AR丸ゴシック体E" panose="020F0909000000000000" pitchFamily="49" charset="-128"/>
                <a:ea typeface="AR丸ゴシック体E" panose="020F0909000000000000" pitchFamily="49" charset="-128"/>
              </a:rPr>
              <a:t>　市町村窓口に</a:t>
            </a:r>
            <a:endParaRPr kumimoji="1" lang="en-US" altLang="ja-JP" sz="2800" dirty="0" smtClean="0">
              <a:solidFill>
                <a:srgbClr val="FF0000"/>
              </a:solidFill>
              <a:latin typeface="AR丸ゴシック体E" panose="020F0909000000000000" pitchFamily="49" charset="-128"/>
              <a:ea typeface="AR丸ゴシック体E" panose="020F0909000000000000" pitchFamily="49" charset="-128"/>
            </a:endParaRPr>
          </a:p>
          <a:p>
            <a:r>
              <a:rPr kumimoji="1" lang="ja-JP" altLang="en-US" sz="2800" dirty="0" smtClean="0">
                <a:solidFill>
                  <a:srgbClr val="FF0000"/>
                </a:solidFill>
                <a:latin typeface="AR丸ゴシック体E" panose="020F0909000000000000" pitchFamily="49" charset="-128"/>
                <a:ea typeface="AR丸ゴシック体E" panose="020F0909000000000000" pitchFamily="49" charset="-128"/>
              </a:rPr>
              <a:t>　相談しましょう</a:t>
            </a:r>
            <a:endParaRPr kumimoji="1" lang="ja-JP" altLang="en-US" sz="2800" dirty="0">
              <a:solidFill>
                <a:srgbClr val="FF0000"/>
              </a:solidFill>
              <a:latin typeface="AR丸ゴシック体E" panose="020F0909000000000000" pitchFamily="49" charset="-128"/>
              <a:ea typeface="AR丸ゴシック体E" panose="020F0909000000000000" pitchFamily="49" charset="-128"/>
            </a:endParaRPr>
          </a:p>
        </p:txBody>
      </p:sp>
      <p:sp>
        <p:nvSpPr>
          <p:cNvPr id="7" name="正方形/長方形 6"/>
          <p:cNvSpPr/>
          <p:nvPr/>
        </p:nvSpPr>
        <p:spPr>
          <a:xfrm>
            <a:off x="395536" y="1680995"/>
            <a:ext cx="8388932" cy="452518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65843" y="1700808"/>
            <a:ext cx="792088" cy="4248472"/>
          </a:xfrm>
          <a:prstGeom prst="roundRect">
            <a:avLst/>
          </a:prstGeom>
          <a:solidFill>
            <a:schemeClr val="bg1"/>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smtClean="0">
                <a:solidFill>
                  <a:srgbClr val="0070C0"/>
                </a:solidFill>
                <a:latin typeface="AR丸ゴシック体E" panose="020F0909000000000000" pitchFamily="49" charset="-128"/>
                <a:ea typeface="AR丸ゴシック体E" panose="020F0909000000000000" pitchFamily="49" charset="-128"/>
              </a:rPr>
              <a:t>事業所等で働いている</a:t>
            </a:r>
            <a:endParaRPr kumimoji="1" lang="ja-JP" altLang="en-US" sz="2800" dirty="0">
              <a:solidFill>
                <a:srgbClr val="0070C0"/>
              </a:solidFill>
              <a:latin typeface="AR丸ゴシック体E" panose="020F0909000000000000" pitchFamily="49" charset="-128"/>
              <a:ea typeface="AR丸ゴシック体E" panose="020F0909000000000000" pitchFamily="49" charset="-128"/>
            </a:endParaRPr>
          </a:p>
        </p:txBody>
      </p:sp>
      <p:sp>
        <p:nvSpPr>
          <p:cNvPr id="13" name="角丸四角形 12"/>
          <p:cNvSpPr/>
          <p:nvPr/>
        </p:nvSpPr>
        <p:spPr>
          <a:xfrm>
            <a:off x="7689190" y="1568108"/>
            <a:ext cx="1080120" cy="4525188"/>
          </a:xfrm>
          <a:prstGeom prst="roundRect">
            <a:avLst/>
          </a:prstGeom>
          <a:solidFill>
            <a:srgbClr val="FFFFCC"/>
          </a:solid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2800" dirty="0" smtClean="0">
                <a:solidFill>
                  <a:srgbClr val="FF0000"/>
                </a:solidFill>
                <a:latin typeface="AR丸ゴシック体E" panose="020F0909000000000000" pitchFamily="49" charset="-128"/>
                <a:ea typeface="AR丸ゴシック体E" panose="020F0909000000000000" pitchFamily="49" charset="-128"/>
              </a:rPr>
              <a:t>市町村が実施している</a:t>
            </a:r>
            <a:endParaRPr kumimoji="1" lang="en-US" altLang="ja-JP" sz="2800" dirty="0" smtClean="0">
              <a:solidFill>
                <a:srgbClr val="FF0000"/>
              </a:solidFill>
              <a:latin typeface="AR丸ゴシック体E" panose="020F0909000000000000" pitchFamily="49" charset="-128"/>
              <a:ea typeface="AR丸ゴシック体E" panose="020F0909000000000000" pitchFamily="49" charset="-128"/>
            </a:endParaRPr>
          </a:p>
          <a:p>
            <a:r>
              <a:rPr kumimoji="1" lang="ja-JP" altLang="en-US" sz="2800" dirty="0" smtClean="0">
                <a:solidFill>
                  <a:srgbClr val="FF0000"/>
                </a:solidFill>
                <a:latin typeface="AR丸ゴシック体E" panose="020F0909000000000000" pitchFamily="49" charset="-128"/>
                <a:ea typeface="AR丸ゴシック体E" panose="020F0909000000000000" pitchFamily="49" charset="-128"/>
              </a:rPr>
              <a:t>がん検診を受診しましょう</a:t>
            </a:r>
            <a:endParaRPr kumimoji="1" lang="ja-JP" altLang="en-US" sz="2800" dirty="0">
              <a:solidFill>
                <a:srgbClr val="FF0000"/>
              </a:solidFill>
              <a:latin typeface="AR丸ゴシック体E" panose="020F0909000000000000" pitchFamily="49" charset="-128"/>
              <a:ea typeface="AR丸ゴシック体E" panose="020F0909000000000000" pitchFamily="49" charset="-128"/>
            </a:endParaRPr>
          </a:p>
        </p:txBody>
      </p:sp>
      <p:sp>
        <p:nvSpPr>
          <p:cNvPr id="9" name="右矢印 8"/>
          <p:cNvSpPr/>
          <p:nvPr/>
        </p:nvSpPr>
        <p:spPr>
          <a:xfrm>
            <a:off x="1164823" y="2028364"/>
            <a:ext cx="6431513" cy="696548"/>
          </a:xfrm>
          <a:prstGeom prst="rightArrow">
            <a:avLst>
              <a:gd name="adj1" fmla="val 50000"/>
              <a:gd name="adj2" fmla="val 45382"/>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648491" y="2978551"/>
            <a:ext cx="1222663" cy="2857785"/>
          </a:xfrm>
          <a:prstGeom prst="roundRect">
            <a:avLst/>
          </a:prstGeom>
          <a:solidFill>
            <a:schemeClr val="bg1"/>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400" dirty="0">
                <a:solidFill>
                  <a:srgbClr val="0070C0"/>
                </a:solidFill>
                <a:latin typeface="AR丸ゴシック体E" panose="020F0909000000000000" pitchFamily="49" charset="-128"/>
                <a:ea typeface="AR丸ゴシック体E" panose="020F0909000000000000" pitchFamily="49" charset="-128"/>
              </a:rPr>
              <a:t> </a:t>
            </a:r>
            <a:r>
              <a:rPr lang="ja-JP" altLang="en-US" sz="2400" dirty="0" smtClean="0">
                <a:solidFill>
                  <a:srgbClr val="0070C0"/>
                </a:solidFill>
                <a:latin typeface="AR丸ゴシック体E" panose="020F0909000000000000" pitchFamily="49" charset="-128"/>
                <a:ea typeface="AR丸ゴシック体E" panose="020F0909000000000000" pitchFamily="49" charset="-128"/>
              </a:rPr>
              <a:t>  事業</a:t>
            </a:r>
            <a:r>
              <a:rPr kumimoji="1" lang="ja-JP" altLang="en-US" sz="2400" dirty="0" smtClean="0">
                <a:solidFill>
                  <a:srgbClr val="0070C0"/>
                </a:solidFill>
                <a:latin typeface="AR丸ゴシック体E" panose="020F0909000000000000" pitchFamily="49" charset="-128"/>
                <a:ea typeface="AR丸ゴシック体E" panose="020F0909000000000000" pitchFamily="49" charset="-128"/>
              </a:rPr>
              <a:t>所が</a:t>
            </a:r>
            <a:endParaRPr kumimoji="1" lang="en-US" altLang="ja-JP" sz="2400" dirty="0" smtClean="0">
              <a:solidFill>
                <a:srgbClr val="0070C0"/>
              </a:solidFill>
              <a:latin typeface="AR丸ゴシック体E" panose="020F0909000000000000" pitchFamily="49" charset="-128"/>
              <a:ea typeface="AR丸ゴシック体E" panose="020F0909000000000000" pitchFamily="49" charset="-128"/>
            </a:endParaRPr>
          </a:p>
          <a:p>
            <a:r>
              <a:rPr lang="ja-JP" altLang="en-US" sz="2400" dirty="0">
                <a:solidFill>
                  <a:srgbClr val="0070C0"/>
                </a:solidFill>
                <a:latin typeface="AR丸ゴシック体E" panose="020F0909000000000000" pitchFamily="49" charset="-128"/>
                <a:ea typeface="AR丸ゴシック体E" panose="020F0909000000000000" pitchFamily="49" charset="-128"/>
              </a:rPr>
              <a:t> </a:t>
            </a:r>
            <a:r>
              <a:rPr lang="ja-JP" altLang="en-US" sz="2400" dirty="0" smtClean="0">
                <a:solidFill>
                  <a:srgbClr val="0070C0"/>
                </a:solidFill>
                <a:latin typeface="AR丸ゴシック体E" panose="020F0909000000000000" pitchFamily="49" charset="-128"/>
                <a:ea typeface="AR丸ゴシック体E" panose="020F0909000000000000" pitchFamily="49" charset="-128"/>
              </a:rPr>
              <a:t>  </a:t>
            </a:r>
            <a:r>
              <a:rPr kumimoji="1" lang="ja-JP" altLang="en-US" sz="2400" dirty="0" smtClean="0">
                <a:solidFill>
                  <a:srgbClr val="0070C0"/>
                </a:solidFill>
                <a:latin typeface="AR丸ゴシック体E" panose="020F0909000000000000" pitchFamily="49" charset="-128"/>
                <a:ea typeface="AR丸ゴシック体E" panose="020F0909000000000000" pitchFamily="49" charset="-128"/>
              </a:rPr>
              <a:t>がん検診を</a:t>
            </a:r>
            <a:endParaRPr kumimoji="1" lang="en-US" altLang="ja-JP" sz="2400" dirty="0" smtClean="0">
              <a:solidFill>
                <a:srgbClr val="0070C0"/>
              </a:solidFill>
              <a:latin typeface="AR丸ゴシック体E" panose="020F0909000000000000" pitchFamily="49" charset="-128"/>
              <a:ea typeface="AR丸ゴシック体E" panose="020F0909000000000000" pitchFamily="49" charset="-128"/>
            </a:endParaRPr>
          </a:p>
          <a:p>
            <a:r>
              <a:rPr lang="ja-JP" altLang="en-US" sz="2400" dirty="0">
                <a:solidFill>
                  <a:srgbClr val="0070C0"/>
                </a:solidFill>
                <a:latin typeface="AR丸ゴシック体E" panose="020F0909000000000000" pitchFamily="49" charset="-128"/>
                <a:ea typeface="AR丸ゴシック体E" panose="020F0909000000000000" pitchFamily="49" charset="-128"/>
              </a:rPr>
              <a:t> </a:t>
            </a:r>
            <a:r>
              <a:rPr lang="ja-JP" altLang="en-US" sz="2400" dirty="0" smtClean="0">
                <a:solidFill>
                  <a:srgbClr val="0070C0"/>
                </a:solidFill>
                <a:latin typeface="AR丸ゴシック体E" panose="020F0909000000000000" pitchFamily="49" charset="-128"/>
                <a:ea typeface="AR丸ゴシック体E" panose="020F0909000000000000" pitchFamily="49" charset="-128"/>
              </a:rPr>
              <a:t>  </a:t>
            </a:r>
            <a:r>
              <a:rPr kumimoji="1" lang="ja-JP" altLang="en-US" sz="2400" dirty="0" smtClean="0">
                <a:solidFill>
                  <a:srgbClr val="0070C0"/>
                </a:solidFill>
                <a:latin typeface="AR丸ゴシック体E" panose="020F0909000000000000" pitchFamily="49" charset="-128"/>
                <a:ea typeface="AR丸ゴシック体E" panose="020F0909000000000000" pitchFamily="49" charset="-128"/>
              </a:rPr>
              <a:t>行っている</a:t>
            </a:r>
            <a:endParaRPr kumimoji="1" lang="ja-JP" altLang="en-US" sz="2400" dirty="0">
              <a:solidFill>
                <a:srgbClr val="0070C0"/>
              </a:solidFill>
              <a:latin typeface="AR丸ゴシック体E" panose="020F0909000000000000" pitchFamily="49" charset="-128"/>
              <a:ea typeface="AR丸ゴシック体E" panose="020F0909000000000000" pitchFamily="49" charset="-128"/>
            </a:endParaRPr>
          </a:p>
        </p:txBody>
      </p:sp>
      <p:sp>
        <p:nvSpPr>
          <p:cNvPr id="15" name="角丸四角形 14"/>
          <p:cNvSpPr/>
          <p:nvPr/>
        </p:nvSpPr>
        <p:spPr>
          <a:xfrm>
            <a:off x="5400232" y="3932048"/>
            <a:ext cx="1124243" cy="1795376"/>
          </a:xfrm>
          <a:prstGeom prst="roundRect">
            <a:avLst/>
          </a:prstGeom>
          <a:solidFill>
            <a:srgbClr val="FFFFCC"/>
          </a:solidFill>
          <a:ln w="666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2200" dirty="0" smtClean="0">
                <a:solidFill>
                  <a:schemeClr val="tx2"/>
                </a:solidFill>
                <a:latin typeface="AR丸ゴシック体E" panose="020F0909000000000000" pitchFamily="49" charset="-128"/>
                <a:ea typeface="AR丸ゴシック体E" panose="020F0909000000000000" pitchFamily="49" charset="-128"/>
              </a:rPr>
              <a:t>  事業</a:t>
            </a:r>
            <a:r>
              <a:rPr kumimoji="1" lang="ja-JP" altLang="en-US" sz="2200" dirty="0" smtClean="0">
                <a:solidFill>
                  <a:schemeClr val="tx2"/>
                </a:solidFill>
                <a:latin typeface="AR丸ゴシック体E" panose="020F0909000000000000" pitchFamily="49" charset="-128"/>
                <a:ea typeface="AR丸ゴシック体E" panose="020F0909000000000000" pitchFamily="49" charset="-128"/>
              </a:rPr>
              <a:t>所で</a:t>
            </a:r>
            <a:endParaRPr kumimoji="1" lang="en-US" altLang="ja-JP" sz="2200" dirty="0" smtClean="0">
              <a:solidFill>
                <a:schemeClr val="tx2"/>
              </a:solidFill>
              <a:latin typeface="AR丸ゴシック体E" panose="020F0909000000000000" pitchFamily="49" charset="-128"/>
              <a:ea typeface="AR丸ゴシック体E" panose="020F0909000000000000" pitchFamily="49" charset="-128"/>
            </a:endParaRPr>
          </a:p>
          <a:p>
            <a:r>
              <a:rPr lang="en-US" altLang="ja-JP" sz="2200" dirty="0">
                <a:solidFill>
                  <a:schemeClr val="tx2"/>
                </a:solidFill>
                <a:latin typeface="AR丸ゴシック体E" panose="020F0909000000000000" pitchFamily="49" charset="-128"/>
                <a:ea typeface="AR丸ゴシック体E" panose="020F0909000000000000" pitchFamily="49" charset="-128"/>
              </a:rPr>
              <a:t> </a:t>
            </a:r>
            <a:r>
              <a:rPr lang="en-US" altLang="ja-JP" sz="2200" dirty="0" smtClean="0">
                <a:solidFill>
                  <a:schemeClr val="tx2"/>
                </a:solidFill>
                <a:latin typeface="AR丸ゴシック体E" panose="020F0909000000000000" pitchFamily="49" charset="-128"/>
                <a:ea typeface="AR丸ゴシック体E" panose="020F0909000000000000" pitchFamily="49" charset="-128"/>
              </a:rPr>
              <a:t> </a:t>
            </a:r>
            <a:r>
              <a:rPr lang="ja-JP" altLang="en-US" sz="2200" dirty="0" smtClean="0">
                <a:solidFill>
                  <a:schemeClr val="tx2"/>
                </a:solidFill>
                <a:latin typeface="AR丸ゴシック体E" panose="020F0909000000000000" pitchFamily="49" charset="-128"/>
                <a:ea typeface="AR丸ゴシック体E" panose="020F0909000000000000" pitchFamily="49" charset="-128"/>
              </a:rPr>
              <a:t>受診し</a:t>
            </a:r>
            <a:r>
              <a:rPr lang="ja-JP" altLang="en-US" sz="2200" dirty="0" err="1" smtClean="0">
                <a:solidFill>
                  <a:schemeClr val="tx2"/>
                </a:solidFill>
                <a:latin typeface="AR丸ゴシック体E" panose="020F0909000000000000" pitchFamily="49" charset="-128"/>
                <a:ea typeface="AR丸ゴシック体E" panose="020F0909000000000000" pitchFamily="49" charset="-128"/>
              </a:rPr>
              <a:t>ま</a:t>
            </a:r>
            <a:r>
              <a:rPr lang="ja-JP" altLang="en-US" sz="2200" dirty="0" smtClean="0">
                <a:solidFill>
                  <a:schemeClr val="tx2"/>
                </a:solidFill>
                <a:latin typeface="AR丸ゴシック体E" panose="020F0909000000000000" pitchFamily="49" charset="-128"/>
                <a:ea typeface="AR丸ゴシック体E" panose="020F0909000000000000" pitchFamily="49" charset="-128"/>
              </a:rPr>
              <a:t> </a:t>
            </a:r>
            <a:endParaRPr lang="en-US" altLang="ja-JP" sz="2200" dirty="0" smtClean="0">
              <a:solidFill>
                <a:schemeClr val="tx2"/>
              </a:solidFill>
              <a:latin typeface="AR丸ゴシック体E" panose="020F0909000000000000" pitchFamily="49" charset="-128"/>
              <a:ea typeface="AR丸ゴシック体E" panose="020F0909000000000000" pitchFamily="49" charset="-128"/>
            </a:endParaRPr>
          </a:p>
          <a:p>
            <a:r>
              <a:rPr lang="en-US" altLang="ja-JP" sz="2200" dirty="0">
                <a:solidFill>
                  <a:schemeClr val="tx2"/>
                </a:solidFill>
                <a:latin typeface="AR丸ゴシック体E" panose="020F0909000000000000" pitchFamily="49" charset="-128"/>
                <a:ea typeface="AR丸ゴシック体E" panose="020F0909000000000000" pitchFamily="49" charset="-128"/>
              </a:rPr>
              <a:t> </a:t>
            </a:r>
            <a:r>
              <a:rPr lang="en-US" altLang="ja-JP" sz="2200" dirty="0" smtClean="0">
                <a:solidFill>
                  <a:schemeClr val="tx2"/>
                </a:solidFill>
                <a:latin typeface="AR丸ゴシック体E" panose="020F0909000000000000" pitchFamily="49" charset="-128"/>
                <a:ea typeface="AR丸ゴシック体E" panose="020F0909000000000000" pitchFamily="49" charset="-128"/>
              </a:rPr>
              <a:t> </a:t>
            </a:r>
            <a:r>
              <a:rPr lang="ja-JP" altLang="en-US" sz="2200" dirty="0" smtClean="0">
                <a:solidFill>
                  <a:schemeClr val="tx2"/>
                </a:solidFill>
                <a:latin typeface="AR丸ゴシック体E" panose="020F0909000000000000" pitchFamily="49" charset="-128"/>
                <a:ea typeface="AR丸ゴシック体E" panose="020F0909000000000000" pitchFamily="49" charset="-128"/>
              </a:rPr>
              <a:t>しょう</a:t>
            </a:r>
            <a:endParaRPr kumimoji="1" lang="en-US" altLang="ja-JP" sz="2200" dirty="0" smtClean="0">
              <a:solidFill>
                <a:schemeClr val="tx2"/>
              </a:solidFill>
              <a:latin typeface="AR丸ゴシック体E" panose="020F0909000000000000" pitchFamily="49" charset="-128"/>
              <a:ea typeface="AR丸ゴシック体E" panose="020F0909000000000000" pitchFamily="49" charset="-128"/>
            </a:endParaRPr>
          </a:p>
        </p:txBody>
      </p:sp>
      <p:sp>
        <p:nvSpPr>
          <p:cNvPr id="16" name="右矢印 15"/>
          <p:cNvSpPr/>
          <p:nvPr/>
        </p:nvSpPr>
        <p:spPr>
          <a:xfrm>
            <a:off x="3964008" y="3182466"/>
            <a:ext cx="3636326" cy="696548"/>
          </a:xfrm>
          <a:prstGeom prst="rightArrow">
            <a:avLst>
              <a:gd name="adj1" fmla="val 50000"/>
              <a:gd name="adj2" fmla="val 45382"/>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1164568" y="4088986"/>
            <a:ext cx="1388280" cy="696548"/>
          </a:xfrm>
          <a:prstGeom prst="rightArrow">
            <a:avLst>
              <a:gd name="adj1" fmla="val 50000"/>
              <a:gd name="adj2" fmla="val 45382"/>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3956150" y="4481462"/>
            <a:ext cx="1375164" cy="696548"/>
          </a:xfrm>
          <a:prstGeom prst="rightArrow">
            <a:avLst>
              <a:gd name="adj1" fmla="val 50000"/>
              <a:gd name="adj2" fmla="val 45382"/>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6546637" y="4609472"/>
            <a:ext cx="1068546" cy="696548"/>
          </a:xfrm>
          <a:prstGeom prst="rightArrow">
            <a:avLst>
              <a:gd name="adj1" fmla="val 50000"/>
              <a:gd name="adj2" fmla="val 45382"/>
            </a:avLst>
          </a:prstGeom>
          <a:solidFill>
            <a:srgbClr val="FFFF6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1348110" y="1935160"/>
            <a:ext cx="788274" cy="8829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3600" b="1" dirty="0" smtClean="0"/>
              <a:t>No</a:t>
            </a:r>
            <a:endParaRPr kumimoji="1" lang="ja-JP" altLang="en-US" sz="3600" b="1" dirty="0"/>
          </a:p>
        </p:txBody>
      </p:sp>
      <p:sp>
        <p:nvSpPr>
          <p:cNvPr id="21" name="楕円 20"/>
          <p:cNvSpPr/>
          <p:nvPr/>
        </p:nvSpPr>
        <p:spPr>
          <a:xfrm>
            <a:off x="4180745" y="3077865"/>
            <a:ext cx="788274" cy="8829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3600" b="1" dirty="0" smtClean="0"/>
              <a:t>No</a:t>
            </a:r>
            <a:endParaRPr kumimoji="1" lang="ja-JP" altLang="en-US" sz="3600" b="1" dirty="0"/>
          </a:p>
        </p:txBody>
      </p:sp>
      <p:sp>
        <p:nvSpPr>
          <p:cNvPr id="22" name="楕円 21"/>
          <p:cNvSpPr/>
          <p:nvPr/>
        </p:nvSpPr>
        <p:spPr>
          <a:xfrm>
            <a:off x="1270791" y="3991256"/>
            <a:ext cx="875336" cy="8829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400" b="1" dirty="0" smtClean="0"/>
              <a:t>Yes</a:t>
            </a:r>
            <a:endParaRPr kumimoji="1" lang="ja-JP" altLang="en-US" sz="3400" b="1" dirty="0"/>
          </a:p>
        </p:txBody>
      </p:sp>
      <p:sp>
        <p:nvSpPr>
          <p:cNvPr id="23" name="楕円 22"/>
          <p:cNvSpPr/>
          <p:nvPr/>
        </p:nvSpPr>
        <p:spPr>
          <a:xfrm>
            <a:off x="4044063" y="4388258"/>
            <a:ext cx="875336" cy="8829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400" b="1" dirty="0" smtClean="0"/>
              <a:t>Yes</a:t>
            </a:r>
            <a:endParaRPr kumimoji="1" lang="ja-JP" altLang="en-US" sz="3400" b="1" dirty="0"/>
          </a:p>
        </p:txBody>
      </p:sp>
      <p:sp>
        <p:nvSpPr>
          <p:cNvPr id="24" name="正方形/長方形 23"/>
          <p:cNvSpPr/>
          <p:nvPr/>
        </p:nvSpPr>
        <p:spPr>
          <a:xfrm>
            <a:off x="6672638" y="4247411"/>
            <a:ext cx="526075" cy="1392641"/>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600" b="1" dirty="0" smtClean="0">
                <a:solidFill>
                  <a:schemeClr val="tx1"/>
                </a:solidFill>
              </a:rPr>
              <a:t>受診できな</a:t>
            </a:r>
            <a:endParaRPr kumimoji="1" lang="en-US" altLang="ja-JP" sz="1600" b="1" dirty="0" smtClean="0">
              <a:solidFill>
                <a:schemeClr val="tx1"/>
              </a:solidFill>
            </a:endParaRPr>
          </a:p>
          <a:p>
            <a:r>
              <a:rPr kumimoji="1" lang="ja-JP" altLang="en-US" sz="1600" b="1" dirty="0" smtClean="0">
                <a:solidFill>
                  <a:schemeClr val="tx1"/>
                </a:solidFill>
              </a:rPr>
              <a:t>　　かった人は</a:t>
            </a:r>
            <a:endParaRPr kumimoji="1" lang="ja-JP" altLang="en-US" sz="1600" b="1" dirty="0">
              <a:solidFill>
                <a:schemeClr val="tx1"/>
              </a:solidFill>
            </a:endParaRPr>
          </a:p>
        </p:txBody>
      </p:sp>
    </p:spTree>
    <p:extLst>
      <p:ext uri="{BB962C8B-B14F-4D97-AF65-F5344CB8AC3E}">
        <p14:creationId xmlns:p14="http://schemas.microsoft.com/office/powerpoint/2010/main" val="2405097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がん検診の流れ</a:t>
            </a:r>
            <a:endPar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正方形/長方形 12"/>
          <p:cNvSpPr/>
          <p:nvPr/>
        </p:nvSpPr>
        <p:spPr>
          <a:xfrm>
            <a:off x="459285" y="1105695"/>
            <a:ext cx="8388932" cy="5643367"/>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代替処理 13"/>
          <p:cNvSpPr/>
          <p:nvPr/>
        </p:nvSpPr>
        <p:spPr>
          <a:xfrm>
            <a:off x="1197367" y="1096169"/>
            <a:ext cx="6912768" cy="680566"/>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がん検診を受ける</a:t>
            </a:r>
            <a:endParaRPr kumimoji="1" lang="ja-JP" altLang="en-US" sz="3600" dirty="0">
              <a:solidFill>
                <a:schemeClr val="tx1"/>
              </a:solidFill>
            </a:endParaRPr>
          </a:p>
        </p:txBody>
      </p:sp>
      <p:sp>
        <p:nvSpPr>
          <p:cNvPr id="15" name="下矢印 14"/>
          <p:cNvSpPr/>
          <p:nvPr/>
        </p:nvSpPr>
        <p:spPr>
          <a:xfrm>
            <a:off x="1771047" y="1822820"/>
            <a:ext cx="864096" cy="4220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6740496" y="4514468"/>
            <a:ext cx="864096" cy="1529311"/>
          </a:xfrm>
          <a:prstGeom prst="downArrow">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143153" y="1822820"/>
            <a:ext cx="864096" cy="1359017"/>
          </a:xfrm>
          <a:prstGeom prst="downArrow">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代替処理 17"/>
          <p:cNvSpPr/>
          <p:nvPr/>
        </p:nvSpPr>
        <p:spPr>
          <a:xfrm>
            <a:off x="2952695" y="3237114"/>
            <a:ext cx="5207994" cy="1277353"/>
          </a:xfrm>
          <a:prstGeom prst="flowChartAlternateProcess">
            <a:avLst/>
          </a:prstGeom>
          <a:solidFill>
            <a:schemeClr val="bg1"/>
          </a:solidFill>
          <a:ln w="952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早期発見のチャンスです。</a:t>
            </a:r>
            <a:endParaRPr kumimoji="1" lang="en-US" altLang="ja-JP" sz="3200" dirty="0" smtClean="0">
              <a:solidFill>
                <a:schemeClr val="tx1"/>
              </a:solidFill>
            </a:endParaRPr>
          </a:p>
          <a:p>
            <a:pPr algn="ctr"/>
            <a:r>
              <a:rPr kumimoji="1" lang="ja-JP" altLang="en-US" sz="3200" dirty="0" smtClean="0">
                <a:solidFill>
                  <a:schemeClr val="tx1"/>
                </a:solidFill>
              </a:rPr>
              <a:t>必ず病院を受診しましょう。</a:t>
            </a:r>
            <a:endParaRPr kumimoji="1" lang="ja-JP" altLang="en-US" sz="3200" dirty="0">
              <a:solidFill>
                <a:schemeClr val="tx1"/>
              </a:solidFill>
            </a:endParaRPr>
          </a:p>
        </p:txBody>
      </p:sp>
      <p:sp>
        <p:nvSpPr>
          <p:cNvPr id="19" name="フローチャート: 代替処理 18"/>
          <p:cNvSpPr/>
          <p:nvPr/>
        </p:nvSpPr>
        <p:spPr>
          <a:xfrm>
            <a:off x="683568" y="6043779"/>
            <a:ext cx="5119733" cy="705284"/>
          </a:xfrm>
          <a:prstGeom prst="flowChartAlternateProcess">
            <a:avLst/>
          </a:prstGeom>
          <a:solidFill>
            <a:schemeClr val="bg1"/>
          </a:solidFill>
          <a:ln w="889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定期的にがん検診を受け続ける</a:t>
            </a:r>
            <a:endParaRPr kumimoji="1" lang="ja-JP" altLang="en-US" sz="2800" b="1" dirty="0">
              <a:solidFill>
                <a:schemeClr val="tx1"/>
              </a:solidFill>
            </a:endParaRPr>
          </a:p>
        </p:txBody>
      </p:sp>
      <p:sp>
        <p:nvSpPr>
          <p:cNvPr id="20" name="フローチャート: 代替処理 19"/>
          <p:cNvSpPr/>
          <p:nvPr/>
        </p:nvSpPr>
        <p:spPr>
          <a:xfrm>
            <a:off x="6359399" y="6043779"/>
            <a:ext cx="1750736" cy="705284"/>
          </a:xfrm>
          <a:prstGeom prst="flowChartAlternateProcess">
            <a:avLst/>
          </a:prstGeom>
          <a:solidFill>
            <a:schemeClr val="bg1"/>
          </a:solidFill>
          <a:ln w="920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診断</a:t>
            </a:r>
            <a:endParaRPr kumimoji="1" lang="ja-JP" altLang="en-US" sz="3200" dirty="0">
              <a:solidFill>
                <a:schemeClr val="tx1"/>
              </a:solidFill>
            </a:endParaRPr>
          </a:p>
        </p:txBody>
      </p:sp>
      <p:sp>
        <p:nvSpPr>
          <p:cNvPr id="21" name="楕円 20"/>
          <p:cNvSpPr/>
          <p:nvPr/>
        </p:nvSpPr>
        <p:spPr>
          <a:xfrm>
            <a:off x="3587056" y="2059258"/>
            <a:ext cx="1976289" cy="532344"/>
          </a:xfrm>
          <a:prstGeom prst="ellipse">
            <a:avLst/>
          </a:prstGeom>
          <a:solidFill>
            <a:srgbClr val="FF0000"/>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smtClean="0"/>
              <a:t>異常あり</a:t>
            </a:r>
            <a:endParaRPr kumimoji="1" lang="ja-JP" altLang="en-US" sz="2400" b="1" dirty="0"/>
          </a:p>
        </p:txBody>
      </p:sp>
      <p:sp>
        <p:nvSpPr>
          <p:cNvPr id="22" name="楕円 21"/>
          <p:cNvSpPr/>
          <p:nvPr/>
        </p:nvSpPr>
        <p:spPr>
          <a:xfrm>
            <a:off x="6184399" y="4824121"/>
            <a:ext cx="1976289" cy="532344"/>
          </a:xfrm>
          <a:prstGeom prst="ellipse">
            <a:avLst/>
          </a:prstGeom>
          <a:solidFill>
            <a:srgbClr val="FF0000"/>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smtClean="0"/>
              <a:t>異常あり</a:t>
            </a:r>
            <a:endParaRPr kumimoji="1" lang="ja-JP" altLang="en-US" sz="2400" b="1" dirty="0"/>
          </a:p>
        </p:txBody>
      </p:sp>
      <p:sp>
        <p:nvSpPr>
          <p:cNvPr id="23" name="楕円 22"/>
          <p:cNvSpPr/>
          <p:nvPr/>
        </p:nvSpPr>
        <p:spPr>
          <a:xfrm>
            <a:off x="1214951" y="2040781"/>
            <a:ext cx="1976288" cy="569297"/>
          </a:xfrm>
          <a:prstGeom prst="ellipse">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b="1" dirty="0" smtClean="0"/>
              <a:t>異常なし</a:t>
            </a:r>
            <a:endParaRPr kumimoji="1" lang="ja-JP" altLang="en-US" sz="2400" b="1" dirty="0"/>
          </a:p>
        </p:txBody>
      </p:sp>
      <p:sp>
        <p:nvSpPr>
          <p:cNvPr id="24" name="下矢印 23"/>
          <p:cNvSpPr/>
          <p:nvPr/>
        </p:nvSpPr>
        <p:spPr>
          <a:xfrm>
            <a:off x="4143153" y="4569744"/>
            <a:ext cx="864096" cy="147403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3131347" y="4711148"/>
            <a:ext cx="2862504" cy="760560"/>
          </a:xfrm>
          <a:prstGeom prst="ellipse">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dirty="0" smtClean="0"/>
              <a:t>異常なし</a:t>
            </a:r>
            <a:endParaRPr kumimoji="1" lang="en-US" altLang="ja-JP" sz="2000" b="1" dirty="0" smtClean="0"/>
          </a:p>
          <a:p>
            <a:pPr algn="ctr"/>
            <a:r>
              <a:rPr kumimoji="1" lang="ja-JP" altLang="en-US" sz="2000" b="1" dirty="0" smtClean="0"/>
              <a:t>または、良性病変</a:t>
            </a:r>
            <a:endParaRPr kumimoji="1" lang="ja-JP" altLang="en-US" sz="2000" b="1" dirty="0"/>
          </a:p>
        </p:txBody>
      </p:sp>
      <p:sp>
        <p:nvSpPr>
          <p:cNvPr id="7" name="角丸四角形吹き出し 6"/>
          <p:cNvSpPr/>
          <p:nvPr/>
        </p:nvSpPr>
        <p:spPr>
          <a:xfrm>
            <a:off x="6119442" y="1973415"/>
            <a:ext cx="2557014" cy="807513"/>
          </a:xfrm>
          <a:prstGeom prst="wedgeRoundRectCallout">
            <a:avLst>
              <a:gd name="adj1" fmla="val -67796"/>
              <a:gd name="adj2" fmla="val -10800"/>
              <a:gd name="adj3" fmla="val 16667"/>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dirty="0" smtClean="0">
                <a:solidFill>
                  <a:schemeClr val="tx1"/>
                </a:solidFill>
                <a:latin typeface="AR P丸ゴシック体E" panose="020F0900000000000000" pitchFamily="50" charset="-128"/>
                <a:ea typeface="AR P丸ゴシック体E" panose="020F0900000000000000" pitchFamily="50" charset="-128"/>
              </a:rPr>
              <a:t>必ずしも「がん」だというわけではありません</a:t>
            </a:r>
            <a:endParaRPr kumimoji="1" lang="ja-JP" altLang="en-US" dirty="0">
              <a:solidFill>
                <a:schemeClr val="tx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19236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角丸四角形 5"/>
          <p:cNvSpPr/>
          <p:nvPr/>
        </p:nvSpPr>
        <p:spPr>
          <a:xfrm>
            <a:off x="539552" y="224939"/>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algn="ct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国が推奨しているがん</a:t>
            </a:r>
            <a:r>
              <a:rPr lang="ja-JP" altLang="en-US" sz="2700" b="1" dirty="0" smtClean="0">
                <a:latin typeface="メイリオ" panose="020B0604030504040204" pitchFamily="50" charset="-128"/>
                <a:ea typeface="メイリオ" panose="020B0604030504040204" pitchFamily="50" charset="-128"/>
                <a:cs typeface="メイリオ" panose="020B0604030504040204" pitchFamily="50" charset="-128"/>
              </a:rPr>
              <a:t>検診</a:t>
            </a:r>
            <a:endParaRPr lang="ja-JP" altLang="en-US" sz="27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C:\Users\nakamura\Desktop\健診-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868836"/>
            <a:ext cx="1426452" cy="2317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1659">
            <a:off x="-2289" y="801784"/>
            <a:ext cx="2314584" cy="237078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85002" y="3217432"/>
            <a:ext cx="2812574" cy="646331"/>
          </a:xfrm>
          <a:prstGeom prst="rect">
            <a:avLst/>
          </a:prstGeom>
          <a:noFill/>
        </p:spPr>
        <p:txBody>
          <a:bodyPr wrap="square" lIns="0" tIns="0" rIns="0" bIns="0" rtlCol="0">
            <a:spAutoFit/>
          </a:bodyPr>
          <a:lstStyle/>
          <a:p>
            <a:pPr algn="ctr"/>
            <a:r>
              <a:rPr kumimoji="1" lang="ja-JP" altLang="en-US" sz="2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胃がん検診</a:t>
            </a:r>
            <a:endParaRPr kumimoji="1" lang="en-US" altLang="ja-JP" sz="26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6470653" y="3244633"/>
            <a:ext cx="2570609" cy="646331"/>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大腸がん</a:t>
            </a:r>
            <a:r>
              <a:rPr lang="ja-JP" altLang="en-US" dirty="0" smtClean="0"/>
              <a:t>検診</a:t>
            </a:r>
            <a:endParaRPr lang="en-US" altLang="ja-JP" dirty="0" smtClean="0"/>
          </a:p>
          <a:p>
            <a:r>
              <a:rPr lang="ja-JP" altLang="en-US" sz="1600" dirty="0">
                <a:solidFill>
                  <a:schemeClr val="tx1"/>
                </a:solidFill>
              </a:rPr>
              <a:t>対象年齢</a:t>
            </a:r>
            <a:r>
              <a:rPr lang="ja-JP" altLang="en-US" sz="1600" dirty="0" smtClean="0">
                <a:solidFill>
                  <a:schemeClr val="tx1"/>
                </a:solidFill>
              </a:rPr>
              <a:t>：</a:t>
            </a:r>
            <a:r>
              <a:rPr lang="en-US" altLang="ja-JP" sz="1600" dirty="0" smtClean="0">
                <a:solidFill>
                  <a:schemeClr val="tx1"/>
                </a:solidFill>
              </a:rPr>
              <a:t>40</a:t>
            </a:r>
            <a:r>
              <a:rPr lang="ja-JP" altLang="en-US" sz="1600" dirty="0">
                <a:solidFill>
                  <a:schemeClr val="tx1"/>
                </a:solidFill>
              </a:rPr>
              <a:t>歳</a:t>
            </a:r>
            <a:r>
              <a:rPr lang="ja-JP" altLang="en-US" sz="1600" dirty="0" smtClean="0">
                <a:solidFill>
                  <a:schemeClr val="tx1"/>
                </a:solidFill>
              </a:rPr>
              <a:t>以上の男女</a:t>
            </a:r>
            <a:endParaRPr lang="ja-JP" altLang="en-US" sz="1600" dirty="0">
              <a:solidFill>
                <a:schemeClr val="tx1"/>
              </a:solidFill>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54655" y="1326293"/>
            <a:ext cx="1649851" cy="18212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nakamura\Desktop\健診-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573" y="868837"/>
            <a:ext cx="2000827" cy="237579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3461906" y="3208131"/>
            <a:ext cx="2570609" cy="677108"/>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800" dirty="0"/>
              <a:t>肺がん</a:t>
            </a:r>
            <a:r>
              <a:rPr lang="ja-JP" altLang="en-US" sz="2800" dirty="0" smtClean="0"/>
              <a:t>検診</a:t>
            </a:r>
            <a:endParaRPr lang="en-US" altLang="ja-JP" sz="2800" dirty="0" smtClean="0"/>
          </a:p>
          <a:p>
            <a:r>
              <a:rPr lang="ja-JP" altLang="en-US" sz="1600" dirty="0" smtClean="0">
                <a:solidFill>
                  <a:schemeClr val="tx1"/>
                </a:solidFill>
              </a:rPr>
              <a:t>対象年齢：</a:t>
            </a:r>
            <a:r>
              <a:rPr lang="en-US" altLang="ja-JP" sz="1600" dirty="0" smtClean="0">
                <a:solidFill>
                  <a:schemeClr val="tx1"/>
                </a:solidFill>
              </a:rPr>
              <a:t>40</a:t>
            </a:r>
            <a:r>
              <a:rPr lang="ja-JP" altLang="en-US" sz="1600" dirty="0" smtClean="0">
                <a:solidFill>
                  <a:schemeClr val="tx1"/>
                </a:solidFill>
              </a:rPr>
              <a:t>歳以上の男女</a:t>
            </a:r>
            <a:endParaRPr lang="ja-JP" altLang="en-US" sz="1600" dirty="0">
              <a:solidFill>
                <a:schemeClr val="tx1"/>
              </a:solidFill>
            </a:endParaRPr>
          </a:p>
        </p:txBody>
      </p:sp>
      <p:pic>
        <p:nvPicPr>
          <p:cNvPr id="19" name="Picture 4" descr="C:\Users\nakamura\Desktop\健診-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8828" y="3870603"/>
            <a:ext cx="1814835" cy="2155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nakamura\Desktop\健診-0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9825" y="3788128"/>
            <a:ext cx="1756821" cy="226730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979712" y="6055429"/>
            <a:ext cx="2592287" cy="677108"/>
          </a:xfrm>
          <a:prstGeom prst="rect">
            <a:avLst/>
          </a:prstGeom>
          <a:noFill/>
        </p:spPr>
        <p:txBody>
          <a:bodyPr wrap="square" lIns="0" tIns="0" rIns="0" bIns="0" rtlCol="0">
            <a:spAutoFit/>
          </a:bodyPr>
          <a:lstStyle/>
          <a:p>
            <a:pPr algn="ctr"/>
            <a:r>
              <a:rPr lang="ja-JP" altLang="en-US" sz="28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乳がん</a:t>
            </a:r>
            <a:r>
              <a:rPr lang="ja-JP" altLang="en-US" sz="28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検診</a:t>
            </a:r>
            <a:endParaRPr lang="en-US" altLang="ja-JP" sz="28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対象年齢：</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歳以上の女性</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4984410" y="6051706"/>
            <a:ext cx="2520280" cy="677108"/>
          </a:xfrm>
          <a:prstGeom prst="rect">
            <a:avLst/>
          </a:prstGeom>
          <a:noFill/>
        </p:spPr>
        <p:txBody>
          <a:bodyPr wrap="square" lIns="0" tIns="0" rIns="0" bIns="0" rtlCol="0">
            <a:spAutoFit/>
          </a:bodyPr>
          <a:lstStyle/>
          <a:p>
            <a:pPr algn="ctr"/>
            <a:r>
              <a:rPr lang="ja-JP" altLang="en-US" sz="28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子宮頸がん</a:t>
            </a:r>
            <a:r>
              <a:rPr lang="ja-JP" altLang="en-US" sz="28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検診</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対象年齢：</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歳以上の女性</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74988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96601" y="188640"/>
            <a:ext cx="8179855" cy="707886"/>
          </a:xfrm>
          <a:prstGeom prst="rect">
            <a:avLst/>
          </a:prstGeom>
          <a:noFill/>
          <a:ln>
            <a:noFill/>
          </a:ln>
        </p:spPr>
        <p:txBody>
          <a:bodyPr wrap="square" rtlCol="0">
            <a:spAutoFit/>
          </a:bodyPr>
          <a:lstStyle/>
          <a:p>
            <a:pPr algn="ctr"/>
            <a:r>
              <a:rPr lang="ja-JP" altLang="en-US" sz="4000" b="1" dirty="0" smtClean="0">
                <a:ln>
                  <a:solidFill>
                    <a:schemeClr val="tx1"/>
                  </a:solidFill>
                </a:ln>
                <a:solidFill>
                  <a:schemeClr val="bg1"/>
                </a:solidFill>
                <a:latin typeface="メイリオ" panose="020B0604030504040204" pitchFamily="50" charset="-128"/>
                <a:ea typeface="メイリオ" panose="020B0604030504040204" pitchFamily="50" charset="-128"/>
              </a:rPr>
              <a:t>がん検診の受診率（高知県）</a:t>
            </a:r>
            <a:endParaRPr kumimoji="1" lang="ja-JP" altLang="en-US" sz="4000" b="1" dirty="0">
              <a:ln>
                <a:solidFill>
                  <a:schemeClr val="tx1"/>
                </a:solidFill>
              </a:ln>
              <a:solidFill>
                <a:schemeClr val="bg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1757785" y="6429305"/>
            <a:ext cx="7386215" cy="584007"/>
          </a:xfrm>
          <a:prstGeom prst="rect">
            <a:avLst/>
          </a:prstGeom>
          <a:noFill/>
        </p:spPr>
        <p:txBody>
          <a:bodyPr wrap="square" rtlCol="0">
            <a:spAutoFit/>
          </a:bodyPr>
          <a:lstStyle>
            <a:defPPr>
              <a:defRPr lang="ja-JP"/>
            </a:defPPr>
          </a:lstStyle>
          <a:p>
            <a:pPr algn="l"/>
            <a:r>
              <a:rPr lang="ja-JP"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男女別がん検診受診率（</a:t>
            </a:r>
            <a:r>
              <a:rPr lang="en-US"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2019</a:t>
            </a:r>
            <a:r>
              <a:rPr lang="ja-JP"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年）</a:t>
            </a:r>
            <a:endParaRPr lang="ja-JP" alt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kumimoji="1" lang="ja-JP" altLang="ja-JP" sz="9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（厚生労働省「国民生活基礎調査」を基に国立がん研究センターがん情報サービスが作成（「がん登録・統計」）（より一部改変）</a:t>
            </a:r>
            <a:r>
              <a:rPr lang="ja-JP" altLang="ja-JP" sz="900" kern="1200" dirty="0">
                <a:solidFill>
                  <a:srgbClr val="000000"/>
                </a:solidFill>
                <a:effectLst/>
                <a:latin typeface="メイリオ" panose="020B0604030504040204" pitchFamily="50" charset="-128"/>
                <a:ea typeface="メイリオ" panose="020B0604030504040204" pitchFamily="50" charset="-128"/>
                <a:cs typeface="MS UI Gothic" panose="020B0600070205080204" pitchFamily="50" charset="-128"/>
              </a:rPr>
              <a:t>）</a:t>
            </a:r>
            <a:endParaRPr lang="ja-JP" altLang="ja-JP" sz="9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ja-JP" altLang="ja-JP" sz="1050" dirty="0">
              <a:effectLst/>
              <a:latin typeface="MS UI Gothic" panose="020B0600070205080204" pitchFamily="50" charset="-128"/>
              <a:ea typeface="MS UI Gothic" panose="020B0600070205080204" pitchFamily="50" charset="-128"/>
              <a:cs typeface="MS UI Gothic" panose="020B0600070205080204" pitchFamily="50" charset="-128"/>
            </a:endParaRPr>
          </a:p>
        </p:txBody>
      </p:sp>
      <p:graphicFrame>
        <p:nvGraphicFramePr>
          <p:cNvPr id="7" name="グラフ 6"/>
          <p:cNvGraphicFramePr>
            <a:graphicFrameLocks/>
          </p:cNvGraphicFramePr>
          <p:nvPr>
            <p:extLst/>
          </p:nvPr>
        </p:nvGraphicFramePr>
        <p:xfrm>
          <a:off x="283719" y="557028"/>
          <a:ext cx="8605618" cy="5872277"/>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79512" y="2924944"/>
            <a:ext cx="100811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rgbClr val="FF0000"/>
                </a:solidFill>
                <a:latin typeface="AR P丸ゴシック体E" panose="020F0900000000000000" pitchFamily="50" charset="-128"/>
                <a:ea typeface="AR P丸ゴシック体E" panose="020F0900000000000000" pitchFamily="50" charset="-128"/>
              </a:rPr>
              <a:t>6</a:t>
            </a:r>
            <a:r>
              <a:rPr kumimoji="1" lang="en-US" altLang="ja-JP" sz="2800" dirty="0" smtClean="0">
                <a:solidFill>
                  <a:srgbClr val="FF0000"/>
                </a:solidFill>
                <a:latin typeface="AR P丸ゴシック体E" panose="020F0900000000000000" pitchFamily="50" charset="-128"/>
                <a:ea typeface="AR P丸ゴシック体E" panose="020F0900000000000000" pitchFamily="50" charset="-128"/>
              </a:rPr>
              <a:t>0%</a:t>
            </a:r>
            <a:endParaRPr kumimoji="1" lang="ja-JP" altLang="en-US" sz="2800" dirty="0">
              <a:solidFill>
                <a:srgbClr val="FF0000"/>
              </a:solidFill>
              <a:latin typeface="AR P丸ゴシック体E" panose="020F0900000000000000" pitchFamily="50" charset="-128"/>
              <a:ea typeface="AR P丸ゴシック体E" panose="020F0900000000000000" pitchFamily="50" charset="-128"/>
            </a:endParaRPr>
          </a:p>
        </p:txBody>
      </p:sp>
      <p:sp>
        <p:nvSpPr>
          <p:cNvPr id="11" name="正方形/長方形 10"/>
          <p:cNvSpPr/>
          <p:nvPr/>
        </p:nvSpPr>
        <p:spPr>
          <a:xfrm>
            <a:off x="179512" y="1031058"/>
            <a:ext cx="668745" cy="279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j-ea"/>
                <a:ea typeface="+mj-ea"/>
              </a:rPr>
              <a:t>（％）</a:t>
            </a:r>
            <a:endParaRPr kumimoji="1" lang="ja-JP" altLang="en-US" sz="1400" dirty="0">
              <a:solidFill>
                <a:schemeClr val="tx1"/>
              </a:solidFill>
              <a:latin typeface="+mj-ea"/>
              <a:ea typeface="+mj-ea"/>
            </a:endParaRPr>
          </a:p>
        </p:txBody>
      </p:sp>
      <p:sp>
        <p:nvSpPr>
          <p:cNvPr id="3" name="角丸四角形吹き出し 2"/>
          <p:cNvSpPr/>
          <p:nvPr/>
        </p:nvSpPr>
        <p:spPr>
          <a:xfrm>
            <a:off x="3059832" y="1196752"/>
            <a:ext cx="2851580" cy="1425861"/>
          </a:xfrm>
          <a:prstGeom prst="wedgeRoundRectCallout">
            <a:avLst>
              <a:gd name="adj1" fmla="val 6676"/>
              <a:gd name="adj2" fmla="val 79500"/>
              <a:gd name="adj3" fmla="val 16667"/>
            </a:avLst>
          </a:prstGeom>
          <a:solidFill>
            <a:srgbClr val="FFFFCC"/>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全ての受診率が</a:t>
            </a:r>
            <a:endParaRPr kumimoji="1" lang="en-US" altLang="ja-JP" sz="2400" dirty="0" smtClean="0">
              <a:solidFill>
                <a:schemeClr val="tx1"/>
              </a:solidFill>
            </a:endParaRPr>
          </a:p>
          <a:p>
            <a:pPr algn="ctr"/>
            <a:r>
              <a:rPr lang="en-US" altLang="ja-JP" sz="3600" dirty="0" smtClean="0">
                <a:solidFill>
                  <a:srgbClr val="FF0000"/>
                </a:solidFill>
              </a:rPr>
              <a:t>60</a:t>
            </a:r>
            <a:r>
              <a:rPr lang="en-US" altLang="ja-JP" sz="2400" dirty="0" smtClean="0">
                <a:solidFill>
                  <a:srgbClr val="FF0000"/>
                </a:solidFill>
              </a:rPr>
              <a:t>%</a:t>
            </a:r>
            <a:r>
              <a:rPr lang="ja-JP" altLang="en-US" sz="2400" dirty="0" smtClean="0">
                <a:solidFill>
                  <a:srgbClr val="FF0000"/>
                </a:solidFill>
              </a:rPr>
              <a:t>に</a:t>
            </a:r>
            <a:endParaRPr lang="en-US" altLang="ja-JP" sz="2400" dirty="0" smtClean="0">
              <a:solidFill>
                <a:srgbClr val="FF0000"/>
              </a:solidFill>
            </a:endParaRPr>
          </a:p>
          <a:p>
            <a:pPr algn="ctr"/>
            <a:r>
              <a:rPr kumimoji="1" lang="ja-JP" altLang="en-US" sz="2400" dirty="0" smtClean="0">
                <a:solidFill>
                  <a:srgbClr val="FF0000"/>
                </a:solidFill>
              </a:rPr>
              <a:t>達していない</a:t>
            </a:r>
            <a:endParaRPr kumimoji="1" lang="ja-JP" altLang="en-US" sz="2400" dirty="0">
              <a:solidFill>
                <a:srgbClr val="FF0000"/>
              </a:solidFill>
            </a:endParaRPr>
          </a:p>
        </p:txBody>
      </p:sp>
    </p:spTree>
    <p:extLst>
      <p:ext uri="{BB962C8B-B14F-4D97-AF65-F5344CB8AC3E}">
        <p14:creationId xmlns:p14="http://schemas.microsoft.com/office/powerpoint/2010/main" val="3506099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日本・高知県では</a:t>
            </a:r>
            <a:r>
              <a:rPr lang="en-US" altLang="ja-JP" dirty="0" smtClean="0"/>
              <a:t/>
            </a:r>
            <a:br>
              <a:rPr lang="en-US" altLang="ja-JP" dirty="0" smtClean="0"/>
            </a:br>
            <a:r>
              <a:rPr lang="ja-JP" altLang="en-US" dirty="0" smtClean="0"/>
              <a:t>どれくらい</a:t>
            </a:r>
            <a:r>
              <a:rPr lang="ja-JP" altLang="en-US" dirty="0"/>
              <a:t>の人が</a:t>
            </a:r>
            <a:endParaRPr lang="en-US" altLang="ja-JP" dirty="0"/>
          </a:p>
          <a:p>
            <a:r>
              <a:rPr lang="ja-JP" altLang="en-US" dirty="0"/>
              <a:t>がんになっている</a:t>
            </a:r>
            <a:endParaRPr lang="en-US" altLang="ja-JP" dirty="0"/>
          </a:p>
          <a:p>
            <a:r>
              <a:rPr lang="ja-JP" altLang="en-US" dirty="0"/>
              <a:t>のだろう</a:t>
            </a:r>
          </a:p>
        </p:txBody>
      </p:sp>
    </p:spTree>
    <p:extLst>
      <p:ext uri="{BB962C8B-B14F-4D97-AF65-F5344CB8AC3E}">
        <p14:creationId xmlns:p14="http://schemas.microsoft.com/office/powerpoint/2010/main" val="392755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278954" y="196730"/>
            <a:ext cx="9063095" cy="1372542"/>
            <a:chOff x="278954" y="196730"/>
            <a:chExt cx="9063095" cy="1372542"/>
          </a:xfrm>
        </p:grpSpPr>
        <p:pic>
          <p:nvPicPr>
            <p:cNvPr id="17"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196730"/>
              <a:ext cx="7973580" cy="129617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547664" y="361188"/>
              <a:ext cx="7794385"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3000" dirty="0" smtClean="0">
                  <a:solidFill>
                    <a:schemeClr val="tx1">
                      <a:lumMod val="75000"/>
                      <a:lumOff val="25000"/>
                    </a:schemeClr>
                  </a:solidFill>
                  <a:effectLst/>
                </a:rPr>
                <a:t>高知県民が、がん</a:t>
              </a:r>
              <a:r>
                <a:rPr lang="ja-JP" altLang="en-US" sz="3000" dirty="0">
                  <a:solidFill>
                    <a:schemeClr val="tx1">
                      <a:lumMod val="75000"/>
                      <a:lumOff val="25000"/>
                    </a:schemeClr>
                  </a:solidFill>
                  <a:effectLst/>
                </a:rPr>
                <a:t>検診を受けない</a:t>
              </a:r>
              <a:r>
                <a:rPr lang="ja-JP" altLang="en-US" sz="3000" dirty="0" smtClean="0">
                  <a:solidFill>
                    <a:schemeClr val="tx1">
                      <a:lumMod val="75000"/>
                      <a:lumOff val="25000"/>
                    </a:schemeClr>
                  </a:solidFill>
                  <a:effectLst/>
                </a:rPr>
                <a:t>理由は？</a:t>
              </a:r>
              <a:endParaRPr lang="en-US" altLang="ja-JP" sz="3000" dirty="0">
                <a:solidFill>
                  <a:schemeClr val="tx1">
                    <a:lumMod val="75000"/>
                    <a:lumOff val="25000"/>
                  </a:schemeClr>
                </a:solidFill>
                <a:effectLst/>
              </a:endParaRPr>
            </a:p>
          </p:txBody>
        </p:sp>
        <p:grpSp>
          <p:nvGrpSpPr>
            <p:cNvPr id="20" name="グループ化 19"/>
            <p:cNvGrpSpPr/>
            <p:nvPr/>
          </p:nvGrpSpPr>
          <p:grpSpPr>
            <a:xfrm>
              <a:off x="278954" y="386897"/>
              <a:ext cx="836662" cy="1182375"/>
              <a:chOff x="728192" y="921380"/>
              <a:chExt cx="836662" cy="1182375"/>
            </a:xfrm>
          </p:grpSpPr>
          <p:sp>
            <p:nvSpPr>
              <p:cNvPr id="21" name="円/楕円 20"/>
              <p:cNvSpPr/>
              <p:nvPr/>
            </p:nvSpPr>
            <p:spPr>
              <a:xfrm>
                <a:off x="728192" y="980696"/>
                <a:ext cx="836662" cy="966563"/>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41793" y="921380"/>
                <a:ext cx="823061" cy="1182375"/>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grpSp>
      <p:sp>
        <p:nvSpPr>
          <p:cNvPr id="13" name="テキスト ボックス 12"/>
          <p:cNvSpPr txBox="1"/>
          <p:nvPr/>
        </p:nvSpPr>
        <p:spPr>
          <a:xfrm>
            <a:off x="5724128" y="6441428"/>
            <a:ext cx="3221052"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：令和５年度高知県県民世論踏査より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グラフ 10"/>
          <p:cNvGraphicFramePr>
            <a:graphicFrameLocks/>
          </p:cNvGraphicFramePr>
          <p:nvPr>
            <p:extLst/>
          </p:nvPr>
        </p:nvGraphicFramePr>
        <p:xfrm>
          <a:off x="293834" y="1487251"/>
          <a:ext cx="8382622" cy="49541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6193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形吹き出し 17"/>
          <p:cNvSpPr/>
          <p:nvPr/>
        </p:nvSpPr>
        <p:spPr>
          <a:xfrm>
            <a:off x="179512" y="3743774"/>
            <a:ext cx="6047231" cy="2184015"/>
          </a:xfrm>
          <a:prstGeom prst="wedgeEllipseCallout">
            <a:avLst>
              <a:gd name="adj1" fmla="val 46808"/>
              <a:gd name="adj2" fmla="val 1616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3000" b="1" dirty="0" smtClean="0">
                <a:solidFill>
                  <a:schemeClr val="tx1"/>
                </a:solidFill>
              </a:rPr>
              <a:t>大切な人にも、健康でいて</a:t>
            </a:r>
            <a:endParaRPr kumimoji="1" lang="en-US" altLang="ja-JP" sz="3000" b="1" dirty="0" smtClean="0">
              <a:solidFill>
                <a:schemeClr val="tx1"/>
              </a:solidFill>
            </a:endParaRPr>
          </a:p>
          <a:p>
            <a:r>
              <a:rPr kumimoji="1" lang="ja-JP" altLang="en-US" sz="3000" b="1" dirty="0" smtClean="0">
                <a:solidFill>
                  <a:schemeClr val="tx1"/>
                </a:solidFill>
              </a:rPr>
              <a:t>ほしいから･･･</a:t>
            </a:r>
            <a:endParaRPr kumimoji="1" lang="en-US" altLang="ja-JP" sz="3000" b="1" dirty="0" smtClean="0">
              <a:solidFill>
                <a:schemeClr val="tx1"/>
              </a:solidFill>
            </a:endParaRPr>
          </a:p>
          <a:p>
            <a:r>
              <a:rPr kumimoji="1" lang="ja-JP" altLang="en-US" sz="3000" b="1" dirty="0" smtClean="0">
                <a:solidFill>
                  <a:schemeClr val="tx1"/>
                </a:solidFill>
              </a:rPr>
              <a:t>検診の大切さを伝えよう！</a:t>
            </a:r>
            <a:endParaRPr kumimoji="1" lang="ja-JP" altLang="en-US" sz="3000" b="1" dirty="0">
              <a:solidFill>
                <a:schemeClr val="tx1"/>
              </a:solidFill>
            </a:endParaRPr>
          </a:p>
        </p:txBody>
      </p:sp>
      <p:grpSp>
        <p:nvGrpSpPr>
          <p:cNvPr id="25" name="グループ化 24"/>
          <p:cNvGrpSpPr/>
          <p:nvPr/>
        </p:nvGrpSpPr>
        <p:grpSpPr>
          <a:xfrm>
            <a:off x="5292080" y="3068960"/>
            <a:ext cx="3560113" cy="3417537"/>
            <a:chOff x="6749882" y="1804563"/>
            <a:chExt cx="2163966" cy="2118184"/>
          </a:xfrm>
        </p:grpSpPr>
        <p:sp>
          <p:nvSpPr>
            <p:cNvPr id="26" name="円/楕円 13"/>
            <p:cNvSpPr/>
            <p:nvPr/>
          </p:nvSpPr>
          <p:spPr>
            <a:xfrm>
              <a:off x="6749882" y="1804563"/>
              <a:ext cx="2163966" cy="209542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6991697" y="2125401"/>
              <a:ext cx="1760250" cy="1797346"/>
              <a:chOff x="6991697" y="2125401"/>
              <a:chExt cx="1760250" cy="1797346"/>
            </a:xfrm>
          </p:grpSpPr>
          <p:sp>
            <p:nvSpPr>
              <p:cNvPr id="28" name="円/楕円 1"/>
              <p:cNvSpPr/>
              <p:nvPr/>
            </p:nvSpPr>
            <p:spPr>
              <a:xfrm>
                <a:off x="8074116" y="3494118"/>
                <a:ext cx="216024" cy="164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 descr="C:\Users\nakamura\Desktop\サタケさんイラストスライド化拡大-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1697" y="2125401"/>
                <a:ext cx="1760250" cy="17973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0" name="角丸四角形吹き出し 29"/>
          <p:cNvSpPr/>
          <p:nvPr/>
        </p:nvSpPr>
        <p:spPr>
          <a:xfrm>
            <a:off x="607268" y="1508300"/>
            <a:ext cx="7857451" cy="1560659"/>
          </a:xfrm>
          <a:prstGeom prst="wedgeRoundRectCallout">
            <a:avLst>
              <a:gd name="adj1" fmla="val 39211"/>
              <a:gd name="adj2" fmla="val 87124"/>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b="1" dirty="0">
                <a:solidFill>
                  <a:schemeClr val="tx1"/>
                </a:solidFill>
              </a:rPr>
              <a:t>定期的に検診を受けて</a:t>
            </a:r>
            <a:r>
              <a:rPr lang="ja-JP" altLang="en-US" sz="3600" b="1" dirty="0" smtClean="0">
                <a:solidFill>
                  <a:schemeClr val="tx1"/>
                </a:solidFill>
              </a:rPr>
              <a:t>、自分</a:t>
            </a:r>
            <a:r>
              <a:rPr lang="ja-JP" altLang="en-US" sz="3600" b="1" dirty="0">
                <a:solidFill>
                  <a:schemeClr val="tx1"/>
                </a:solidFill>
              </a:rPr>
              <a:t>で</a:t>
            </a:r>
            <a:r>
              <a:rPr lang="ja-JP" altLang="en-US" sz="3600" b="1" dirty="0" smtClean="0">
                <a:solidFill>
                  <a:schemeClr val="tx1"/>
                </a:solidFill>
              </a:rPr>
              <a:t>は</a:t>
            </a:r>
            <a:endParaRPr lang="en-US" altLang="ja-JP" sz="3600" b="1" dirty="0" smtClean="0">
              <a:solidFill>
                <a:schemeClr val="tx1"/>
              </a:solidFill>
            </a:endParaRPr>
          </a:p>
          <a:p>
            <a:pPr algn="ctr">
              <a:lnSpc>
                <a:spcPts val="5000"/>
              </a:lnSpc>
            </a:pPr>
            <a:r>
              <a:rPr lang="ja-JP" altLang="en-US" sz="3600" b="1" dirty="0" smtClean="0">
                <a:solidFill>
                  <a:schemeClr val="tx1"/>
                </a:solidFill>
              </a:rPr>
              <a:t>気づかない小さな異常を見つけよう</a:t>
            </a:r>
            <a:endParaRPr lang="ja-JP" altLang="en-US" sz="3600" b="1" dirty="0">
              <a:solidFill>
                <a:schemeClr val="tx1"/>
              </a:solidFill>
            </a:endParaRPr>
          </a:p>
        </p:txBody>
      </p:sp>
      <p:sp>
        <p:nvSpPr>
          <p:cNvPr id="31" name="テキスト ボックス 30"/>
          <p:cNvSpPr txBox="1"/>
          <p:nvPr/>
        </p:nvSpPr>
        <p:spPr>
          <a:xfrm>
            <a:off x="1732335" y="221211"/>
            <a:ext cx="5607319" cy="769441"/>
          </a:xfrm>
          <a:prstGeom prst="rect">
            <a:avLst/>
          </a:prstGeom>
          <a:noFill/>
        </p:spPr>
        <p:txBody>
          <a:bodyPr wrap="square" rtlCol="0">
            <a:spAutoFit/>
          </a:bodyPr>
          <a:lstStyle>
            <a:defPPr>
              <a:defRPr lang="ja-JP"/>
            </a:defPPr>
            <a:lvl1pPr algn="ctr">
              <a:defRPr sz="4400" b="1"/>
            </a:lvl1p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がん検診で早期発見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882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56899" y="2420888"/>
            <a:ext cx="8424936" cy="2123658"/>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7920"/>
              </a:lnSpc>
            </a:pPr>
            <a:r>
              <a:rPr lang="ja-JP" altLang="en-US" sz="6500" dirty="0">
                <a:solidFill>
                  <a:schemeClr val="tx1">
                    <a:lumMod val="75000"/>
                    <a:lumOff val="25000"/>
                  </a:schemeClr>
                </a:solidFill>
              </a:rPr>
              <a:t>がんはどのよう</a:t>
            </a:r>
            <a:r>
              <a:rPr lang="ja-JP" altLang="en-US" sz="6500" dirty="0" smtClean="0">
                <a:solidFill>
                  <a:schemeClr val="tx1">
                    <a:lumMod val="75000"/>
                    <a:lumOff val="25000"/>
                  </a:schemeClr>
                </a:solidFill>
              </a:rPr>
              <a:t>に</a:t>
            </a:r>
            <a:r>
              <a:rPr lang="en-US" altLang="ja-JP" sz="6500" dirty="0" smtClean="0">
                <a:solidFill>
                  <a:schemeClr val="tx1">
                    <a:lumMod val="75000"/>
                    <a:lumOff val="25000"/>
                  </a:schemeClr>
                </a:solidFill>
              </a:rPr>
              <a:t/>
            </a:r>
            <a:br>
              <a:rPr lang="en-US" altLang="ja-JP" sz="6500" dirty="0" smtClean="0">
                <a:solidFill>
                  <a:schemeClr val="tx1">
                    <a:lumMod val="75000"/>
                    <a:lumOff val="25000"/>
                  </a:schemeClr>
                </a:solidFill>
              </a:rPr>
            </a:br>
            <a:r>
              <a:rPr lang="ja-JP" altLang="en-US" sz="6500" dirty="0" smtClean="0">
                <a:solidFill>
                  <a:schemeClr val="tx1">
                    <a:lumMod val="75000"/>
                    <a:lumOff val="25000"/>
                  </a:schemeClr>
                </a:solidFill>
              </a:rPr>
              <a:t>治す</a:t>
            </a:r>
            <a:r>
              <a:rPr lang="ja-JP" altLang="en-US" sz="6500" dirty="0">
                <a:solidFill>
                  <a:schemeClr val="tx1">
                    <a:lumMod val="75000"/>
                    <a:lumOff val="25000"/>
                  </a:schemeClr>
                </a:solidFill>
              </a:rPr>
              <a:t>のだろう</a:t>
            </a:r>
          </a:p>
        </p:txBody>
      </p:sp>
    </p:spTree>
    <p:extLst>
      <p:ext uri="{BB962C8B-B14F-4D97-AF65-F5344CB8AC3E}">
        <p14:creationId xmlns:p14="http://schemas.microsoft.com/office/powerpoint/2010/main" val="3886586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algn="ctr">
              <a:defRPr sz="4400" b="1"/>
            </a:lvl1p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の治療法</a:t>
            </a:r>
            <a:endPar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6" name="円/楕円 15"/>
          <p:cNvSpPr/>
          <p:nvPr/>
        </p:nvSpPr>
        <p:spPr>
          <a:xfrm>
            <a:off x="3155558" y="1289384"/>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4400" b="1" dirty="0" smtClean="0">
                <a:solidFill>
                  <a:schemeClr val="tx1">
                    <a:lumMod val="75000"/>
                    <a:lumOff val="25000"/>
                  </a:schemeClr>
                </a:solidFill>
                <a:latin typeface="メイリオ" panose="020B0604030504040204" pitchFamily="50" charset="-128"/>
                <a:ea typeface="メイリオ" panose="020B0604030504040204" pitchFamily="50" charset="-128"/>
              </a:rPr>
              <a:t>手術</a:t>
            </a:r>
            <a:endPar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円/楕円 16"/>
          <p:cNvSpPr/>
          <p:nvPr/>
        </p:nvSpPr>
        <p:spPr>
          <a:xfrm>
            <a:off x="1530486" y="2463739"/>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4400" b="1" dirty="0" smtClean="0">
                <a:solidFill>
                  <a:schemeClr val="tx1">
                    <a:lumMod val="75000"/>
                    <a:lumOff val="25000"/>
                  </a:schemeClr>
                </a:solidFill>
                <a:latin typeface="メイリオ" panose="020B0604030504040204" pitchFamily="50" charset="-128"/>
                <a:ea typeface="メイリオ" panose="020B0604030504040204" pitchFamily="50" charset="-128"/>
              </a:rPr>
              <a:t>放射線</a:t>
            </a:r>
            <a:endParaRPr lang="ja-JP" altLang="en-US"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251520" y="5095716"/>
            <a:ext cx="8652504" cy="1823576"/>
          </a:xfrm>
          <a:prstGeom prst="rect">
            <a:avLst/>
          </a:prstGeom>
          <a:noFill/>
        </p:spPr>
        <p:txBody>
          <a:bodyPr wrap="square" rtlCol="0">
            <a:spAutoFit/>
          </a:bodyPr>
          <a:lstStyle>
            <a:defPPr>
              <a:defRPr lang="ja-JP"/>
            </a:defPPr>
            <a:lvl1pPr marL="538163" indent="-538163">
              <a:defRPr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4500"/>
              </a:lnSpc>
            </a:pPr>
            <a:r>
              <a:rPr lang="ja-JP" altLang="en-US" spc="-100" dirty="0"/>
              <a:t>●がんの種類や状態などにより選ぶ</a:t>
            </a:r>
            <a:endParaRPr lang="en-US" altLang="ja-JP" spc="-100" dirty="0"/>
          </a:p>
          <a:p>
            <a:pPr>
              <a:lnSpc>
                <a:spcPts val="4500"/>
              </a:lnSpc>
            </a:pPr>
            <a:r>
              <a:rPr lang="ja-JP" altLang="en-US" spc="-100" dirty="0"/>
              <a:t>●いくつか</a:t>
            </a:r>
            <a:r>
              <a:rPr lang="ja-JP" altLang="en-US" spc="-100" dirty="0" smtClean="0"/>
              <a:t>の治療法を組み合わせる</a:t>
            </a:r>
            <a:r>
              <a:rPr lang="ja-JP" altLang="en-US" spc="-100" dirty="0"/>
              <a:t>ことも</a:t>
            </a:r>
            <a:r>
              <a:rPr lang="ja-JP" altLang="en-US" spc="-100" dirty="0" smtClean="0"/>
              <a:t>ある</a:t>
            </a:r>
            <a:endParaRPr lang="ja-JP" altLang="en-US" spc="-100" dirty="0"/>
          </a:p>
        </p:txBody>
      </p:sp>
      <p:grpSp>
        <p:nvGrpSpPr>
          <p:cNvPr id="4" name="グループ化 3"/>
          <p:cNvGrpSpPr/>
          <p:nvPr/>
        </p:nvGrpSpPr>
        <p:grpSpPr>
          <a:xfrm>
            <a:off x="4648406" y="2521005"/>
            <a:ext cx="3005952" cy="2631977"/>
            <a:chOff x="4379571" y="2455904"/>
            <a:chExt cx="3005952" cy="2631977"/>
          </a:xfrm>
        </p:grpSpPr>
        <p:sp>
          <p:nvSpPr>
            <p:cNvPr id="18" name="円/楕円 17"/>
            <p:cNvSpPr/>
            <p:nvPr/>
          </p:nvSpPr>
          <p:spPr>
            <a:xfrm>
              <a:off x="4526683" y="2455904"/>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68000" rIns="0" rtlCol="0" anchor="ctr"/>
            <a:lstStyle/>
            <a:p>
              <a:pPr algn="ctr"/>
              <a:r>
                <a:rPr lang="ja-JP" altLang="en-US" sz="4400" b="1" dirty="0" smtClean="0">
                  <a:solidFill>
                    <a:schemeClr val="tx1">
                      <a:lumMod val="75000"/>
                      <a:lumOff val="25000"/>
                    </a:schemeClr>
                  </a:solidFill>
                  <a:latin typeface="メイリオ" panose="020B0604030504040204" pitchFamily="50" charset="-128"/>
                  <a:ea typeface="メイリオ" panose="020B0604030504040204" pitchFamily="50" charset="-128"/>
                </a:rPr>
                <a:t>薬物</a:t>
              </a:r>
              <a:endParaRPr lang="en-US" altLang="ja-JP" sz="4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lang="en-US" altLang="ja-JP" sz="44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379571" y="3939333"/>
              <a:ext cx="3005952" cy="430887"/>
            </a:xfrm>
            <a:prstGeom prst="rect">
              <a:avLst/>
            </a:prstGeom>
          </p:spPr>
          <p:txBody>
            <a:bodyPr wrap="none">
              <a:spAutoFit/>
            </a:bodyPr>
            <a:lstStyle/>
            <a:p>
              <a:pPr algn="ct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（抗</a:t>
              </a:r>
              <a:r>
                <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rPr>
                <a:t>がん剤</a:t>
              </a:r>
              <a:r>
                <a:rPr lang="ja-JP" altLang="en-US" sz="2200" b="1" dirty="0" smtClean="0">
                  <a:solidFill>
                    <a:schemeClr val="tx1">
                      <a:lumMod val="75000"/>
                      <a:lumOff val="25000"/>
                    </a:schemeClr>
                  </a:solidFill>
                  <a:latin typeface="メイリオ" panose="020B0604030504040204" pitchFamily="50" charset="-128"/>
                  <a:ea typeface="メイリオ" panose="020B0604030504040204" pitchFamily="50" charset="-128"/>
                </a:rPr>
                <a:t>などの薬）</a:t>
              </a:r>
              <a:endParaRPr lang="ja-JP" altLang="en-US" sz="2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11" name="テキスト ボックス 10"/>
          <p:cNvSpPr txBox="1"/>
          <p:nvPr/>
        </p:nvSpPr>
        <p:spPr>
          <a:xfrm>
            <a:off x="1763688" y="1169416"/>
            <a:ext cx="5616624" cy="824351"/>
          </a:xfrm>
          <a:prstGeom prst="roundRect">
            <a:avLst/>
          </a:prstGeom>
          <a:solidFill>
            <a:srgbClr val="0070C0">
              <a:alpha val="90000"/>
            </a:srgbClr>
          </a:solidFill>
        </p:spPr>
        <p:txBody>
          <a:bodyPr wrap="square" tIns="180000" rtlCol="0" anchor="ctr" anchorCtr="0">
            <a:noAutofit/>
          </a:bodyPr>
          <a:lstStyle/>
          <a:p>
            <a:pPr algn="ctr"/>
            <a:r>
              <a:rPr kumimoji="1" lang="ja-JP" altLang="en-US" sz="4000" b="1" dirty="0" smtClean="0">
                <a:solidFill>
                  <a:schemeClr val="bg1"/>
                </a:solidFill>
                <a:latin typeface="メイリオ" panose="020B0604030504040204" pitchFamily="50" charset="-128"/>
                <a:ea typeface="メイリオ" panose="020B0604030504040204" pitchFamily="50" charset="-128"/>
              </a:rPr>
              <a:t>治療法は</a:t>
            </a:r>
            <a:r>
              <a:rPr lang="ja-JP" altLang="en-US" sz="4000" b="1" dirty="0" smtClean="0">
                <a:solidFill>
                  <a:schemeClr val="bg1"/>
                </a:solidFill>
                <a:latin typeface="メイリオ" panose="020B0604030504040204" pitchFamily="50" charset="-128"/>
                <a:ea typeface="メイリオ" panose="020B0604030504040204" pitchFamily="50" charset="-128"/>
              </a:rPr>
              <a:t>主に</a:t>
            </a:r>
            <a:r>
              <a:rPr lang="en-US" altLang="ja-JP" sz="4000" b="1" dirty="0" smtClean="0">
                <a:solidFill>
                  <a:schemeClr val="bg1"/>
                </a:solidFill>
                <a:latin typeface="メイリオ" panose="020B0604030504040204" pitchFamily="50" charset="-128"/>
                <a:ea typeface="メイリオ" panose="020B0604030504040204" pitchFamily="50" charset="-128"/>
              </a:rPr>
              <a:t>3</a:t>
            </a:r>
            <a:r>
              <a:rPr lang="ja-JP" altLang="en-US" sz="4000" b="1" dirty="0" smtClean="0">
                <a:solidFill>
                  <a:schemeClr val="bg1"/>
                </a:solidFill>
                <a:latin typeface="メイリオ" panose="020B0604030504040204" pitchFamily="50" charset="-128"/>
                <a:ea typeface="メイリオ" panose="020B0604030504040204" pitchFamily="50" charset="-128"/>
              </a:rPr>
              <a:t>つ</a:t>
            </a:r>
            <a:endParaRPr kumimoji="1" lang="ja-JP" altLang="en-US" sz="4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343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イラスト-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458" y="1044067"/>
            <a:ext cx="2510522" cy="181502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4827644" y="26301"/>
            <a:ext cx="3744416" cy="964367"/>
          </a:xfrm>
          <a:prstGeom prst="rect">
            <a:avLst/>
          </a:prstGeom>
          <a:noFill/>
        </p:spPr>
        <p:txBody>
          <a:bodyPr wrap="square" rtlCol="0">
            <a:spAutoFit/>
          </a:bodyPr>
          <a:lstStyle>
            <a:defPPr>
              <a:defRPr lang="ja-JP"/>
            </a:defPPr>
            <a:lvl1pPr algn="ctr">
              <a:defRPr sz="4400" b="1"/>
            </a:lvl1pPr>
          </a:lstStyle>
          <a:p>
            <a:pPr algn="l">
              <a:lnSpc>
                <a:spcPts val="336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がんの種類や状態など</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lnSpc>
                <a:spcPts val="336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により選ぶ</a:t>
            </a:r>
            <a:endPar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1" name="ホームベース 10"/>
          <p:cNvSpPr/>
          <p:nvPr/>
        </p:nvSpPr>
        <p:spPr>
          <a:xfrm>
            <a:off x="-987424" y="1411521"/>
            <a:ext cx="3096344" cy="896695"/>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p>
            <a:pPr marL="174625" indent="-174625" algn="r"/>
            <a:r>
              <a:rPr lang="ja-JP" altLang="en-US" sz="4800" b="1" dirty="0" smtClean="0">
                <a:solidFill>
                  <a:srgbClr val="00B050"/>
                </a:solidFill>
                <a:latin typeface="メイリオ" panose="020B0604030504040204" pitchFamily="50" charset="-128"/>
                <a:ea typeface="メイリオ" panose="020B0604030504040204" pitchFamily="50" charset="-128"/>
              </a:rPr>
              <a:t>手  術</a:t>
            </a:r>
            <a:endParaRPr lang="en-US" altLang="ja-JP" sz="4800" b="1" dirty="0">
              <a:solidFill>
                <a:srgbClr val="00B050"/>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2170506" y="1549830"/>
            <a:ext cx="5314275" cy="707886"/>
          </a:xfrm>
          <a:prstGeom prst="rect">
            <a:avLst/>
          </a:prstGeom>
        </p:spPr>
        <p:txBody>
          <a:bodyPr wrap="none">
            <a:spAutoFit/>
          </a:body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手術でがんを取り除く</a:t>
            </a:r>
          </a:p>
        </p:txBody>
      </p:sp>
      <p:sp>
        <p:nvSpPr>
          <p:cNvPr id="10" name="ホームベース 9"/>
          <p:cNvSpPr/>
          <p:nvPr/>
        </p:nvSpPr>
        <p:spPr>
          <a:xfrm>
            <a:off x="-1007398" y="3279702"/>
            <a:ext cx="3096344" cy="896695"/>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p>
            <a:pPr marL="174625" indent="-174625" algn="r"/>
            <a:r>
              <a:rPr lang="ja-JP" altLang="en-US" sz="4400" b="1" dirty="0" smtClean="0">
                <a:solidFill>
                  <a:srgbClr val="00B050"/>
                </a:solidFill>
                <a:latin typeface="メイリオ" panose="020B0604030504040204" pitchFamily="50" charset="-128"/>
                <a:ea typeface="メイリオ" panose="020B0604030504040204" pitchFamily="50" charset="-128"/>
              </a:rPr>
              <a:t>放射線</a:t>
            </a:r>
            <a:endParaRPr lang="en-US" altLang="ja-JP" sz="4400" b="1" dirty="0">
              <a:solidFill>
                <a:srgbClr val="00B050"/>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2165105" y="3066331"/>
            <a:ext cx="4288353" cy="1323439"/>
          </a:xfrm>
          <a:prstGeom prst="rect">
            <a:avLst/>
          </a:prstGeom>
        </p:spPr>
        <p:txBody>
          <a:bodyPr wrap="none">
            <a:spAutoFit/>
          </a:bodyPr>
          <a:lstStyle/>
          <a:p>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放射線でがん</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の</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細胞を死滅</a:t>
            </a: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させる</a:t>
            </a:r>
          </a:p>
        </p:txBody>
      </p:sp>
      <p:pic>
        <p:nvPicPr>
          <p:cNvPr id="15" name="Picture 2" descr="C:\Users\nakamura\Desktop\イラスト-1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57"/>
          <a:stretch/>
        </p:blipFill>
        <p:spPr bwMode="auto">
          <a:xfrm>
            <a:off x="6512521" y="2936010"/>
            <a:ext cx="2392396" cy="1875369"/>
          </a:xfrm>
          <a:prstGeom prst="rect">
            <a:avLst/>
          </a:prstGeom>
          <a:noFill/>
          <a:extLst>
            <a:ext uri="{909E8E84-426E-40DD-AFC4-6F175D3DCCD1}">
              <a14:hiddenFill xmlns:a14="http://schemas.microsoft.com/office/drawing/2010/main">
                <a:solidFill>
                  <a:srgbClr val="FFFFFF"/>
                </a:solidFill>
              </a14:hiddenFill>
            </a:ext>
          </a:extLst>
        </p:spPr>
      </p:pic>
      <p:sp>
        <p:nvSpPr>
          <p:cNvPr id="16" name="ホームベース 15"/>
          <p:cNvSpPr/>
          <p:nvPr/>
        </p:nvSpPr>
        <p:spPr>
          <a:xfrm>
            <a:off x="-987424" y="5132749"/>
            <a:ext cx="3096344" cy="898199"/>
          </a:xfrm>
          <a:prstGeom prst="homePlate">
            <a:avLst>
              <a:gd name="adj" fmla="val 20375"/>
            </a:avLst>
          </a:prstGeom>
          <a:solidFill>
            <a:srgbClr val="FFFFD5"/>
          </a:solidFill>
          <a:ln w="76200">
            <a:solidFill>
              <a:srgbClr val="00B050"/>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180000" rIns="216000" rtlCol="0" anchor="ctr"/>
          <a:lstStyle/>
          <a:p>
            <a:pPr marL="174625" indent="-174625" algn="r"/>
            <a:r>
              <a:rPr lang="ja-JP" altLang="en-US" sz="4800" b="1" dirty="0" smtClean="0">
                <a:solidFill>
                  <a:srgbClr val="00B050"/>
                </a:solidFill>
                <a:latin typeface="メイリオ" panose="020B0604030504040204" pitchFamily="50" charset="-128"/>
                <a:ea typeface="メイリオ" panose="020B0604030504040204" pitchFamily="50" charset="-128"/>
              </a:rPr>
              <a:t>薬  物</a:t>
            </a:r>
            <a:endParaRPr lang="en-US" altLang="ja-JP" sz="4800" b="1" dirty="0">
              <a:solidFill>
                <a:srgbClr val="00B050"/>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2165105" y="5018621"/>
            <a:ext cx="5827236" cy="1323439"/>
          </a:xfrm>
          <a:prstGeom prst="rect">
            <a:avLst/>
          </a:prstGeom>
        </p:spPr>
        <p:txBody>
          <a:bodyPr wrap="none">
            <a:spAutoFit/>
          </a:bodyPr>
          <a:lstStyle/>
          <a:p>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抗がん剤などの薬</a:t>
            </a: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に</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より</a:t>
            </a:r>
            <a:r>
              <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がん細胞の増殖を抑える</a:t>
            </a:r>
            <a:endParaRPr lang="ja-JP" altLang="en-US" sz="40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9" name="Picture 2" descr="C:\Users\nakamura\Desktop\イラスト-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382" y="5132749"/>
            <a:ext cx="1525222" cy="1800402"/>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273355" y="317307"/>
            <a:ext cx="4831695" cy="528350"/>
          </a:xfrm>
          <a:prstGeom prst="rect">
            <a:avLst/>
          </a:prstGeom>
          <a:noFill/>
        </p:spPr>
        <p:txBody>
          <a:bodyPr wrap="square" rtlCol="0">
            <a:spAutoFit/>
          </a:bodyPr>
          <a:lstStyle>
            <a:defPPr>
              <a:defRPr lang="ja-JP"/>
            </a:defPPr>
            <a:lvl1pPr algn="ctr">
              <a:defRPr sz="4400" b="1"/>
            </a:lvl1pPr>
          </a:lstStyle>
          <a:p>
            <a:pPr>
              <a:lnSpc>
                <a:spcPts val="3360"/>
              </a:lnSpc>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の治療法</a:t>
            </a:r>
            <a:endPar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42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0" grpId="0" animBg="1"/>
      <p:bldP spid="12" grpId="0"/>
      <p:bldP spid="16"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395712" y="4239945"/>
            <a:ext cx="2905822" cy="93527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十分</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な説明</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0" y="182250"/>
            <a:ext cx="9144000" cy="754053"/>
          </a:xfrm>
          <a:prstGeom prst="rect">
            <a:avLst/>
          </a:prstGeom>
          <a:noFill/>
        </p:spPr>
        <p:txBody>
          <a:bodyPr wrap="square" rtlCol="0">
            <a:spAutoFit/>
          </a:bodyPr>
          <a:lstStyle/>
          <a:p>
            <a:pPr algn="ctr"/>
            <a:r>
              <a:rPr lang="ja-JP" altLang="en-US" sz="4300" b="1" spc="-15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治療法を決めるとき大切なこと</a:t>
            </a:r>
            <a:endParaRPr kumimoji="1" lang="ja-JP" altLang="en-US" sz="4300" b="1" spc="-1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円/楕円 17"/>
          <p:cNvSpPr/>
          <p:nvPr/>
        </p:nvSpPr>
        <p:spPr>
          <a:xfrm>
            <a:off x="3143730" y="2505925"/>
            <a:ext cx="2758793" cy="822584"/>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相 談</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円/楕円 20"/>
          <p:cNvSpPr/>
          <p:nvPr/>
        </p:nvSpPr>
        <p:spPr>
          <a:xfrm>
            <a:off x="142542" y="3092799"/>
            <a:ext cx="3649558" cy="999179"/>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患者の価値観</a:t>
            </a:r>
          </a:p>
        </p:txBody>
      </p:sp>
      <p:sp>
        <p:nvSpPr>
          <p:cNvPr id="24" name="円/楕円 23"/>
          <p:cNvSpPr/>
          <p:nvPr/>
        </p:nvSpPr>
        <p:spPr>
          <a:xfrm>
            <a:off x="5466408" y="3144748"/>
            <a:ext cx="3600141" cy="94723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252000" rIns="0"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希望する生き方</a:t>
            </a:r>
          </a:p>
        </p:txBody>
      </p:sp>
      <p:sp>
        <p:nvSpPr>
          <p:cNvPr id="40" name="円/楕円 39"/>
          <p:cNvSpPr/>
          <p:nvPr/>
        </p:nvSpPr>
        <p:spPr>
          <a:xfrm>
            <a:off x="5593690" y="4319509"/>
            <a:ext cx="3335509" cy="855706"/>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説明</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の理解</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598692" y="1120824"/>
            <a:ext cx="7848871" cy="1384995"/>
          </a:xfrm>
          <a:prstGeom prst="rect">
            <a:avLst/>
          </a:prstGeom>
        </p:spPr>
        <p:txBody>
          <a:bodyPr wrap="square">
            <a:spAutoFit/>
          </a:bodyPr>
          <a:lstStyle/>
          <a:p>
            <a:pPr algn="ct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自分の病</a:t>
            </a:r>
            <a:r>
              <a:rPr lang="ja-JP" altLang="en-US" sz="2800" b="1" spc="-600" dirty="0">
                <a:solidFill>
                  <a:schemeClr val="tx1">
                    <a:lumMod val="75000"/>
                    <a:lumOff val="25000"/>
                  </a:schemeClr>
                </a:solidFill>
                <a:latin typeface="メイリオ" panose="020B0604030504040204" pitchFamily="50" charset="-128"/>
                <a:ea typeface="メイリオ" panose="020B0604030504040204" pitchFamily="50" charset="-128"/>
              </a:rPr>
              <a:t>気・</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検</a:t>
            </a:r>
            <a:r>
              <a:rPr lang="ja-JP" altLang="en-US" sz="2800" b="1" spc="-600" dirty="0">
                <a:solidFill>
                  <a:schemeClr val="tx1">
                    <a:lumMod val="75000"/>
                    <a:lumOff val="25000"/>
                  </a:schemeClr>
                </a:solidFill>
                <a:latin typeface="メイリオ" panose="020B0604030504040204" pitchFamily="50" charset="-128"/>
                <a:ea typeface="メイリオ" panose="020B0604030504040204" pitchFamily="50" charset="-128"/>
              </a:rPr>
              <a:t>査・</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治療などについて十分</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な</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説明</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を受</a:t>
            </a:r>
            <a:r>
              <a:rPr lang="ja-JP" altLang="en-US" sz="2800" b="1" spc="-300" dirty="0">
                <a:solidFill>
                  <a:schemeClr val="tx1">
                    <a:lumMod val="75000"/>
                    <a:lumOff val="25000"/>
                  </a:schemeClr>
                </a:solidFill>
                <a:latin typeface="メイリオ" panose="020B0604030504040204" pitchFamily="50" charset="-128"/>
                <a:ea typeface="メイリオ" panose="020B0604030504040204" pitchFamily="50" charset="-128"/>
              </a:rPr>
              <a:t>け</a:t>
            </a:r>
            <a:r>
              <a:rPr lang="ja-JP" altLang="en-US" sz="2800" b="1" spc="-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理解した上でどのよう</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な</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医療</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を受けるか選択する</a:t>
            </a:r>
          </a:p>
        </p:txBody>
      </p:sp>
      <p:pic>
        <p:nvPicPr>
          <p:cNvPr id="7170" name="Picture 2" descr="C:\Users\nakamura\Desktop\ill-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401" y="3295314"/>
            <a:ext cx="2445198" cy="188926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31540" y="5375806"/>
            <a:ext cx="8280920" cy="1469770"/>
          </a:xfrm>
          <a:prstGeom prst="roundRect">
            <a:avLst>
              <a:gd name="adj" fmla="val 15760"/>
            </a:avLst>
          </a:prstGeom>
          <a:solidFill>
            <a:schemeClr val="accent6">
              <a:lumMod val="40000"/>
              <a:lumOff val="60000"/>
            </a:schemeClr>
          </a:solidFill>
        </p:spPr>
        <p:txBody>
          <a:bodyPr wrap="square" tIns="108000" bIns="0" rtlCol="0">
            <a:spAutoFit/>
          </a:bodyPr>
          <a:lstStyle/>
          <a:p>
            <a:pPr algn="ctr"/>
            <a:r>
              <a:rPr lang="ja-JP" altLang="en-US" sz="4000" b="1" dirty="0" smtClean="0">
                <a:solidFill>
                  <a:srgbClr val="002060"/>
                </a:solidFill>
                <a:latin typeface="メイリオ" panose="020B0604030504040204" pitchFamily="50" charset="-128"/>
                <a:ea typeface="メイリオ" panose="020B0604030504040204" pitchFamily="50" charset="-128"/>
              </a:rPr>
              <a:t>治療法を理解し</a:t>
            </a:r>
            <a:endParaRPr lang="en-US" altLang="ja-JP" sz="4000" b="1" dirty="0" smtClean="0">
              <a:solidFill>
                <a:srgbClr val="002060"/>
              </a:solidFill>
              <a:latin typeface="メイリオ" panose="020B0604030504040204" pitchFamily="50" charset="-128"/>
              <a:ea typeface="メイリオ" panose="020B0604030504040204" pitchFamily="50" charset="-128"/>
            </a:endParaRPr>
          </a:p>
          <a:p>
            <a:pPr algn="ctr"/>
            <a:r>
              <a:rPr lang="ja-JP" altLang="en-US" sz="4000" b="1" dirty="0" smtClean="0">
                <a:solidFill>
                  <a:srgbClr val="002060"/>
                </a:solidFill>
                <a:latin typeface="メイリオ" panose="020B0604030504040204" pitchFamily="50" charset="-128"/>
                <a:ea typeface="メイリオ" panose="020B0604030504040204" pitchFamily="50" charset="-128"/>
              </a:rPr>
              <a:t>自分で選ぶという意識が大切</a:t>
            </a:r>
            <a:endParaRPr kumimoji="1" lang="ja-JP" altLang="en-US" sz="40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03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21" grpId="0" animBg="1"/>
      <p:bldP spid="24" grpId="0" animBg="1"/>
      <p:bldP spid="4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248003"/>
            <a:ext cx="8928992" cy="754053"/>
          </a:xfrm>
          <a:prstGeom prst="rect">
            <a:avLst/>
          </a:prstGeom>
          <a:noFill/>
        </p:spPr>
        <p:txBody>
          <a:bodyPr wrap="square" rtlCol="0">
            <a:spAutoFit/>
          </a:bodyPr>
          <a:lstStyle>
            <a:defPPr>
              <a:defRPr lang="ja-JP"/>
            </a:defPPr>
            <a:lvl1pPr algn="ctr">
              <a:defRPr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300" spc="-150" dirty="0" smtClean="0"/>
              <a:t>がん患者の「生活の質」</a:t>
            </a:r>
            <a:endParaRPr lang="ja-JP" altLang="en-US" sz="4300" spc="-150" dirty="0"/>
          </a:p>
        </p:txBody>
      </p:sp>
      <p:grpSp>
        <p:nvGrpSpPr>
          <p:cNvPr id="4" name="グループ化 3"/>
          <p:cNvGrpSpPr/>
          <p:nvPr/>
        </p:nvGrpSpPr>
        <p:grpSpPr>
          <a:xfrm>
            <a:off x="333761" y="2708920"/>
            <a:ext cx="2091716" cy="1995778"/>
            <a:chOff x="286136" y="2583511"/>
            <a:chExt cx="2091716" cy="1995778"/>
          </a:xfrm>
        </p:grpSpPr>
        <p:sp>
          <p:nvSpPr>
            <p:cNvPr id="17" name="円/楕円 16"/>
            <p:cNvSpPr/>
            <p:nvPr/>
          </p:nvSpPr>
          <p:spPr>
            <a:xfrm>
              <a:off x="286136" y="2583511"/>
              <a:ext cx="2091716" cy="1995778"/>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descr="C:\Users\nakamura\Desktop\サタケさんイラストスライド化拡大-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78" y="2761797"/>
              <a:ext cx="1869114" cy="163920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テキスト ボックス 23"/>
          <p:cNvSpPr txBox="1"/>
          <p:nvPr/>
        </p:nvSpPr>
        <p:spPr>
          <a:xfrm>
            <a:off x="1429969" y="1306503"/>
            <a:ext cx="6275678" cy="2554545"/>
          </a:xfrm>
          <a:prstGeom prst="roundRect">
            <a:avLst>
              <a:gd name="adj" fmla="val 0"/>
            </a:avLst>
          </a:prstGeom>
          <a:noFill/>
        </p:spPr>
        <p:txBody>
          <a:bodyPr wrap="square" rtlCol="0">
            <a:spAutoFit/>
          </a:bodyPr>
          <a:lstStyle>
            <a:defPPr>
              <a:defRPr lang="ja-JP"/>
            </a:defPPr>
            <a:lvl1pPr algn="ctr">
              <a:defRPr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一人一人の生き方が</a:t>
            </a:r>
            <a:r>
              <a:rPr lang="en-US" altLang="ja-JP" dirty="0" smtClean="0"/>
              <a:t/>
            </a:r>
            <a:br>
              <a:rPr lang="en-US" altLang="ja-JP" dirty="0" smtClean="0"/>
            </a:br>
            <a:r>
              <a:rPr lang="ja-JP" altLang="en-US" dirty="0" smtClean="0"/>
              <a:t>異なるように</a:t>
            </a:r>
            <a:r>
              <a:rPr lang="en-US" altLang="ja-JP" dirty="0" smtClean="0"/>
              <a:t/>
            </a:r>
            <a:br>
              <a:rPr lang="en-US" altLang="ja-JP" dirty="0" smtClean="0"/>
            </a:br>
            <a:r>
              <a:rPr lang="ja-JP" altLang="en-US" dirty="0" smtClean="0"/>
              <a:t>がんへの向き合い方も</a:t>
            </a:r>
            <a:r>
              <a:rPr lang="en-US" altLang="ja-JP" dirty="0" smtClean="0"/>
              <a:t/>
            </a:r>
            <a:br>
              <a:rPr lang="en-US" altLang="ja-JP" dirty="0" smtClean="0"/>
            </a:br>
            <a:r>
              <a:rPr lang="ja-JP" altLang="en-US" dirty="0" smtClean="0"/>
              <a:t>人それぞれ</a:t>
            </a:r>
            <a:endParaRPr lang="en-US" altLang="ja-JP" sz="3000" dirty="0"/>
          </a:p>
        </p:txBody>
      </p:sp>
      <p:grpSp>
        <p:nvGrpSpPr>
          <p:cNvPr id="5" name="グループ化 4"/>
          <p:cNvGrpSpPr/>
          <p:nvPr/>
        </p:nvGrpSpPr>
        <p:grpSpPr>
          <a:xfrm>
            <a:off x="6732240" y="2462944"/>
            <a:ext cx="2163966" cy="2118184"/>
            <a:chOff x="6749882" y="1804563"/>
            <a:chExt cx="2163966" cy="2118184"/>
          </a:xfrm>
        </p:grpSpPr>
        <p:sp>
          <p:nvSpPr>
            <p:cNvPr id="14" name="円/楕円 13"/>
            <p:cNvSpPr/>
            <p:nvPr/>
          </p:nvSpPr>
          <p:spPr>
            <a:xfrm>
              <a:off x="6749882" y="1804563"/>
              <a:ext cx="2163966" cy="209542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6991697" y="2125401"/>
              <a:ext cx="1760250" cy="1797346"/>
              <a:chOff x="6991697" y="2125401"/>
              <a:chExt cx="1760250" cy="1797346"/>
            </a:xfrm>
          </p:grpSpPr>
          <p:sp>
            <p:nvSpPr>
              <p:cNvPr id="2" name="円/楕円 1"/>
              <p:cNvSpPr/>
              <p:nvPr/>
            </p:nvSpPr>
            <p:spPr>
              <a:xfrm>
                <a:off x="8074116" y="3494118"/>
                <a:ext cx="216024" cy="164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C:\Users\nakamura\Desktop\サタケさんイラストスライド化拡大-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1697" y="2125401"/>
                <a:ext cx="1760250" cy="17973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テキスト ボックス 7"/>
          <p:cNvSpPr txBox="1"/>
          <p:nvPr/>
        </p:nvSpPr>
        <p:spPr>
          <a:xfrm>
            <a:off x="539552" y="4581722"/>
            <a:ext cx="8064896" cy="2120118"/>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52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3600" dirty="0" smtClean="0"/>
              <a:t>自分らしく生きられるよう</a:t>
            </a:r>
            <a:r>
              <a:rPr lang="en-US" altLang="ja-JP" sz="3600" dirty="0" smtClean="0"/>
              <a:t/>
            </a:r>
            <a:br>
              <a:rPr lang="en-US" altLang="ja-JP" sz="3600" dirty="0" smtClean="0"/>
            </a:br>
            <a:r>
              <a:rPr lang="ja-JP" altLang="en-US" sz="4400" dirty="0" smtClean="0"/>
              <a:t>生活</a:t>
            </a:r>
            <a:r>
              <a:rPr lang="ja-JP" altLang="en-US" sz="4400" dirty="0"/>
              <a:t>の</a:t>
            </a:r>
            <a:r>
              <a:rPr lang="ja-JP" altLang="en-US" sz="4400" dirty="0" smtClean="0"/>
              <a:t>質</a:t>
            </a:r>
            <a:r>
              <a:rPr lang="ja-JP" altLang="en-US" sz="3000" spc="-150" dirty="0" smtClean="0"/>
              <a:t>（</a:t>
            </a:r>
            <a:r>
              <a:rPr lang="ja-JP" altLang="en-US" sz="3000" spc="-150" dirty="0"/>
              <a:t>クオリティ・オブ・ライフ）</a:t>
            </a:r>
          </a:p>
          <a:p>
            <a:r>
              <a:rPr lang="ja-JP" altLang="en-US" sz="4400" dirty="0"/>
              <a:t>の維持・向上が</a:t>
            </a:r>
            <a:r>
              <a:rPr lang="ja-JP" altLang="en-US" sz="4400" dirty="0" smtClean="0"/>
              <a:t>大切</a:t>
            </a:r>
            <a:endParaRPr lang="ja-JP" altLang="en-US" sz="4400" dirty="0"/>
          </a:p>
        </p:txBody>
      </p:sp>
    </p:spTree>
    <p:extLst>
      <p:ext uri="{BB962C8B-B14F-4D97-AF65-F5344CB8AC3E}">
        <p14:creationId xmlns:p14="http://schemas.microsoft.com/office/powerpoint/2010/main" val="23809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115616" y="1196752"/>
            <a:ext cx="6912768" cy="4452501"/>
          </a:xfrm>
          <a:prstGeom prst="rect">
            <a:avLst/>
          </a:prstGeom>
          <a:noFill/>
        </p:spPr>
        <p:txBody>
          <a:bodyPr wrap="square" rtlCol="0">
            <a:spAutoFit/>
          </a:bodyPr>
          <a:lstStyle>
            <a:defPPr>
              <a:defRPr lang="ja-JP"/>
            </a:defPPr>
            <a:lvl1pPr algn="ctr">
              <a:defRPr sz="4000" b="1">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8500"/>
              </a:lnSpc>
            </a:pPr>
            <a:r>
              <a:rPr lang="ja-JP" altLang="en-US" sz="6500" dirty="0">
                <a:solidFill>
                  <a:schemeClr val="tx1">
                    <a:lumMod val="75000"/>
                    <a:lumOff val="25000"/>
                  </a:schemeClr>
                </a:solidFill>
              </a:rPr>
              <a:t>がん治療に</a:t>
            </a:r>
            <a:r>
              <a:rPr lang="ja-JP" altLang="en-US" sz="6500" dirty="0" smtClean="0">
                <a:solidFill>
                  <a:schemeClr val="tx1">
                    <a:lumMod val="75000"/>
                    <a:lumOff val="25000"/>
                  </a:schemeClr>
                </a:solidFill>
              </a:rPr>
              <a:t>は</a:t>
            </a:r>
            <a:r>
              <a:rPr lang="en-US" altLang="ja-JP" sz="6500" dirty="0" smtClean="0">
                <a:solidFill>
                  <a:schemeClr val="tx1">
                    <a:lumMod val="75000"/>
                    <a:lumOff val="25000"/>
                  </a:schemeClr>
                </a:solidFill>
              </a:rPr>
              <a:t/>
            </a:r>
            <a:br>
              <a:rPr lang="en-US" altLang="ja-JP" sz="6500" dirty="0" smtClean="0">
                <a:solidFill>
                  <a:schemeClr val="tx1">
                    <a:lumMod val="75000"/>
                    <a:lumOff val="25000"/>
                  </a:schemeClr>
                </a:solidFill>
              </a:rPr>
            </a:br>
            <a:r>
              <a:rPr lang="ja-JP" altLang="en-US" sz="6500" dirty="0" smtClean="0">
                <a:solidFill>
                  <a:schemeClr val="tx1">
                    <a:lumMod val="75000"/>
                    <a:lumOff val="25000"/>
                  </a:schemeClr>
                </a:solidFill>
              </a:rPr>
              <a:t>どの</a:t>
            </a:r>
            <a:r>
              <a:rPr lang="ja-JP" altLang="en-US" sz="6500" dirty="0">
                <a:solidFill>
                  <a:schemeClr val="tx1">
                    <a:lumMod val="75000"/>
                    <a:lumOff val="25000"/>
                  </a:schemeClr>
                </a:solidFill>
              </a:rPr>
              <a:t>よう</a:t>
            </a:r>
            <a:r>
              <a:rPr lang="ja-JP" altLang="en-US" sz="6500" dirty="0" smtClean="0">
                <a:solidFill>
                  <a:schemeClr val="tx1">
                    <a:lumMod val="75000"/>
                    <a:lumOff val="25000"/>
                  </a:schemeClr>
                </a:solidFill>
              </a:rPr>
              <a:t>な</a:t>
            </a:r>
            <a:endParaRPr lang="en-US" altLang="ja-JP" sz="6500" dirty="0" smtClean="0">
              <a:solidFill>
                <a:schemeClr val="tx1">
                  <a:lumMod val="75000"/>
                  <a:lumOff val="25000"/>
                </a:schemeClr>
              </a:solidFill>
            </a:endParaRPr>
          </a:p>
          <a:p>
            <a:pPr>
              <a:lnSpc>
                <a:spcPts val="8500"/>
              </a:lnSpc>
            </a:pPr>
            <a:r>
              <a:rPr lang="ja-JP" altLang="en-US" sz="6500" dirty="0" smtClean="0">
                <a:solidFill>
                  <a:schemeClr val="tx1">
                    <a:lumMod val="75000"/>
                    <a:lumOff val="25000"/>
                  </a:schemeClr>
                </a:solidFill>
              </a:rPr>
              <a:t>支援が</a:t>
            </a:r>
            <a:r>
              <a:rPr lang="en-US" altLang="ja-JP" sz="6500" dirty="0" smtClean="0">
                <a:solidFill>
                  <a:schemeClr val="tx1">
                    <a:lumMod val="75000"/>
                    <a:lumOff val="25000"/>
                  </a:schemeClr>
                </a:solidFill>
              </a:rPr>
              <a:t/>
            </a:r>
            <a:br>
              <a:rPr lang="en-US" altLang="ja-JP" sz="6500" dirty="0" smtClean="0">
                <a:solidFill>
                  <a:schemeClr val="tx1">
                    <a:lumMod val="75000"/>
                    <a:lumOff val="25000"/>
                  </a:schemeClr>
                </a:solidFill>
              </a:rPr>
            </a:br>
            <a:r>
              <a:rPr lang="ja-JP" altLang="en-US" sz="6500" dirty="0" smtClean="0">
                <a:solidFill>
                  <a:schemeClr val="tx1">
                    <a:lumMod val="75000"/>
                    <a:lumOff val="25000"/>
                  </a:schemeClr>
                </a:solidFill>
              </a:rPr>
              <a:t>必要</a:t>
            </a:r>
            <a:r>
              <a:rPr lang="ja-JP" altLang="en-US" sz="6500" dirty="0">
                <a:solidFill>
                  <a:schemeClr val="tx1">
                    <a:lumMod val="75000"/>
                    <a:lumOff val="25000"/>
                  </a:schemeClr>
                </a:solidFill>
              </a:rPr>
              <a:t>なのだろう</a:t>
            </a:r>
            <a:endParaRPr lang="en-US" altLang="ja-JP" sz="6500" dirty="0" smtClean="0">
              <a:solidFill>
                <a:schemeClr val="tx1">
                  <a:lumMod val="75000"/>
                  <a:lumOff val="25000"/>
                </a:schemeClr>
              </a:solidFill>
            </a:endParaRPr>
          </a:p>
        </p:txBody>
      </p:sp>
    </p:spTree>
    <p:extLst>
      <p:ext uri="{BB962C8B-B14F-4D97-AF65-F5344CB8AC3E}">
        <p14:creationId xmlns:p14="http://schemas.microsoft.com/office/powerpoint/2010/main" val="3161383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67544" y="213000"/>
            <a:ext cx="8208912" cy="769441"/>
          </a:xfrm>
          <a:prstGeom prst="rect">
            <a:avLst/>
          </a:prstGeom>
          <a:noFill/>
        </p:spPr>
        <p:txBody>
          <a:bodyPr wrap="square" rtlCol="0">
            <a:spAutoFit/>
          </a:bodyPr>
          <a:lstStyle/>
          <a:p>
            <a:pPr algn="ctr"/>
            <a:r>
              <a:rPr kumimoji="1" lang="ja-JP" altLang="en-US" sz="4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がん治療に必要な支援</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4108026" y="1588876"/>
            <a:ext cx="4250730"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体</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が痛くてつらい</a:t>
            </a:r>
          </a:p>
        </p:txBody>
      </p:sp>
      <p:pic>
        <p:nvPicPr>
          <p:cNvPr id="14" name="Picture 2" descr="C:\Users\nakamura\Desktop\イラスト-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467544" y="3320310"/>
            <a:ext cx="8499515" cy="3387880"/>
            <a:chOff x="467544" y="3320310"/>
            <a:chExt cx="8499515" cy="3387880"/>
          </a:xfrm>
        </p:grpSpPr>
        <p:sp>
          <p:nvSpPr>
            <p:cNvPr id="15" name="角丸四角形吹き出し 14"/>
            <p:cNvSpPr/>
            <p:nvPr/>
          </p:nvSpPr>
          <p:spPr>
            <a:xfrm>
              <a:off x="467544" y="3320310"/>
              <a:ext cx="7464545" cy="2937126"/>
            </a:xfrm>
            <a:prstGeom prst="wedgeRoundRectCallout">
              <a:avLst>
                <a:gd name="adj1" fmla="val -94"/>
                <a:gd name="adj2" fmla="val 59474"/>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324000" tIns="108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を取り除くだけでなく、</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薬で痛みをやわらげ</a:t>
              </a:r>
              <a:r>
                <a:rPr kumimoji="1"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その人らしい生活を</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送れるようにします。</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nakamura\Desktop\イラスト-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0912" y="3815791"/>
              <a:ext cx="2196147" cy="25150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065060" y="6082827"/>
              <a:ext cx="1574321" cy="625363"/>
            </a:xfrm>
            <a:prstGeom prst="roundRect">
              <a:avLst>
                <a:gd name="adj" fmla="val 50000"/>
              </a:avLst>
            </a:prstGeom>
            <a:solidFill>
              <a:srgbClr val="FF9933"/>
            </a:solidFill>
            <a:ln w="57150">
              <a:noFill/>
            </a:ln>
          </p:spPr>
          <p:txBody>
            <a:bodyPr wrap="square" rtlCol="0">
              <a:noAutofit/>
            </a:bodyPr>
            <a:lstStyle/>
            <a:p>
              <a:pPr algn="ctr"/>
              <a:r>
                <a:rPr kumimoji="1" lang="ja-JP" altLang="en-US" sz="3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医師</a:t>
              </a:r>
              <a:endParaRPr kumimoji="1"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 name="正方形/長方形 3"/>
          <p:cNvSpPr/>
          <p:nvPr/>
        </p:nvSpPr>
        <p:spPr>
          <a:xfrm>
            <a:off x="148063" y="1512143"/>
            <a:ext cx="2132872" cy="1323439"/>
          </a:xfrm>
          <a:prstGeom prst="rect">
            <a:avLst/>
          </a:prstGeom>
        </p:spPr>
        <p:txBody>
          <a:bodyPr>
            <a:spAutoFit/>
          </a:bodyPr>
          <a:lstStyle/>
          <a:p>
            <a:pPr lvl="0" algn="ctr"/>
            <a:r>
              <a:rPr lang="ja-JP" altLang="en-US" sz="4800" b="1" dirty="0">
                <a:solidFill>
                  <a:srgbClr val="01B3B7"/>
                </a:solidFill>
                <a:latin typeface="メイリオ" panose="020B0604030504040204" pitchFamily="50" charset="-128"/>
                <a:ea typeface="メイリオ" panose="020B0604030504040204" pitchFamily="50" charset="-128"/>
              </a:rPr>
              <a:t>体</a:t>
            </a:r>
            <a:r>
              <a:rPr lang="en-US" altLang="ja-JP" sz="4000" b="1" dirty="0">
                <a:solidFill>
                  <a:srgbClr val="01B3B7"/>
                </a:solidFill>
                <a:latin typeface="メイリオ" panose="020B0604030504040204" pitchFamily="50" charset="-128"/>
                <a:ea typeface="メイリオ" panose="020B0604030504040204" pitchFamily="50" charset="-128"/>
              </a:rPr>
              <a:t/>
            </a:r>
            <a:br>
              <a:rPr lang="en-US" altLang="ja-JP" sz="4000" b="1" dirty="0">
                <a:solidFill>
                  <a:srgbClr val="01B3B7"/>
                </a:solidFill>
                <a:latin typeface="メイリオ" panose="020B0604030504040204" pitchFamily="50" charset="-128"/>
                <a:ea typeface="メイリオ" panose="020B0604030504040204" pitchFamily="50" charset="-128"/>
              </a:rPr>
            </a:br>
            <a:r>
              <a:rPr lang="ja-JP" altLang="en-US" sz="3200" b="1" dirty="0">
                <a:solidFill>
                  <a:srgbClr val="01B3B7"/>
                </a:solidFill>
                <a:latin typeface="メイリオ" panose="020B0604030504040204" pitchFamily="50" charset="-128"/>
                <a:ea typeface="メイリオ" panose="020B0604030504040204" pitchFamily="50" charset="-128"/>
              </a:rPr>
              <a:t>の痛み</a:t>
            </a:r>
          </a:p>
        </p:txBody>
      </p:sp>
    </p:spTree>
    <p:extLst>
      <p:ext uri="{BB962C8B-B14F-4D97-AF65-F5344CB8AC3E}">
        <p14:creationId xmlns:p14="http://schemas.microsoft.com/office/powerpoint/2010/main" val="2454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67544" y="213000"/>
            <a:ext cx="8208912" cy="769441"/>
          </a:xfrm>
          <a:prstGeom prst="rect">
            <a:avLst/>
          </a:prstGeom>
          <a:noFill/>
        </p:spPr>
        <p:txBody>
          <a:bodyPr wrap="square" rtlCol="0">
            <a:spAutoFit/>
          </a:bodyPr>
          <a:lstStyle/>
          <a:p>
            <a:pPr algn="ctr"/>
            <a:r>
              <a:rPr kumimoji="1" lang="ja-JP" altLang="en-US" sz="4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がん治療に必要な支援</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角丸四角形 17"/>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pic>
        <p:nvPicPr>
          <p:cNvPr id="14" name="Picture 2" descr="C:\Users\nakamura\Desktop\イラスト-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533399" y="3312312"/>
            <a:ext cx="8274438" cy="3433344"/>
            <a:chOff x="533399" y="3312312"/>
            <a:chExt cx="8274438" cy="3433344"/>
          </a:xfrm>
        </p:grpSpPr>
        <p:sp>
          <p:nvSpPr>
            <p:cNvPr id="15" name="角丸四角形吹き出し 14"/>
            <p:cNvSpPr/>
            <p:nvPr/>
          </p:nvSpPr>
          <p:spPr>
            <a:xfrm>
              <a:off x="533399" y="3312312"/>
              <a:ext cx="6811349" cy="2812600"/>
            </a:xfrm>
            <a:prstGeom prst="wedgeRoundRectCallout">
              <a:avLst>
                <a:gd name="adj1" fmla="val -3491"/>
                <a:gd name="adj2" fmla="val 60354"/>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324000" rIns="468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患者さんの不安に</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耳をかたむけ、</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前向きに人生に向き合う</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お手伝いを</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9951" y="3907881"/>
              <a:ext cx="2267886" cy="25973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6492326" y="5753758"/>
              <a:ext cx="2263852" cy="991898"/>
            </a:xfrm>
            <a:prstGeom prst="roundRect">
              <a:avLst>
                <a:gd name="adj" fmla="val 50000"/>
              </a:avLst>
            </a:prstGeom>
            <a:solidFill>
              <a:srgbClr val="FF9933"/>
            </a:solidFill>
            <a:ln w="57150">
              <a:noFill/>
            </a:ln>
          </p:spPr>
          <p:txBody>
            <a:bodyPr wrap="square" tIns="0" bIns="0" rtlCol="0">
              <a:noAutofit/>
            </a:bodyPr>
            <a:lstStyle/>
            <a:p>
              <a:pPr algn="ctr"/>
              <a:r>
                <a:rPr kumimoji="1"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心理カウン</a:t>
              </a:r>
              <a:r>
                <a:rPr kumimoji="1" lang="en-US" altLang="ja-JP"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セラー</a:t>
              </a:r>
              <a:endPar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1" name="正方形/長方形 10"/>
          <p:cNvSpPr/>
          <p:nvPr/>
        </p:nvSpPr>
        <p:spPr>
          <a:xfrm>
            <a:off x="148063" y="1663553"/>
            <a:ext cx="2132872" cy="1169551"/>
          </a:xfrm>
          <a:prstGeom prst="rect">
            <a:avLst/>
          </a:prstGeom>
        </p:spPr>
        <p:txBody>
          <a:bodyPr>
            <a:spAutoFit/>
          </a:bodyPr>
          <a:lstStyle/>
          <a:p>
            <a:pPr lvl="0" algn="ctr">
              <a:lnSpc>
                <a:spcPts val="4200"/>
              </a:lnSpc>
            </a:pPr>
            <a:r>
              <a:rPr lang="ja-JP" altLang="en-US" sz="4800" b="1" dirty="0">
                <a:solidFill>
                  <a:srgbClr val="01B3B7"/>
                </a:solidFill>
                <a:latin typeface="メイリオ" panose="020B0604030504040204" pitchFamily="50" charset="-128"/>
                <a:ea typeface="メイリオ" panose="020B0604030504040204" pitchFamily="50" charset="-128"/>
              </a:rPr>
              <a:t>心</a:t>
            </a:r>
            <a:r>
              <a:rPr lang="en-US" altLang="ja-JP" sz="4000" b="1" dirty="0">
                <a:solidFill>
                  <a:srgbClr val="01B3B7"/>
                </a:solidFill>
                <a:latin typeface="メイリオ" panose="020B0604030504040204" pitchFamily="50" charset="-128"/>
                <a:ea typeface="メイリオ" panose="020B0604030504040204" pitchFamily="50" charset="-128"/>
              </a:rPr>
              <a:t/>
            </a:r>
            <a:br>
              <a:rPr lang="en-US" altLang="ja-JP" sz="4000" b="1" dirty="0">
                <a:solidFill>
                  <a:srgbClr val="01B3B7"/>
                </a:solidFill>
                <a:latin typeface="メイリオ" panose="020B0604030504040204" pitchFamily="50" charset="-128"/>
                <a:ea typeface="メイリオ" panose="020B0604030504040204" pitchFamily="50" charset="-128"/>
              </a:rPr>
            </a:br>
            <a:r>
              <a:rPr lang="ja-JP" altLang="en-US" sz="3200" b="1" dirty="0">
                <a:solidFill>
                  <a:srgbClr val="01B3B7"/>
                </a:solidFill>
                <a:latin typeface="メイリオ" panose="020B0604030504040204" pitchFamily="50" charset="-128"/>
                <a:ea typeface="メイリオ" panose="020B0604030504040204" pitchFamily="50" charset="-128"/>
              </a:rPr>
              <a:t>の痛み</a:t>
            </a:r>
          </a:p>
        </p:txBody>
      </p:sp>
      <p:sp>
        <p:nvSpPr>
          <p:cNvPr id="12" name="角丸四角形吹き出し 11"/>
          <p:cNvSpPr/>
          <p:nvPr/>
        </p:nvSpPr>
        <p:spPr>
          <a:xfrm>
            <a:off x="4108026" y="1588876"/>
            <a:ext cx="4250730"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将来のことが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不安で眠れない</a:t>
            </a:r>
          </a:p>
        </p:txBody>
      </p:sp>
    </p:spTree>
    <p:extLst>
      <p:ext uri="{BB962C8B-B14F-4D97-AF65-F5344CB8AC3E}">
        <p14:creationId xmlns:p14="http://schemas.microsoft.com/office/powerpoint/2010/main" val="395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41740"/>
            <a:ext cx="8774978" cy="3844706"/>
          </a:xfrm>
          <a:prstGeom prst="rect">
            <a:avLst/>
          </a:prstGeom>
        </p:spPr>
      </p:pic>
      <p:sp>
        <p:nvSpPr>
          <p:cNvPr id="10" name="テキスト ボックス 9"/>
          <p:cNvSpPr txBox="1"/>
          <p:nvPr/>
        </p:nvSpPr>
        <p:spPr>
          <a:xfrm>
            <a:off x="266842" y="192436"/>
            <a:ext cx="8640960" cy="64633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3600" dirty="0" smtClean="0"/>
              <a:t>がんによる死亡数は増え続けている</a:t>
            </a:r>
            <a:endParaRPr lang="ja-JP" altLang="en-US" sz="36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16" y="980728"/>
            <a:ext cx="8312756" cy="291544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664920"/>
            <a:ext cx="1112062" cy="514424"/>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04637" y="980728"/>
            <a:ext cx="1799787" cy="128369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842395" y="5069224"/>
            <a:ext cx="5079209" cy="253916"/>
          </a:xfrm>
          <a:prstGeom prst="rect">
            <a:avLst/>
          </a:prstGeom>
          <a:noFill/>
        </p:spPr>
        <p:txBody>
          <a:bodyPr wrap="square" rtlCol="0">
            <a:spAutoFit/>
          </a:bodyPr>
          <a:lstStyle/>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年度人口動態統計</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27590" y="5132257"/>
            <a:ext cx="4536504"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日本人は、一生のうち</a:t>
            </a:r>
            <a:endParaRPr lang="en-US" altLang="ja-JP" sz="2800" dirty="0">
              <a:latin typeface="メイリオ" panose="020B0604030504040204" pitchFamily="50" charset="-128"/>
              <a:ea typeface="メイリオ" panose="020B0604030504040204" pitchFamily="50" charset="-128"/>
            </a:endParaRPr>
          </a:p>
        </p:txBody>
      </p:sp>
      <p:sp>
        <p:nvSpPr>
          <p:cNvPr id="12" name="円/楕円 5"/>
          <p:cNvSpPr/>
          <p:nvPr/>
        </p:nvSpPr>
        <p:spPr>
          <a:xfrm>
            <a:off x="280586" y="5562639"/>
            <a:ext cx="2912156" cy="92513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男性の</a:t>
            </a:r>
            <a:r>
              <a:rPr kumimoji="1"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６２％</a:t>
            </a:r>
            <a:endParaRPr kumimoji="1"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en-US" altLang="ja-JP" sz="2400" dirty="0" smtClean="0">
                <a:solidFill>
                  <a:schemeClr val="bg1"/>
                </a:solidFill>
                <a:latin typeface="HGP創英角ﾎﾟｯﾌﾟ体" panose="040B0A00000000000000" pitchFamily="50" charset="-128"/>
                <a:ea typeface="HGP創英角ﾎﾟｯﾌﾟ体" panose="040B0A00000000000000" pitchFamily="50" charset="-128"/>
              </a:rPr>
              <a:t>3</a:t>
            </a: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人に</a:t>
            </a:r>
            <a:r>
              <a:rPr kumimoji="1" lang="en-US" altLang="ja-JP" sz="2400" dirty="0" smtClean="0">
                <a:solidFill>
                  <a:schemeClr val="bg1"/>
                </a:solidFill>
                <a:latin typeface="HGP創英角ﾎﾟｯﾌﾟ体" panose="040B0A00000000000000" pitchFamily="50" charset="-128"/>
                <a:ea typeface="HGP創英角ﾎﾟｯﾌﾟ体" panose="040B0A00000000000000" pitchFamily="50" charset="-128"/>
              </a:rPr>
              <a:t>2</a:t>
            </a: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人</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3" name="円/楕円 5"/>
          <p:cNvSpPr/>
          <p:nvPr/>
        </p:nvSpPr>
        <p:spPr>
          <a:xfrm>
            <a:off x="2743161" y="5554218"/>
            <a:ext cx="2922737" cy="941071"/>
          </a:xfrm>
          <a:prstGeom prst="ellipse">
            <a:avLst/>
          </a:prstGeom>
          <a:solidFill>
            <a:srgbClr val="FF505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女性の</a:t>
            </a:r>
            <a:r>
              <a:rPr kumimoji="1" lang="ja-JP" altLang="en-US" sz="2800" dirty="0" smtClean="0">
                <a:solidFill>
                  <a:schemeClr val="bg1"/>
                </a:solidFill>
                <a:latin typeface="HGP創英角ﾎﾟｯﾌﾟ体" panose="040B0A00000000000000" pitchFamily="50" charset="-128"/>
                <a:ea typeface="HGP創英角ﾎﾟｯﾌﾟ体" panose="040B0A00000000000000" pitchFamily="50" charset="-128"/>
              </a:rPr>
              <a:t>４７％</a:t>
            </a:r>
            <a:endParaRPr kumimoji="1" lang="en-US" altLang="ja-JP" sz="2800" dirty="0" smtClean="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en-US" altLang="ja-JP" sz="2400" dirty="0" smtClean="0">
                <a:solidFill>
                  <a:schemeClr val="bg1"/>
                </a:solidFill>
                <a:latin typeface="HGP創英角ﾎﾟｯﾌﾟ体" panose="040B0A00000000000000" pitchFamily="50" charset="-128"/>
                <a:ea typeface="HGP創英角ﾎﾟｯﾌﾟ体" panose="040B0A00000000000000" pitchFamily="50" charset="-128"/>
              </a:rPr>
              <a:t>2</a:t>
            </a: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人に</a:t>
            </a:r>
            <a:r>
              <a:rPr kumimoji="1" lang="en-US" altLang="ja-JP" sz="2400" dirty="0" smtClean="0">
                <a:solidFill>
                  <a:schemeClr val="bg1"/>
                </a:solidFill>
                <a:latin typeface="HGP創英角ﾎﾟｯﾌﾟ体" panose="040B0A00000000000000" pitchFamily="50" charset="-128"/>
                <a:ea typeface="HGP創英角ﾎﾟｯﾌﾟ体" panose="040B0A00000000000000" pitchFamily="50" charset="-128"/>
              </a:rPr>
              <a:t>1</a:t>
            </a:r>
            <a:r>
              <a:rPr kumimoji="1" lang="ja-JP" altLang="en-US" sz="2400" dirty="0" smtClean="0">
                <a:solidFill>
                  <a:schemeClr val="bg1"/>
                </a:solidFill>
                <a:latin typeface="HGP創英角ﾎﾟｯﾌﾟ体" panose="040B0A00000000000000" pitchFamily="50" charset="-128"/>
                <a:ea typeface="HGP創英角ﾎﾟｯﾌﾟ体" panose="040B0A00000000000000" pitchFamily="50" charset="-128"/>
              </a:rPr>
              <a:t>人</a:t>
            </a:r>
            <a:endPar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1412234" y="6503710"/>
            <a:ext cx="2808311"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が、がんになる</a:t>
            </a:r>
            <a:endParaRPr lang="en-US" altLang="ja-JP" sz="2800" dirty="0">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5720982" y="5476137"/>
            <a:ext cx="3099490" cy="1102185"/>
          </a:xfrm>
          <a:prstGeom prst="wedgeRoundRectCallout">
            <a:avLst>
              <a:gd name="adj1" fmla="val 5339"/>
              <a:gd name="adj2" fmla="val -44558"/>
              <a:gd name="adj3" fmla="val 16667"/>
            </a:avLst>
          </a:prstGeom>
          <a:solidFill>
            <a:schemeClr val="accent6">
              <a:lumMod val="40000"/>
              <a:lumOff val="60000"/>
            </a:schemeClr>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28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誰もが、がんに</a:t>
            </a:r>
            <a:endParaRPr lang="en-US" altLang="ja-JP" sz="28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なる可能性がある</a:t>
            </a:r>
            <a:endParaRPr lang="ja-JP" altLang="en-US" sz="28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01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2000"/>
                            </p:stCondLst>
                            <p:childTnLst>
                              <p:par>
                                <p:cTn id="12" presetID="22" presetClass="entr" presetSubtype="4" fill="hold" nodeType="afterEffect">
                                  <p:stCondLst>
                                    <p:cond delay="25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278954" y="-17252"/>
            <a:ext cx="9198468" cy="1920846"/>
            <a:chOff x="278954" y="-17252"/>
            <a:chExt cx="9198468" cy="1920846"/>
          </a:xfrm>
        </p:grpSpPr>
        <p:pic>
          <p:nvPicPr>
            <p:cNvPr id="22"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541" y="-17252"/>
              <a:ext cx="6898851"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836302" y="443287"/>
              <a:ext cx="764112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400" dirty="0">
                  <a:solidFill>
                    <a:schemeClr val="tx1">
                      <a:lumMod val="75000"/>
                      <a:lumOff val="25000"/>
                    </a:schemeClr>
                  </a:solidFill>
                  <a:effectLst/>
                </a:rPr>
                <a:t>がんの治療中</a:t>
              </a:r>
              <a:r>
                <a:rPr lang="ja-JP" altLang="en-US" sz="4400" dirty="0" smtClean="0">
                  <a:solidFill>
                    <a:schemeClr val="tx1">
                      <a:lumMod val="75000"/>
                      <a:lumOff val="25000"/>
                    </a:schemeClr>
                  </a:solidFill>
                  <a:effectLst/>
                </a:rPr>
                <a:t>に支援が</a:t>
              </a:r>
              <a:r>
                <a:rPr lang="en-US" altLang="ja-JP" sz="4400" dirty="0">
                  <a:solidFill>
                    <a:schemeClr val="tx1">
                      <a:lumMod val="75000"/>
                      <a:lumOff val="25000"/>
                    </a:schemeClr>
                  </a:solidFill>
                  <a:effectLst/>
                </a:rPr>
                <a:t/>
              </a:r>
              <a:br>
                <a:rPr lang="en-US" altLang="ja-JP" sz="4400" dirty="0">
                  <a:solidFill>
                    <a:schemeClr val="tx1">
                      <a:lumMod val="75000"/>
                      <a:lumOff val="25000"/>
                    </a:schemeClr>
                  </a:solidFill>
                  <a:effectLst/>
                </a:rPr>
              </a:br>
              <a:r>
                <a:rPr lang="ja-JP" altLang="en-US" sz="4400" dirty="0">
                  <a:solidFill>
                    <a:schemeClr val="tx1">
                      <a:lumMod val="75000"/>
                      <a:lumOff val="25000"/>
                    </a:schemeClr>
                  </a:solidFill>
                  <a:effectLst/>
                </a:rPr>
                <a:t>必要な人は誰だろう</a:t>
              </a:r>
            </a:p>
          </p:txBody>
        </p:sp>
        <p:grpSp>
          <p:nvGrpSpPr>
            <p:cNvPr id="24" name="グループ化 23"/>
            <p:cNvGrpSpPr/>
            <p:nvPr/>
          </p:nvGrpSpPr>
          <p:grpSpPr>
            <a:xfrm>
              <a:off x="278954" y="386897"/>
              <a:ext cx="1008112" cy="1067428"/>
              <a:chOff x="728192" y="921380"/>
              <a:chExt cx="1008112" cy="1067428"/>
            </a:xfrm>
          </p:grpSpPr>
          <p:sp>
            <p:nvSpPr>
              <p:cNvPr id="25" name="円/楕円 2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grpSp>
      <p:sp>
        <p:nvSpPr>
          <p:cNvPr id="19" name="正方形/長方形 18"/>
          <p:cNvSpPr/>
          <p:nvPr/>
        </p:nvSpPr>
        <p:spPr>
          <a:xfrm>
            <a:off x="3851920" y="4218923"/>
            <a:ext cx="5184000" cy="2234413"/>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がん患者だけでなく</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支える</a:t>
            </a:r>
            <a:r>
              <a:rPr kumimoji="1" lang="ja-JP" altLang="en-US" sz="6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家族</a:t>
            </a:r>
            <a:r>
              <a:rPr kumimoji="1"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も</a:t>
            </a:r>
            <a:r>
              <a:rPr kumimoji="1"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支援が必要</a:t>
            </a:r>
            <a:endParaRPr kumimoji="1"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nakamura\Desktop\illust_170215-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3" y="2921036"/>
            <a:ext cx="4361956" cy="439639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2635640" y="1853230"/>
            <a:ext cx="1715003" cy="1681211"/>
            <a:chOff x="2635640" y="1853230"/>
            <a:chExt cx="1715003" cy="1681211"/>
          </a:xfrm>
        </p:grpSpPr>
        <p:sp>
          <p:nvSpPr>
            <p:cNvPr id="14" name="円/楕円 13"/>
            <p:cNvSpPr/>
            <p:nvPr/>
          </p:nvSpPr>
          <p:spPr>
            <a:xfrm>
              <a:off x="2635640" y="1853230"/>
              <a:ext cx="1715003" cy="1681211"/>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normAutofit/>
            </a:bodyP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2744650" y="2195047"/>
              <a:ext cx="1474409" cy="1118255"/>
            </a:xfrm>
            <a:prstGeom prst="rect">
              <a:avLst/>
            </a:prstGeom>
          </p:spPr>
          <p:txBody>
            <a:bodyPr wrap="square">
              <a:spAutoFit/>
            </a:bodyPr>
            <a:lstStyle/>
            <a:p>
              <a:pPr algn="ctr">
                <a:lnSpc>
                  <a:spcPts val="4000"/>
                </a:lnSpc>
              </a:pPr>
              <a:r>
                <a:rPr lang="ja-JP" altLang="en-US" sz="4500" b="1" dirty="0" smtClean="0">
                  <a:solidFill>
                    <a:srgbClr val="01B3B7"/>
                  </a:solidFill>
                  <a:latin typeface="メイリオ" panose="020B0604030504040204" pitchFamily="50" charset="-128"/>
                  <a:ea typeface="メイリオ" panose="020B0604030504040204" pitchFamily="50" charset="-128"/>
                </a:rPr>
                <a:t>体</a:t>
              </a:r>
              <a:r>
                <a:rPr lang="en-US" altLang="ja-JP" sz="3700" b="1" dirty="0">
                  <a:solidFill>
                    <a:srgbClr val="01B3B7"/>
                  </a:solidFill>
                  <a:latin typeface="メイリオ" panose="020B0604030504040204" pitchFamily="50" charset="-128"/>
                  <a:ea typeface="メイリオ" panose="020B0604030504040204" pitchFamily="50" charset="-128"/>
                </a:rPr>
                <a:t/>
              </a:r>
              <a:br>
                <a:rPr lang="en-US" altLang="ja-JP" sz="3700" b="1" dirty="0">
                  <a:solidFill>
                    <a:srgbClr val="01B3B7"/>
                  </a:solidFill>
                  <a:latin typeface="メイリオ" panose="020B0604030504040204" pitchFamily="50" charset="-128"/>
                  <a:ea typeface="メイリオ" panose="020B0604030504040204" pitchFamily="50" charset="-128"/>
                </a:rPr>
              </a:br>
              <a:r>
                <a:rPr lang="ja-JP" altLang="en-US" sz="3000" b="1" dirty="0">
                  <a:solidFill>
                    <a:srgbClr val="01B3B7"/>
                  </a:solidFill>
                  <a:latin typeface="メイリオ" panose="020B0604030504040204" pitchFamily="50" charset="-128"/>
                  <a:ea typeface="メイリオ" panose="020B0604030504040204" pitchFamily="50" charset="-128"/>
                </a:rPr>
                <a:t>の痛み</a:t>
              </a:r>
            </a:p>
          </p:txBody>
        </p:sp>
      </p:grpSp>
      <p:grpSp>
        <p:nvGrpSpPr>
          <p:cNvPr id="20" name="グループ化 19"/>
          <p:cNvGrpSpPr/>
          <p:nvPr/>
        </p:nvGrpSpPr>
        <p:grpSpPr>
          <a:xfrm>
            <a:off x="4776339" y="1853230"/>
            <a:ext cx="1715003" cy="1681211"/>
            <a:chOff x="2635640" y="1853230"/>
            <a:chExt cx="1715003" cy="1681211"/>
          </a:xfrm>
        </p:grpSpPr>
        <p:sp>
          <p:nvSpPr>
            <p:cNvPr id="27" name="円/楕円 26"/>
            <p:cNvSpPr/>
            <p:nvPr/>
          </p:nvSpPr>
          <p:spPr>
            <a:xfrm>
              <a:off x="2635640" y="1853230"/>
              <a:ext cx="1715003" cy="1681211"/>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normAutofit/>
            </a:bodyP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2744650" y="2195047"/>
              <a:ext cx="1474409" cy="1118255"/>
            </a:xfrm>
            <a:prstGeom prst="rect">
              <a:avLst/>
            </a:prstGeom>
          </p:spPr>
          <p:txBody>
            <a:bodyPr wrap="square">
              <a:spAutoFit/>
            </a:bodyPr>
            <a:lstStyle/>
            <a:p>
              <a:pPr algn="ctr">
                <a:lnSpc>
                  <a:spcPts val="4000"/>
                </a:lnSpc>
              </a:pPr>
              <a:r>
                <a:rPr lang="ja-JP" altLang="en-US" sz="3700" b="1" dirty="0" smtClean="0">
                  <a:solidFill>
                    <a:srgbClr val="01B3B7"/>
                  </a:solidFill>
                  <a:latin typeface="メイリオ" panose="020B0604030504040204" pitchFamily="50" charset="-128"/>
                  <a:ea typeface="メイリオ" panose="020B0604030504040204" pitchFamily="50" charset="-128"/>
                </a:rPr>
                <a:t>心</a:t>
              </a:r>
              <a:r>
                <a:rPr lang="en-US" altLang="ja-JP" sz="3700" b="1" dirty="0">
                  <a:solidFill>
                    <a:srgbClr val="01B3B7"/>
                  </a:solidFill>
                  <a:latin typeface="メイリオ" panose="020B0604030504040204" pitchFamily="50" charset="-128"/>
                  <a:ea typeface="メイリオ" panose="020B0604030504040204" pitchFamily="50" charset="-128"/>
                </a:rPr>
                <a:t/>
              </a:r>
              <a:br>
                <a:rPr lang="en-US" altLang="ja-JP" sz="3700" b="1" dirty="0">
                  <a:solidFill>
                    <a:srgbClr val="01B3B7"/>
                  </a:solidFill>
                  <a:latin typeface="メイリオ" panose="020B0604030504040204" pitchFamily="50" charset="-128"/>
                  <a:ea typeface="メイリオ" panose="020B0604030504040204" pitchFamily="50" charset="-128"/>
                </a:rPr>
              </a:br>
              <a:r>
                <a:rPr lang="ja-JP" altLang="en-US" sz="3000" b="1" dirty="0">
                  <a:solidFill>
                    <a:srgbClr val="01B3B7"/>
                  </a:solidFill>
                  <a:latin typeface="メイリオ" panose="020B0604030504040204" pitchFamily="50" charset="-128"/>
                  <a:ea typeface="メイリオ" panose="020B0604030504040204" pitchFamily="50" charset="-128"/>
                </a:rPr>
                <a:t>の痛み</a:t>
              </a:r>
            </a:p>
          </p:txBody>
        </p:sp>
      </p:grpSp>
    </p:spTree>
    <p:extLst>
      <p:ext uri="{BB962C8B-B14F-4D97-AF65-F5344CB8AC3E}">
        <p14:creationId xmlns:p14="http://schemas.microsoft.com/office/powerpoint/2010/main" val="17544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7544" y="213000"/>
            <a:ext cx="8208912" cy="769441"/>
          </a:xfrm>
          <a:prstGeom prst="rect">
            <a:avLst/>
          </a:prstGeom>
          <a:noFill/>
        </p:spPr>
        <p:txBody>
          <a:bodyPr wrap="square" rtlCol="0">
            <a:spAutoFit/>
          </a:bodyPr>
          <a:lstStyle/>
          <a:p>
            <a:pPr algn="ctr"/>
            <a:r>
              <a:rPr kumimoji="1" lang="ja-JP" altLang="en-US" sz="4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がん治療に必要な支援</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533399" y="3312312"/>
            <a:ext cx="8222779" cy="3433344"/>
            <a:chOff x="533399" y="3312312"/>
            <a:chExt cx="8222779" cy="3433344"/>
          </a:xfrm>
        </p:grpSpPr>
        <p:sp>
          <p:nvSpPr>
            <p:cNvPr id="26" name="角丸四角形吹き出し 25"/>
            <p:cNvSpPr/>
            <p:nvPr/>
          </p:nvSpPr>
          <p:spPr>
            <a:xfrm>
              <a:off x="533399" y="3312312"/>
              <a:ext cx="6811349" cy="2812600"/>
            </a:xfrm>
            <a:prstGeom prst="wedgeRoundRectCallout">
              <a:avLst>
                <a:gd name="adj1" fmla="val -2792"/>
                <a:gd name="adj2" fmla="val 62725"/>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324000" tIns="144000" rIns="468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生活面や医療費などの</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相談にのり</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公的支援につなぐなどの</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お手伝いを</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3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729" y="3941415"/>
              <a:ext cx="2135794" cy="244609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345074" y="5753758"/>
              <a:ext cx="2411104" cy="991898"/>
            </a:xfrm>
            <a:prstGeom prst="roundRect">
              <a:avLst>
                <a:gd name="adj" fmla="val 50000"/>
              </a:avLst>
            </a:prstGeom>
            <a:solidFill>
              <a:srgbClr val="FF9933"/>
            </a:solidFill>
            <a:ln w="57150">
              <a:noFill/>
            </a:ln>
          </p:spPr>
          <p:txBody>
            <a:bodyPr wrap="square" tIns="0" rtlCol="0">
              <a:noAutofit/>
            </a:bodyPr>
            <a:lstStyle/>
            <a:p>
              <a:pPr algn="ctr"/>
              <a:r>
                <a:rPr kumimoji="1"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ソーシャル</a:t>
              </a:r>
              <a:endParaRPr kumimoji="1" lang="en-US" altLang="ja-JP"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ワーカー</a:t>
              </a:r>
              <a:endPar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1" name="Picture 2" descr="C:\Users\nakamura\Desktop\illust_170215-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9996" y="1121800"/>
            <a:ext cx="2146238" cy="2163184"/>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p>
            <a:pPr algn="ctr"/>
            <a:endParaRPr lang="ja-JP" altLang="en-US" sz="3200" b="1" dirty="0">
              <a:solidFill>
                <a:srgbClr val="01B3B7"/>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48063" y="1663553"/>
            <a:ext cx="2132872" cy="1169551"/>
          </a:xfrm>
          <a:prstGeom prst="rect">
            <a:avLst/>
          </a:prstGeom>
        </p:spPr>
        <p:txBody>
          <a:bodyPr>
            <a:spAutoFit/>
          </a:bodyPr>
          <a:lstStyle/>
          <a:p>
            <a:pPr lvl="0" algn="ctr">
              <a:lnSpc>
                <a:spcPts val="4200"/>
              </a:lnSpc>
            </a:pPr>
            <a:r>
              <a:rPr lang="ja-JP" altLang="en-US" sz="4800" b="1" dirty="0">
                <a:solidFill>
                  <a:srgbClr val="01B3B7"/>
                </a:solidFill>
                <a:latin typeface="メイリオ" panose="020B0604030504040204" pitchFamily="50" charset="-128"/>
                <a:ea typeface="メイリオ" panose="020B0604030504040204" pitchFamily="50" charset="-128"/>
              </a:rPr>
              <a:t>心</a:t>
            </a:r>
            <a:r>
              <a:rPr lang="en-US" altLang="ja-JP" sz="4000" b="1" dirty="0">
                <a:solidFill>
                  <a:srgbClr val="01B3B7"/>
                </a:solidFill>
                <a:latin typeface="メイリオ" panose="020B0604030504040204" pitchFamily="50" charset="-128"/>
                <a:ea typeface="メイリオ" panose="020B0604030504040204" pitchFamily="50" charset="-128"/>
              </a:rPr>
              <a:t/>
            </a:r>
            <a:br>
              <a:rPr lang="en-US" altLang="ja-JP" sz="4000" b="1" dirty="0">
                <a:solidFill>
                  <a:srgbClr val="01B3B7"/>
                </a:solidFill>
                <a:latin typeface="メイリオ" panose="020B0604030504040204" pitchFamily="50" charset="-128"/>
                <a:ea typeface="メイリオ" panose="020B0604030504040204" pitchFamily="50" charset="-128"/>
              </a:rPr>
            </a:br>
            <a:r>
              <a:rPr lang="ja-JP" altLang="en-US" sz="3200" b="1" dirty="0">
                <a:solidFill>
                  <a:srgbClr val="01B3B7"/>
                </a:solidFill>
                <a:latin typeface="メイリオ" panose="020B0604030504040204" pitchFamily="50" charset="-128"/>
                <a:ea typeface="メイリオ" panose="020B0604030504040204" pitchFamily="50" charset="-128"/>
              </a:rPr>
              <a:t>の痛み</a:t>
            </a:r>
          </a:p>
        </p:txBody>
      </p:sp>
      <p:sp>
        <p:nvSpPr>
          <p:cNvPr id="14" name="角丸四角形吹き出し 13"/>
          <p:cNvSpPr/>
          <p:nvPr/>
        </p:nvSpPr>
        <p:spPr>
          <a:xfrm>
            <a:off x="4427984" y="1588876"/>
            <a:ext cx="3930772"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p>
            <a:pPr algn="ct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治療の費用が心配</a:t>
            </a:r>
          </a:p>
        </p:txBody>
      </p:sp>
    </p:spTree>
    <p:extLst>
      <p:ext uri="{BB962C8B-B14F-4D97-AF65-F5344CB8AC3E}">
        <p14:creationId xmlns:p14="http://schemas.microsoft.com/office/powerpoint/2010/main" val="6256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94900" y="497047"/>
            <a:ext cx="2593887" cy="1008112"/>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algn="ctr">
              <a:defRPr sz="4800" b="1">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400" dirty="0" smtClean="0"/>
              <a:t>緩和ケア</a:t>
            </a:r>
            <a:endParaRPr lang="en-US" altLang="ja-JP" sz="4400" dirty="0"/>
          </a:p>
        </p:txBody>
      </p:sp>
      <p:sp>
        <p:nvSpPr>
          <p:cNvPr id="18" name="テキスト ボックス 17"/>
          <p:cNvSpPr txBox="1"/>
          <p:nvPr/>
        </p:nvSpPr>
        <p:spPr>
          <a:xfrm>
            <a:off x="3062976" y="277245"/>
            <a:ext cx="5840678" cy="2054409"/>
          </a:xfrm>
          <a:prstGeom prst="rect">
            <a:avLst/>
          </a:prstGeom>
          <a:noFill/>
        </p:spPr>
        <p:txBody>
          <a:bodyPr wrap="square" rtlCol="0">
            <a:spAutoFit/>
          </a:bodyPr>
          <a:lstStyle/>
          <a:p>
            <a:pPr>
              <a:lnSpc>
                <a:spcPts val="51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 患者とその家族に対し</a:t>
            </a:r>
            <a:endPar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5100"/>
              </a:lnSpc>
            </a:pP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 病気に伴う体と心の痛みを</a:t>
            </a:r>
            <a:r>
              <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3600" b="1" dirty="0" smtClean="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3600" b="1" dirty="0" smtClean="0">
                <a:solidFill>
                  <a:schemeClr val="tx1">
                    <a:lumMod val="75000"/>
                    <a:lumOff val="25000"/>
                  </a:schemeClr>
                </a:solidFill>
                <a:latin typeface="メイリオ" panose="020B0604030504040204" pitchFamily="50" charset="-128"/>
                <a:ea typeface="メイリオ" panose="020B0604030504040204" pitchFamily="50" charset="-128"/>
              </a:rPr>
              <a:t>和らげるための支援</a:t>
            </a:r>
            <a:endParaRPr kumimoji="1" lang="ja-JP" altLang="en-US" sz="3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9" name="グループ化 28"/>
          <p:cNvGrpSpPr/>
          <p:nvPr/>
        </p:nvGrpSpPr>
        <p:grpSpPr>
          <a:xfrm>
            <a:off x="539552" y="2060848"/>
            <a:ext cx="8086380" cy="4594715"/>
            <a:chOff x="592510" y="1704395"/>
            <a:chExt cx="8036910" cy="4880672"/>
          </a:xfrm>
        </p:grpSpPr>
        <p:sp>
          <p:nvSpPr>
            <p:cNvPr id="30" name="円/楕円 6"/>
            <p:cNvSpPr/>
            <p:nvPr/>
          </p:nvSpPr>
          <p:spPr>
            <a:xfrm>
              <a:off x="2924482" y="2475462"/>
              <a:ext cx="3335224" cy="3141932"/>
            </a:xfrm>
            <a:prstGeom prst="ellipse">
              <a:avLst/>
            </a:prstGeom>
            <a:noFill/>
            <a:ln w="254000">
              <a:solidFill>
                <a:srgbClr val="FFCB97">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165441" y="4737474"/>
              <a:ext cx="2463979" cy="1567033"/>
            </a:xfrm>
            <a:prstGeom prst="ellipse">
              <a:avLst/>
            </a:prstGeom>
            <a:solidFill>
              <a:srgbClr val="FCFEBE">
                <a:alpha val="80000"/>
              </a:srgbClr>
            </a:solidFill>
            <a:ln>
              <a:noFill/>
            </a:ln>
            <a:effectLst>
              <a:softEdge rad="127000"/>
            </a:effectLst>
          </p:spPr>
          <p:txBody>
            <a:bodyPr wrap="square" tIns="144000" rtlCol="0" anchor="ctr" anchorCtr="0">
              <a:noAutofit/>
            </a:bodyPr>
            <a:lstStyle/>
            <a:p>
              <a:pPr algn="ctr"/>
              <a:r>
                <a:rPr kumimoji="1"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日常生活</a:t>
              </a:r>
              <a:r>
                <a:rPr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を取り戻す</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624565" y="4937584"/>
              <a:ext cx="2456631" cy="1584175"/>
            </a:xfrm>
            <a:prstGeom prst="ellipse">
              <a:avLst/>
            </a:prstGeom>
            <a:solidFill>
              <a:srgbClr val="FCFEBE">
                <a:alpha val="80000"/>
              </a:srgbClr>
            </a:solidFill>
            <a:effectLst>
              <a:softEdge rad="127000"/>
            </a:effectLst>
          </p:spPr>
          <p:txBody>
            <a:bodyPr wrap="square" tIns="144000" rtlCol="0" anchor="ctr" anchorCtr="0">
              <a:noAutofit/>
            </a:bodyPr>
            <a:lstStyle/>
            <a:p>
              <a:pPr algn="ctr"/>
              <a:r>
                <a:rPr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経済面</a:t>
              </a:r>
              <a:r>
                <a:rPr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支援をする</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92510" y="1787794"/>
              <a:ext cx="2283553" cy="1791650"/>
            </a:xfrm>
            <a:prstGeom prst="ellipse">
              <a:avLst/>
            </a:prstGeom>
            <a:solidFill>
              <a:srgbClr val="FCFEBE">
                <a:alpha val="80000"/>
              </a:srgbClr>
            </a:solidFill>
            <a:ln>
              <a:noFill/>
            </a:ln>
            <a:effectLst>
              <a:softEdge rad="127000"/>
            </a:effectLst>
          </p:spPr>
          <p:txBody>
            <a:bodyPr wrap="square" tIns="108000" rtlCol="0" anchor="ctr" anchorCtr="0">
              <a:noAutofit/>
            </a:bodyPr>
            <a:lstStyle/>
            <a:p>
              <a:pPr algn="ctr"/>
              <a:r>
                <a:rPr kumimoji="1"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治療法の</a:t>
              </a:r>
              <a:r>
                <a:rPr kumimoji="1"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選択を</a:t>
              </a:r>
              <a:endParaRPr kumimoji="1"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助ける</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6338323" y="1804716"/>
              <a:ext cx="2220512" cy="1774728"/>
            </a:xfrm>
            <a:prstGeom prst="ellipse">
              <a:avLst/>
            </a:prstGeom>
            <a:solidFill>
              <a:srgbClr val="FCFEBE">
                <a:alpha val="80000"/>
              </a:srgbClr>
            </a:solidFill>
            <a:ln>
              <a:noFill/>
            </a:ln>
            <a:effectLst>
              <a:softEdge rad="127000"/>
            </a:effectLst>
          </p:spPr>
          <p:txBody>
            <a:bodyPr wrap="square" tIns="108000" rtlCol="0" anchor="ctr" anchorCtr="0">
              <a:noAutofit/>
            </a:bodyPr>
            <a:lstStyle/>
            <a:p>
              <a:pPr algn="ctr"/>
              <a:r>
                <a:rPr kumimoji="1"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痛みを</a:t>
              </a:r>
              <a:r>
                <a:rPr kumimoji="1"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dirty="0" smtClean="0">
                  <a:solidFill>
                    <a:srgbClr val="FF860D"/>
                  </a:solidFill>
                  <a:latin typeface="メイリオ" panose="020B0604030504040204" pitchFamily="50" charset="-128"/>
                  <a:ea typeface="メイリオ" panose="020B0604030504040204" pitchFamily="50" charset="-128"/>
                  <a:cs typeface="メイリオ" panose="020B0604030504040204" pitchFamily="50" charset="-128"/>
                </a:rPr>
                <a:t>取り除く</a:t>
              </a:r>
              <a:endParaRPr kumimoji="1" lang="ja-JP" altLang="en-US" sz="2400" b="1" dirty="0">
                <a:solidFill>
                  <a:srgbClr val="FF860D"/>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Picture 2" descr="C:\Users\nakamura\Desktop\サタケさんイラストスライド化拡大-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507" y="3084274"/>
              <a:ext cx="1175598" cy="930642"/>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3937408" y="3955427"/>
              <a:ext cx="1512168" cy="276999"/>
            </a:xfrm>
            <a:prstGeom prst="rect">
              <a:avLst/>
            </a:prstGeom>
            <a:noFill/>
          </p:spPr>
          <p:txBody>
            <a:bodyPr wrap="square" rtlCol="0">
              <a:spAutoFit/>
            </a:bodyPr>
            <a:lstStyle/>
            <a:p>
              <a:pPr algn="ctr"/>
              <a:r>
                <a:rPr kumimoji="1"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患者・その家族</a:t>
              </a:r>
              <a:endParaRPr kumimoji="1"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7" name="Picture 10" descr="C:\Users\nakamura\Desktop\イラスト-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154" y="2132856"/>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descr="C:\Users\nakamura\Desktop\イラスト-2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8101" y="498641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C:\Users\nakamura\Desktop\イラスト-2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0540" y="2178103"/>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3" descr="C:\Users\nakamura\Desktop\イラスト-2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2872" y="3530544"/>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C:\Users\nakamura\Desktop\イラスト-3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026" y="353054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 descr="C:\Users\nakamura\Desktop\イラスト-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1758" y="4977928"/>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C:\Users\nakamura\Desktop\イラスト-3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3199" y="4134092"/>
              <a:ext cx="1146690" cy="8944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7" descr="C:\Users\nakamura\Desktop\イラスト-2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45868" y="1704395"/>
              <a:ext cx="840793" cy="962865"/>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5345334" y="2996953"/>
              <a:ext cx="1156054" cy="483326"/>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spcAft>
                  <a:spcPct val="0"/>
                </a:spcAft>
              </a:pPr>
              <a:r>
                <a:rPr lang="ja-JP" altLang="en-US" sz="2200" b="1" dirty="0">
                  <a:solidFill>
                    <a:srgbClr val="002060"/>
                  </a:solidFill>
                  <a:latin typeface="メイリオ" panose="020B0604030504040204" pitchFamily="50" charset="-128"/>
                  <a:ea typeface="メイリオ" panose="020B0604030504040204" pitchFamily="50" charset="-128"/>
                </a:rPr>
                <a:t>薬剤師</a:t>
              </a:r>
            </a:p>
          </p:txBody>
        </p:sp>
        <p:sp>
          <p:nvSpPr>
            <p:cNvPr id="46" name="角丸四角形 45"/>
            <p:cNvSpPr/>
            <p:nvPr/>
          </p:nvSpPr>
          <p:spPr>
            <a:xfrm>
              <a:off x="4696966" y="5703858"/>
              <a:ext cx="1310506" cy="881209"/>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p>
              <a:pPr algn="ctr" fontAlgn="base">
                <a:spcAft>
                  <a:spcPct val="0"/>
                </a:spcAft>
                <a:defRPr/>
              </a:pPr>
              <a:r>
                <a:rPr lang="ja-JP" altLang="en-US" sz="2200" b="1" dirty="0" smtClean="0">
                  <a:solidFill>
                    <a:srgbClr val="002060"/>
                  </a:solidFill>
                  <a:latin typeface="メイリオ" panose="020B0604030504040204" pitchFamily="50" charset="-128"/>
                  <a:ea typeface="メイリオ" panose="020B0604030504040204" pitchFamily="50" charset="-128"/>
                </a:rPr>
                <a:t>リハビリ</a:t>
              </a:r>
              <a:endParaRPr lang="en-US" altLang="ja-JP" sz="2200" b="1" dirty="0" smtClean="0">
                <a:solidFill>
                  <a:srgbClr val="002060"/>
                </a:solidFill>
                <a:latin typeface="メイリオ" panose="020B0604030504040204" pitchFamily="50" charset="-128"/>
                <a:ea typeface="メイリオ" panose="020B0604030504040204" pitchFamily="50" charset="-128"/>
              </a:endParaRPr>
            </a:p>
            <a:p>
              <a:pPr algn="ctr" fontAlgn="base">
                <a:spcAft>
                  <a:spcPct val="0"/>
                </a:spcAft>
                <a:defRPr/>
              </a:pPr>
              <a:r>
                <a:rPr lang="ja-JP" altLang="en-US" sz="2200" b="1" dirty="0" smtClean="0">
                  <a:solidFill>
                    <a:srgbClr val="002060"/>
                  </a:solidFill>
                  <a:latin typeface="メイリオ" panose="020B0604030504040204" pitchFamily="50" charset="-128"/>
                  <a:ea typeface="メイリオ" panose="020B0604030504040204" pitchFamily="50" charset="-128"/>
                </a:rPr>
                <a:t>専門職</a:t>
              </a:r>
              <a:endParaRPr lang="ja-JP" altLang="en-US" sz="2200" b="1" dirty="0">
                <a:solidFill>
                  <a:srgbClr val="002060"/>
                </a:solidFill>
                <a:latin typeface="メイリオ" panose="020B0604030504040204" pitchFamily="50" charset="-128"/>
                <a:ea typeface="メイリオ" panose="020B0604030504040204" pitchFamily="50" charset="-128"/>
              </a:endParaRPr>
            </a:p>
          </p:txBody>
        </p:sp>
        <p:sp>
          <p:nvSpPr>
            <p:cNvPr id="47" name="角丸四角形 46"/>
            <p:cNvSpPr/>
            <p:nvPr/>
          </p:nvSpPr>
          <p:spPr>
            <a:xfrm>
              <a:off x="2778383" y="3000121"/>
              <a:ext cx="1100862" cy="483326"/>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spcAft>
                  <a:spcPct val="0"/>
                </a:spcAft>
                <a:defRPr/>
              </a:pPr>
              <a:r>
                <a:rPr lang="ja-JP" altLang="en-US" sz="2200" b="1" dirty="0" smtClean="0">
                  <a:solidFill>
                    <a:srgbClr val="002060"/>
                  </a:solidFill>
                  <a:latin typeface="メイリオ" panose="020B0604030504040204" pitchFamily="50" charset="-128"/>
                  <a:ea typeface="メイリオ" panose="020B0604030504040204" pitchFamily="50" charset="-128"/>
                </a:rPr>
                <a:t>看護師</a:t>
              </a:r>
              <a:endParaRPr lang="ja-JP" altLang="en-US" sz="2200" b="1" dirty="0">
                <a:solidFill>
                  <a:srgbClr val="002060"/>
                </a:solidFill>
                <a:latin typeface="メイリオ" panose="020B0604030504040204" pitchFamily="50" charset="-128"/>
                <a:ea typeface="メイリオ" panose="020B0604030504040204" pitchFamily="50" charset="-128"/>
              </a:endParaRPr>
            </a:p>
          </p:txBody>
        </p:sp>
        <p:sp>
          <p:nvSpPr>
            <p:cNvPr id="48" name="角丸四角形 47"/>
            <p:cNvSpPr/>
            <p:nvPr/>
          </p:nvSpPr>
          <p:spPr>
            <a:xfrm>
              <a:off x="4219812" y="2546986"/>
              <a:ext cx="868560" cy="483285"/>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p>
              <a:pPr algn="ctr" fontAlgn="base">
                <a:spcAft>
                  <a:spcPct val="0"/>
                </a:spcAft>
                <a:defRPr/>
              </a:pPr>
              <a:r>
                <a:rPr lang="ja-JP" altLang="en-US" sz="2200" b="1" dirty="0" smtClean="0">
                  <a:solidFill>
                    <a:srgbClr val="002060"/>
                  </a:solidFill>
                  <a:latin typeface="メイリオ" panose="020B0604030504040204" pitchFamily="50" charset="-128"/>
                  <a:ea typeface="メイリオ" panose="020B0604030504040204" pitchFamily="50" charset="-128"/>
                </a:rPr>
                <a:t>医師</a:t>
              </a:r>
              <a:endParaRPr lang="ja-JP" altLang="en-US" sz="2200" b="1" dirty="0">
                <a:solidFill>
                  <a:srgbClr val="002060"/>
                </a:solidFill>
                <a:latin typeface="メイリオ" panose="020B0604030504040204" pitchFamily="50" charset="-128"/>
                <a:ea typeface="メイリオ" panose="020B0604030504040204" pitchFamily="50" charset="-128"/>
              </a:endParaRPr>
            </a:p>
          </p:txBody>
        </p:sp>
        <p:sp>
          <p:nvSpPr>
            <p:cNvPr id="49" name="角丸四角形 48"/>
            <p:cNvSpPr/>
            <p:nvPr/>
          </p:nvSpPr>
          <p:spPr>
            <a:xfrm>
              <a:off x="3381724" y="5703858"/>
              <a:ext cx="1099218" cy="881209"/>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p>
              <a:pPr algn="ctr" fontAlgn="base">
                <a:spcAft>
                  <a:spcPct val="0"/>
                </a:spcAft>
              </a:pPr>
              <a:r>
                <a:rPr lang="ja-JP" altLang="en-US" sz="2200" b="1" dirty="0" smtClean="0">
                  <a:solidFill>
                    <a:srgbClr val="002060"/>
                  </a:solidFill>
                  <a:latin typeface="メイリオ" panose="020B0604030504040204" pitchFamily="50" charset="-128"/>
                  <a:ea typeface="メイリオ" panose="020B0604030504040204" pitchFamily="50" charset="-128"/>
                </a:rPr>
                <a:t>管理</a:t>
              </a:r>
              <a:endParaRPr lang="en-US" altLang="ja-JP" sz="2200" b="1" dirty="0" smtClean="0">
                <a:solidFill>
                  <a:srgbClr val="002060"/>
                </a:solidFill>
                <a:latin typeface="メイリオ" panose="020B0604030504040204" pitchFamily="50" charset="-128"/>
                <a:ea typeface="メイリオ" panose="020B0604030504040204" pitchFamily="50" charset="-128"/>
              </a:endParaRPr>
            </a:p>
            <a:p>
              <a:pPr algn="ctr" fontAlgn="base">
                <a:spcAft>
                  <a:spcPct val="0"/>
                </a:spcAft>
              </a:pPr>
              <a:r>
                <a:rPr lang="ja-JP" altLang="en-US" sz="2200" b="1" dirty="0" smtClean="0">
                  <a:solidFill>
                    <a:srgbClr val="002060"/>
                  </a:solidFill>
                  <a:latin typeface="メイリオ" panose="020B0604030504040204" pitchFamily="50" charset="-128"/>
                  <a:ea typeface="メイリオ" panose="020B0604030504040204" pitchFamily="50" charset="-128"/>
                </a:rPr>
                <a:t>栄養士</a:t>
              </a:r>
              <a:endParaRPr lang="ja-JP" altLang="en-US" sz="2200" b="1" dirty="0">
                <a:solidFill>
                  <a:srgbClr val="002060"/>
                </a:solidFill>
                <a:latin typeface="メイリオ" panose="020B0604030504040204" pitchFamily="50" charset="-128"/>
                <a:ea typeface="メイリオ" panose="020B0604030504040204" pitchFamily="50" charset="-128"/>
              </a:endParaRPr>
            </a:p>
          </p:txBody>
        </p:sp>
        <p:sp>
          <p:nvSpPr>
            <p:cNvPr id="50" name="角丸四角形 49"/>
            <p:cNvSpPr/>
            <p:nvPr/>
          </p:nvSpPr>
          <p:spPr>
            <a:xfrm>
              <a:off x="5345038" y="4257446"/>
              <a:ext cx="1871912" cy="483326"/>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spcAft>
                  <a:spcPct val="0"/>
                </a:spcAft>
                <a:defRPr/>
              </a:pPr>
              <a:r>
                <a:rPr lang="ja-JP" altLang="en-US" sz="2200" b="1" dirty="0" smtClean="0">
                  <a:solidFill>
                    <a:srgbClr val="002060"/>
                  </a:solidFill>
                  <a:latin typeface="メイリオ" panose="020B0604030504040204" pitchFamily="50" charset="-128"/>
                  <a:ea typeface="メイリオ" panose="020B0604030504040204" pitchFamily="50" charset="-128"/>
                </a:rPr>
                <a:t>カウンセラー</a:t>
              </a:r>
              <a:endParaRPr lang="ja-JP" altLang="en-US" sz="2200" b="1" dirty="0">
                <a:solidFill>
                  <a:srgbClr val="002060"/>
                </a:solidFill>
                <a:latin typeface="メイリオ" panose="020B0604030504040204" pitchFamily="50" charset="-128"/>
                <a:ea typeface="メイリオ" panose="020B0604030504040204" pitchFamily="50" charset="-128"/>
              </a:endParaRPr>
            </a:p>
          </p:txBody>
        </p:sp>
        <p:sp>
          <p:nvSpPr>
            <p:cNvPr id="51" name="角丸四角形 50"/>
            <p:cNvSpPr/>
            <p:nvPr/>
          </p:nvSpPr>
          <p:spPr>
            <a:xfrm>
              <a:off x="2176686" y="4254142"/>
              <a:ext cx="1523047" cy="791534"/>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p>
              <a:pPr algn="ctr" fontAlgn="base">
                <a:lnSpc>
                  <a:spcPts val="2300"/>
                </a:lnSpc>
                <a:spcAft>
                  <a:spcPct val="0"/>
                </a:spcAft>
                <a:defRPr/>
              </a:pPr>
              <a:r>
                <a:rPr lang="ja-JP" altLang="en-US" sz="2200" b="1" dirty="0" smtClean="0">
                  <a:solidFill>
                    <a:srgbClr val="002060"/>
                  </a:solidFill>
                  <a:latin typeface="メイリオ" panose="020B0604030504040204" pitchFamily="50" charset="-128"/>
                  <a:ea typeface="メイリオ" panose="020B0604030504040204" pitchFamily="50" charset="-128"/>
                </a:rPr>
                <a:t>ソーシャルワーカー</a:t>
              </a:r>
              <a:endParaRPr lang="ja-JP" altLang="en-US" sz="2200" b="1" dirty="0">
                <a:solidFill>
                  <a:srgbClr val="00206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8174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周りの人に</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できることは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何だろう</a:t>
            </a:r>
            <a:endPar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65939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54823" y="2722203"/>
            <a:ext cx="5604457" cy="1569660"/>
          </a:xfrm>
          <a:prstGeom prst="rect">
            <a:avLst/>
          </a:prstGeom>
          <a:noFill/>
        </p:spPr>
        <p:txBody>
          <a:bodyPr wrap="square" rtlCol="0">
            <a:spAutoFit/>
          </a:bodyPr>
          <a:lstStyle/>
          <a:p>
            <a:pPr>
              <a:spcAft>
                <a:spcPts val="600"/>
              </a:spcAft>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友人といる時間は、病気とは</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何</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の関係もない自分でいられる時間です。</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4823" y="4347803"/>
            <a:ext cx="8334077" cy="2062103"/>
          </a:xfrm>
          <a:prstGeom prst="rect">
            <a:avLst/>
          </a:prstGeom>
          <a:noFill/>
        </p:spPr>
        <p:txBody>
          <a:bodyPr wrap="square" rtlCol="0">
            <a:spAutoFit/>
          </a:bodyPr>
          <a:lstStyle/>
          <a:p>
            <a:pPr>
              <a:spcAft>
                <a:spcPts val="600"/>
              </a:spcAft>
            </a:pP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何でもない話をして、一緒に笑って</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、ともに</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過ごすことで、「患者」としてではない</a:t>
            </a: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これ</a:t>
            </a:r>
            <a:r>
              <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まで通りの「自分」を取り戻せるような気がします。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609691" y="6102129"/>
            <a:ext cx="5079209" cy="307777"/>
          </a:xfrm>
          <a:prstGeom prst="rect">
            <a:avLst/>
          </a:prstGeom>
          <a:noFill/>
        </p:spPr>
        <p:txBody>
          <a:bodyPr wrap="square" rtlCol="0">
            <a:spAutoFit/>
          </a:bodyPr>
          <a:lstStyle/>
          <a:p>
            <a:pPr algn="r"/>
            <a:r>
              <a:rPr kumimoji="1" lang="ja-JP" altLang="en-US" sz="1400" b="1" dirty="0" smtClean="0">
                <a:solidFill>
                  <a:schemeClr val="tx1">
                    <a:lumMod val="65000"/>
                    <a:lumOff val="35000"/>
                  </a:schemeClr>
                </a:solidFill>
              </a:rPr>
              <a:t>（患者手記より）</a:t>
            </a:r>
            <a:endParaRPr kumimoji="1" lang="ja-JP" altLang="en-US" sz="1400" b="1" dirty="0">
              <a:solidFill>
                <a:schemeClr val="tx1">
                  <a:lumMod val="65000"/>
                  <a:lumOff val="35000"/>
                </a:schemeClr>
              </a:solidFill>
            </a:endParaRPr>
          </a:p>
        </p:txBody>
      </p:sp>
      <p:grpSp>
        <p:nvGrpSpPr>
          <p:cNvPr id="16" name="グループ化 15"/>
          <p:cNvGrpSpPr>
            <a:grpSpLocks noChangeAspect="1"/>
          </p:cNvGrpSpPr>
          <p:nvPr/>
        </p:nvGrpSpPr>
        <p:grpSpPr>
          <a:xfrm>
            <a:off x="1361219" y="-8334"/>
            <a:ext cx="7963309" cy="1809524"/>
            <a:chOff x="1413971" y="-26783"/>
            <a:chExt cx="7963309" cy="1809524"/>
          </a:xfrm>
        </p:grpSpPr>
        <p:pic>
          <p:nvPicPr>
            <p:cNvPr id="20"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a:t>
              </a:r>
              <a:r>
                <a:rPr lang="ja-JP" altLang="en-US" sz="4000" dirty="0" smtClean="0">
                  <a:solidFill>
                    <a:schemeClr val="tx1">
                      <a:lumMod val="75000"/>
                      <a:lumOff val="25000"/>
                    </a:schemeClr>
                  </a:solidFill>
                  <a:effectLst/>
                </a:rPr>
                <a:t>患者とどの</a:t>
              </a:r>
              <a:r>
                <a:rPr lang="ja-JP" altLang="en-US" sz="4000" dirty="0">
                  <a:solidFill>
                    <a:schemeClr val="tx1">
                      <a:lumMod val="75000"/>
                      <a:lumOff val="25000"/>
                    </a:schemeClr>
                  </a:solidFill>
                  <a:effectLst/>
                </a:rPr>
                <a:t>よう</a:t>
              </a:r>
              <a:r>
                <a:rPr lang="ja-JP" altLang="en-US" sz="4000" dirty="0" smtClean="0">
                  <a:solidFill>
                    <a:schemeClr val="tx1">
                      <a:lumMod val="75000"/>
                      <a:lumOff val="25000"/>
                    </a:schemeClr>
                  </a:solidFill>
                  <a:effectLst/>
                </a:rPr>
                <a:t>に</a:t>
              </a:r>
              <a:endParaRPr lang="en-US" altLang="ja-JP" sz="4000" dirty="0" smtClean="0">
                <a:solidFill>
                  <a:schemeClr val="tx1">
                    <a:lumMod val="75000"/>
                    <a:lumOff val="25000"/>
                  </a:schemeClr>
                </a:solidFill>
                <a:effectLst/>
              </a:endParaRPr>
            </a:p>
            <a:p>
              <a:pPr algn="l"/>
              <a:r>
                <a:rPr lang="ja-JP" altLang="en-US" sz="4000" dirty="0" smtClean="0">
                  <a:solidFill>
                    <a:schemeClr val="tx1">
                      <a:lumMod val="75000"/>
                      <a:lumOff val="25000"/>
                    </a:schemeClr>
                  </a:solidFill>
                  <a:effectLst/>
                </a:rPr>
                <a:t>接すればよいのだろう</a:t>
              </a:r>
              <a:endParaRPr lang="en-US" altLang="ja-JP" sz="4000" dirty="0">
                <a:solidFill>
                  <a:schemeClr val="tx1">
                    <a:lumMod val="75000"/>
                    <a:lumOff val="25000"/>
                  </a:schemeClr>
                </a:solidFill>
                <a:effectLst/>
              </a:endParaRPr>
            </a:p>
          </p:txBody>
        </p:sp>
      </p:grpSp>
      <p:grpSp>
        <p:nvGrpSpPr>
          <p:cNvPr id="22" name="グループ化 21"/>
          <p:cNvGrpSpPr/>
          <p:nvPr/>
        </p:nvGrpSpPr>
        <p:grpSpPr>
          <a:xfrm>
            <a:off x="395536" y="326957"/>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sp>
        <p:nvSpPr>
          <p:cNvPr id="26" name="円/楕円 25"/>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nakamura\Desktop\サタケさんイラストスライド化拡大-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2787" y="1853028"/>
            <a:ext cx="2771800" cy="234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8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750"/>
                                        <p:tgtEl>
                                          <p:spTgt spid="12"/>
                                        </p:tgtEl>
                                      </p:cBhvr>
                                    </p:animEffect>
                                  </p:childTnLst>
                                </p:cTn>
                              </p:par>
                            </p:childTnLst>
                          </p:cTn>
                        </p:par>
                        <p:par>
                          <p:cTn id="8" fill="hold">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750"/>
                                        <p:tgtEl>
                                          <p:spTgt spid="13"/>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54823" y="2620937"/>
            <a:ext cx="8465649" cy="4047262"/>
          </a:xfrm>
          <a:prstGeom prst="rect">
            <a:avLst/>
          </a:prstGeom>
          <a:noFill/>
        </p:spPr>
        <p:txBody>
          <a:bodyPr wrap="square" rtlCol="0">
            <a:spAutoFit/>
          </a:bodyPr>
          <a:lstStyle/>
          <a:p>
            <a:pPr>
              <a:spcAft>
                <a:spcPts val="600"/>
              </a:spcAft>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友人</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にがんになったことを</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50" dirty="0" smtClean="0">
                <a:solidFill>
                  <a:schemeClr val="tx1">
                    <a:lumMod val="75000"/>
                    <a:lumOff val="25000"/>
                  </a:schemeClr>
                </a:solidFill>
                <a:latin typeface="メイリオ" panose="020B0604030504040204" pitchFamily="50" charset="-128"/>
                <a:ea typeface="メイリオ" panose="020B0604030504040204" pitchFamily="50" charset="-128"/>
              </a:rPr>
              <a:t>伝えたとき、「生活習慣が</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悪いからがんになったんだ」</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と、あっけらかんと言われました。</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spcAft>
                <a:spcPts val="600"/>
              </a:spcAft>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わたしは共働きで、妻と交代で食事を作っていましたが、常にバランスの良い食事を心がけていたつもりですし、妻も責められているような気持ちになり、悲しくなりました。がんに対する誤解や決めつけがなくなればと思います。</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628741" y="6312797"/>
            <a:ext cx="5079209" cy="307777"/>
          </a:xfrm>
          <a:prstGeom prst="rect">
            <a:avLst/>
          </a:prstGeom>
          <a:noFill/>
        </p:spPr>
        <p:txBody>
          <a:bodyPr wrap="square" rtlCol="0">
            <a:spAutoFit/>
          </a:bodyPr>
          <a:lstStyle/>
          <a:p>
            <a:pPr algn="r"/>
            <a:r>
              <a:rPr kumimoji="1" lang="ja-JP" altLang="en-US" sz="1400" b="1" dirty="0" smtClean="0">
                <a:solidFill>
                  <a:schemeClr val="tx1">
                    <a:lumMod val="65000"/>
                    <a:lumOff val="35000"/>
                  </a:schemeClr>
                </a:solidFill>
              </a:rPr>
              <a:t>（患者手記より）</a:t>
            </a:r>
            <a:endParaRPr kumimoji="1" lang="ja-JP" altLang="en-US" sz="1400" b="1" dirty="0">
              <a:solidFill>
                <a:schemeClr val="tx1">
                  <a:lumMod val="65000"/>
                  <a:lumOff val="35000"/>
                </a:schemeClr>
              </a:solidFill>
            </a:endParaRP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a:t>
              </a:r>
              <a:r>
                <a:rPr lang="ja-JP" altLang="en-US" sz="4000" dirty="0" smtClean="0">
                  <a:solidFill>
                    <a:schemeClr val="tx1">
                      <a:lumMod val="75000"/>
                      <a:lumOff val="25000"/>
                    </a:schemeClr>
                  </a:solidFill>
                  <a:effectLst/>
                </a:rPr>
                <a:t>患者とどの</a:t>
              </a:r>
              <a:r>
                <a:rPr lang="ja-JP" altLang="en-US" sz="4000" dirty="0">
                  <a:solidFill>
                    <a:schemeClr val="tx1">
                      <a:lumMod val="75000"/>
                      <a:lumOff val="25000"/>
                    </a:schemeClr>
                  </a:solidFill>
                  <a:effectLst/>
                </a:rPr>
                <a:t>よう</a:t>
              </a:r>
              <a:r>
                <a:rPr lang="ja-JP" altLang="en-US" sz="4000" dirty="0" smtClean="0">
                  <a:solidFill>
                    <a:schemeClr val="tx1">
                      <a:lumMod val="75000"/>
                      <a:lumOff val="25000"/>
                    </a:schemeClr>
                  </a:solidFill>
                  <a:effectLst/>
                </a:rPr>
                <a:t>に</a:t>
              </a:r>
              <a:endParaRPr lang="en-US" altLang="ja-JP" sz="4000" dirty="0" smtClean="0">
                <a:solidFill>
                  <a:schemeClr val="tx1">
                    <a:lumMod val="75000"/>
                    <a:lumOff val="25000"/>
                  </a:schemeClr>
                </a:solidFill>
                <a:effectLst/>
              </a:endParaRPr>
            </a:p>
            <a:p>
              <a:pPr algn="l"/>
              <a:r>
                <a:rPr lang="ja-JP" altLang="en-US" sz="4000" dirty="0" smtClean="0">
                  <a:solidFill>
                    <a:schemeClr val="tx1">
                      <a:lumMod val="75000"/>
                      <a:lumOff val="25000"/>
                    </a:schemeClr>
                  </a:solidFill>
                  <a:effectLst/>
                </a:rPr>
                <a:t>接すればよいのだろう</a:t>
              </a:r>
              <a:endParaRPr lang="en-US" altLang="ja-JP" sz="4000" dirty="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2" descr="C:\Users\nakamura\Desktop\サタケさんイラストスライド化拡大-0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675"/>
          <a:stretch/>
        </p:blipFill>
        <p:spPr bwMode="auto">
          <a:xfrm flipH="1">
            <a:off x="5893795" y="1953752"/>
            <a:ext cx="1505877" cy="23393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7092280" y="1952519"/>
            <a:ext cx="1596620" cy="2339344"/>
            <a:chOff x="9324528" y="2213844"/>
            <a:chExt cx="1440160" cy="2266804"/>
          </a:xfrm>
        </p:grpSpPr>
        <p:pic>
          <p:nvPicPr>
            <p:cNvPr id="28" name="Picture 2" descr="C:\Users\nakamura\Desktop\サタケさんイラストスライド化拡大-35.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890" t="16382"/>
            <a:stretch/>
          </p:blipFill>
          <p:spPr bwMode="auto">
            <a:xfrm>
              <a:off x="9540552" y="2348880"/>
              <a:ext cx="1224136" cy="2131768"/>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9324528" y="2213844"/>
              <a:ext cx="367930" cy="340942"/>
            </a:xfrm>
            <a:prstGeom prst="rect">
              <a:avLst/>
            </a:prstGeom>
            <a:solidFill>
              <a:srgbClr val="D5FE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46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algn="ctr">
              <a:defRPr sz="4400" b="1"/>
            </a:lvl1pPr>
          </a:lstStyle>
          <a:p>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事例</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endPar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54823" y="2753920"/>
            <a:ext cx="8465649" cy="3323987"/>
          </a:xfrm>
          <a:prstGeom prst="rect">
            <a:avLst/>
          </a:prstGeom>
          <a:noFill/>
        </p:spPr>
        <p:txBody>
          <a:bodyPr wrap="square" rtlCol="0">
            <a:spAutoFit/>
          </a:bodyPr>
          <a:lstStyle/>
          <a:p>
            <a:pPr>
              <a:lnSpc>
                <a:spcPts val="3600"/>
              </a:lnSpc>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親戚</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にがんになったことを</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伝えたとき</a:t>
            </a:r>
            <a:r>
              <a:rPr lang="ja-JP" altLang="en-US" sz="2800" b="1" spc="-2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「かわいそう</a:t>
            </a:r>
            <a:r>
              <a:rPr lang="ja-JP" altLang="en-US" sz="2800" b="1" spc="-1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と</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600"/>
              </a:lnSpc>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泣き出されてしまいました。</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600"/>
              </a:lnSpc>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心配してくれてありがたいという</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600"/>
              </a:lnSpc>
            </a:pP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気持ちはあったものの、親戚の態度に、もうわたしは治らないのではないか、死を待つしかないのではないかという気持ちになり落ち込みました。</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609691" y="5994744"/>
            <a:ext cx="5079209" cy="307777"/>
          </a:xfrm>
          <a:prstGeom prst="rect">
            <a:avLst/>
          </a:prstGeom>
          <a:noFill/>
        </p:spPr>
        <p:txBody>
          <a:bodyPr wrap="square" rtlCol="0">
            <a:spAutoFit/>
          </a:bodyPr>
          <a:lstStyle/>
          <a:p>
            <a:pPr algn="r"/>
            <a:r>
              <a:rPr kumimoji="1" lang="ja-JP" altLang="en-US" sz="1400" b="1" dirty="0" smtClean="0">
                <a:solidFill>
                  <a:schemeClr val="tx1">
                    <a:lumMod val="65000"/>
                    <a:lumOff val="35000"/>
                  </a:schemeClr>
                </a:solidFill>
              </a:rPr>
              <a:t>（患者手記より）</a:t>
            </a:r>
            <a:endParaRPr kumimoji="1" lang="ja-JP" altLang="en-US" sz="1400" b="1" dirty="0">
              <a:solidFill>
                <a:schemeClr val="tx1">
                  <a:lumMod val="65000"/>
                  <a:lumOff val="35000"/>
                </a:schemeClr>
              </a:solidFill>
            </a:endParaRP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dirty="0">
                  <a:solidFill>
                    <a:schemeClr val="tx1">
                      <a:lumMod val="75000"/>
                      <a:lumOff val="25000"/>
                    </a:schemeClr>
                  </a:solidFill>
                  <a:effectLst/>
                </a:rPr>
                <a:t>がん</a:t>
              </a:r>
              <a:r>
                <a:rPr lang="ja-JP" altLang="en-US" sz="4000" dirty="0" smtClean="0">
                  <a:solidFill>
                    <a:schemeClr val="tx1">
                      <a:lumMod val="75000"/>
                      <a:lumOff val="25000"/>
                    </a:schemeClr>
                  </a:solidFill>
                  <a:effectLst/>
                </a:rPr>
                <a:t>患者とどの</a:t>
              </a:r>
              <a:r>
                <a:rPr lang="ja-JP" altLang="en-US" sz="4000" dirty="0">
                  <a:solidFill>
                    <a:schemeClr val="tx1">
                      <a:lumMod val="75000"/>
                      <a:lumOff val="25000"/>
                    </a:schemeClr>
                  </a:solidFill>
                  <a:effectLst/>
                </a:rPr>
                <a:t>よう</a:t>
              </a:r>
              <a:r>
                <a:rPr lang="ja-JP" altLang="en-US" sz="4000" dirty="0" smtClean="0">
                  <a:solidFill>
                    <a:schemeClr val="tx1">
                      <a:lumMod val="75000"/>
                      <a:lumOff val="25000"/>
                    </a:schemeClr>
                  </a:solidFill>
                  <a:effectLst/>
                </a:rPr>
                <a:t>に</a:t>
              </a:r>
              <a:endParaRPr lang="en-US" altLang="ja-JP" sz="4000" dirty="0" smtClean="0">
                <a:solidFill>
                  <a:schemeClr val="tx1">
                    <a:lumMod val="75000"/>
                    <a:lumOff val="25000"/>
                  </a:schemeClr>
                </a:solidFill>
                <a:effectLst/>
              </a:endParaRPr>
            </a:p>
            <a:p>
              <a:pPr algn="l"/>
              <a:r>
                <a:rPr lang="ja-JP" altLang="en-US" sz="4000" dirty="0" smtClean="0">
                  <a:solidFill>
                    <a:schemeClr val="tx1">
                      <a:lumMod val="75000"/>
                      <a:lumOff val="25000"/>
                    </a:schemeClr>
                  </a:solidFill>
                  <a:effectLst/>
                </a:rPr>
                <a:t>接すればよいのだろう</a:t>
              </a:r>
              <a:endParaRPr lang="en-US" altLang="ja-JP" sz="4000" dirty="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Picture 3" descr="C:\Users\nakamura\Desktop\ill-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06201" y="1935586"/>
            <a:ext cx="1557241" cy="21501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nakamura\Desktop\ill-1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9738"/>
          <a:stretch/>
        </p:blipFill>
        <p:spPr bwMode="auto">
          <a:xfrm>
            <a:off x="5803972" y="1801190"/>
            <a:ext cx="1564252" cy="241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073895" y="4857762"/>
            <a:ext cx="6992222" cy="1546753"/>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4400" dirty="0" smtClean="0">
                <a:solidFill>
                  <a:srgbClr val="002060"/>
                </a:solidFill>
                <a:effectLst/>
              </a:rPr>
              <a:t>がん患者には</a:t>
            </a:r>
            <a:endParaRPr lang="en-US" altLang="ja-JP" sz="4400" dirty="0" smtClean="0">
              <a:solidFill>
                <a:srgbClr val="002060"/>
              </a:solidFill>
              <a:effectLst/>
            </a:endParaRPr>
          </a:p>
          <a:p>
            <a:r>
              <a:rPr lang="ja-JP" altLang="en-US" sz="4400" dirty="0" smtClean="0">
                <a:solidFill>
                  <a:srgbClr val="002060"/>
                </a:solidFill>
                <a:effectLst/>
              </a:rPr>
              <a:t>さまざまな願いがある</a:t>
            </a:r>
            <a:endParaRPr lang="en-US" altLang="ja-JP" sz="4400" dirty="0">
              <a:solidFill>
                <a:srgbClr val="002060"/>
              </a:solidFill>
              <a:effectLst/>
            </a:endParaRPr>
          </a:p>
        </p:txBody>
      </p:sp>
      <p:sp>
        <p:nvSpPr>
          <p:cNvPr id="8" name="角丸四角形吹き出し 7"/>
          <p:cNvSpPr/>
          <p:nvPr/>
        </p:nvSpPr>
        <p:spPr>
          <a:xfrm>
            <a:off x="4984629" y="476672"/>
            <a:ext cx="3622870" cy="2416681"/>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がんを</a:t>
            </a:r>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正しく理解</a:t>
            </a:r>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してほしい</a:t>
            </a:r>
          </a:p>
        </p:txBody>
      </p:sp>
      <p:sp>
        <p:nvSpPr>
          <p:cNvPr id="10" name="角丸四角形吹き出し 9"/>
          <p:cNvSpPr/>
          <p:nvPr/>
        </p:nvSpPr>
        <p:spPr>
          <a:xfrm>
            <a:off x="565338" y="476673"/>
            <a:ext cx="4123524" cy="2416681"/>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家族や友人に</a:t>
            </a:r>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これまで</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通り</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接して</a:t>
            </a: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ほしい</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577" y="2589938"/>
            <a:ext cx="3600009" cy="2074933"/>
          </a:xfrm>
          <a:prstGeom prst="rect">
            <a:avLst/>
          </a:prstGeom>
        </p:spPr>
      </p:pic>
    </p:spTree>
    <p:extLst>
      <p:ext uri="{BB962C8B-B14F-4D97-AF65-F5344CB8AC3E}">
        <p14:creationId xmlns:p14="http://schemas.microsoft.com/office/powerpoint/2010/main" val="227960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500"/>
                            </p:stCondLst>
                            <p:childTnLst>
                              <p:par>
                                <p:cTn id="13" presetID="14" presetClass="entr" presetSubtype="10" fill="hold" grpId="0"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812502" y="1751856"/>
            <a:ext cx="2740237" cy="2722402"/>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48782" y="1760130"/>
            <a:ext cx="8684536" cy="4837222"/>
          </a:xfrm>
          <a:prstGeom prst="rect">
            <a:avLst/>
          </a:prstGeom>
          <a:noFill/>
        </p:spPr>
        <p:txBody>
          <a:bodyPr wrap="square" rtlCol="0">
            <a:spAutoFit/>
          </a:bodyPr>
          <a:lstStyle/>
          <a:p>
            <a:pPr>
              <a:lnSpc>
                <a:spcPts val="3700"/>
              </a:lnSpc>
            </a:pP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営業の仕事で働いて</a:t>
            </a:r>
            <a:r>
              <a:rPr lang="ja-JP"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い</a:t>
            </a:r>
            <a:r>
              <a:rPr lang="ja-JP" altLang="en-US"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ました</a:t>
            </a:r>
            <a:r>
              <a:rPr lang="ja-JP"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が、</a:t>
            </a:r>
            <a: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30</a:t>
            </a:r>
            <a:r>
              <a:rPr lang="ja-JP" altLang="en-US" sz="2800" b="1" spc="-100" dirty="0">
                <a:solidFill>
                  <a:schemeClr val="tx1">
                    <a:lumMod val="75000"/>
                    <a:lumOff val="25000"/>
                  </a:schemeClr>
                </a:solidFill>
                <a:latin typeface="メイリオ" panose="020B0604030504040204" pitchFamily="50" charset="-128"/>
                <a:ea typeface="メイリオ" panose="020B0604030504040204" pitchFamily="50" charset="-128"/>
              </a:rPr>
              <a:t>代</a:t>
            </a:r>
            <a:r>
              <a:rPr lang="ja-JP" altLang="en-US"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で</a:t>
            </a:r>
            <a:r>
              <a:rPr lang="ja-JP"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がん</a:t>
            </a: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とわかり、手術</a:t>
            </a:r>
            <a:r>
              <a:rPr lang="ja-JP" altLang="en-US"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と</a:t>
            </a:r>
            <a: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抗</a:t>
            </a:r>
            <a:r>
              <a:rPr lang="ja-JP" altLang="ja-JP" sz="2800" b="1" spc="-100" dirty="0">
                <a:solidFill>
                  <a:schemeClr val="tx1">
                    <a:lumMod val="75000"/>
                    <a:lumOff val="25000"/>
                  </a:schemeClr>
                </a:solidFill>
                <a:latin typeface="メイリオ" panose="020B0604030504040204" pitchFamily="50" charset="-128"/>
                <a:ea typeface="メイリオ" panose="020B0604030504040204" pitchFamily="50" charset="-128"/>
              </a:rPr>
              <a:t>がん</a:t>
            </a:r>
            <a:r>
              <a:rPr lang="ja-JP"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剤治療を</a:t>
            </a:r>
            <a:r>
              <a:rPr lang="ja-JP" altLang="en-US"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受けました</a:t>
            </a:r>
            <a:r>
              <a:rPr lang="ja-JP"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0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今</a:t>
            </a:r>
            <a:r>
              <a:rPr lang="ja-JP" altLang="ja-JP" sz="2800" b="1" spc="-150" dirty="0">
                <a:solidFill>
                  <a:schemeClr val="tx1">
                    <a:lumMod val="75000"/>
                    <a:lumOff val="25000"/>
                  </a:schemeClr>
                </a:solidFill>
                <a:latin typeface="メイリオ" panose="020B0604030504040204" pitchFamily="50" charset="-128"/>
                <a:ea typeface="メイリオ" panose="020B0604030504040204" pitchFamily="50" charset="-128"/>
              </a:rPr>
              <a:t>も定期的</a:t>
            </a:r>
            <a:r>
              <a:rPr lang="ja-JP"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に病院に行</a:t>
            </a: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っ</a:t>
            </a:r>
            <a:r>
              <a:rPr lang="ja-JP"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て</a:t>
            </a: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体調を</a:t>
            </a:r>
            <a: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管理</a:t>
            </a: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して</a:t>
            </a:r>
            <a:r>
              <a:rPr lang="ja-JP"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い</a:t>
            </a: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ます</a:t>
            </a:r>
            <a:r>
              <a:rPr lang="ja-JP"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ts val="3700"/>
              </a:lnSpc>
            </a:pPr>
            <a:r>
              <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rPr>
              <a:t>体力</a:t>
            </a:r>
            <a:r>
              <a:rPr lang="ja-JP" altLang="en-US" sz="2800" b="1" spc="-150">
                <a:solidFill>
                  <a:schemeClr val="tx1">
                    <a:lumMod val="75000"/>
                    <a:lumOff val="25000"/>
                  </a:schemeClr>
                </a:solidFill>
                <a:latin typeface="メイリオ" panose="020B0604030504040204" pitchFamily="50" charset="-128"/>
                <a:ea typeface="メイリオ" panose="020B0604030504040204" pitchFamily="50" charset="-128"/>
              </a:rPr>
              <a:t>が</a:t>
            </a:r>
            <a:r>
              <a:rPr lang="ja-JP" altLang="en-US" sz="2800" b="1" spc="-150" smtClean="0">
                <a:solidFill>
                  <a:schemeClr val="tx1">
                    <a:lumMod val="75000"/>
                    <a:lumOff val="25000"/>
                  </a:schemeClr>
                </a:solidFill>
                <a:latin typeface="メイリオ" panose="020B0604030504040204" pitchFamily="50" charset="-128"/>
                <a:ea typeface="メイリオ" panose="020B0604030504040204" pitchFamily="50" charset="-128"/>
              </a:rPr>
              <a:t>戻りきらず</a:t>
            </a: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、仕事を続ける</a:t>
            </a:r>
            <a: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ことが難しくなり、退職せざるをえませんでした。</a:t>
            </a:r>
            <a: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好きな仕事だったので、本当に残念でした。</a:t>
            </a:r>
            <a: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ただその後</a:t>
            </a:r>
            <a:r>
              <a:rPr lang="ja-JP" altLang="en-US" sz="2800" b="1" spc="-1000" dirty="0" smtClean="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病気のことを理解してくれる職場</a:t>
            </a:r>
            <a:r>
              <a:rPr lang="ja-JP" altLang="en-US" sz="28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と出会い、今は、体調を優先して働くことができています。</a:t>
            </a:r>
            <a:endParaRPr kumimoji="1"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9" name="グループ化 18"/>
          <p:cNvGrpSpPr>
            <a:grpSpLocks noChangeAspect="1"/>
          </p:cNvGrpSpPr>
          <p:nvPr/>
        </p:nvGrpSpPr>
        <p:grpSpPr>
          <a:xfrm>
            <a:off x="1361219" y="-26783"/>
            <a:ext cx="8312733" cy="1809524"/>
            <a:chOff x="1413971" y="-26783"/>
            <a:chExt cx="7121152" cy="1809524"/>
          </a:xfrm>
        </p:grpSpPr>
        <p:pic>
          <p:nvPicPr>
            <p:cNvPr id="20"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971" y="-26783"/>
              <a:ext cx="6390013"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919255" y="359458"/>
              <a:ext cx="6615868"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4000" spc="-150" dirty="0">
                  <a:solidFill>
                    <a:schemeClr val="tx1">
                      <a:lumMod val="75000"/>
                      <a:lumOff val="25000"/>
                    </a:schemeClr>
                  </a:solidFill>
                  <a:effectLst/>
                  <a:cs typeface="メイリオ" panose="020B0604030504040204" pitchFamily="50" charset="-128"/>
                </a:rPr>
                <a:t>がん患者が暮らしやすい</a:t>
              </a:r>
              <a:r>
                <a:rPr lang="ja-JP" altLang="en-US" sz="4000" spc="-150" dirty="0" smtClean="0">
                  <a:solidFill>
                    <a:schemeClr val="tx1">
                      <a:lumMod val="75000"/>
                      <a:lumOff val="25000"/>
                    </a:schemeClr>
                  </a:solidFill>
                  <a:effectLst/>
                  <a:cs typeface="メイリオ" panose="020B0604030504040204" pitchFamily="50" charset="-128"/>
                </a:rPr>
                <a:t>社会</a:t>
              </a:r>
              <a:endParaRPr lang="en-US" altLang="ja-JP" sz="4000" spc="-150" dirty="0" smtClean="0">
                <a:solidFill>
                  <a:schemeClr val="tx1">
                    <a:lumMod val="75000"/>
                    <a:lumOff val="25000"/>
                  </a:schemeClr>
                </a:solidFill>
                <a:effectLst/>
                <a:cs typeface="メイリオ" panose="020B0604030504040204" pitchFamily="50" charset="-128"/>
              </a:endParaRPr>
            </a:p>
            <a:p>
              <a:pPr algn="l"/>
              <a:r>
                <a:rPr lang="ja-JP" altLang="en-US" sz="4000" spc="-150" dirty="0" smtClean="0">
                  <a:solidFill>
                    <a:schemeClr val="tx1">
                      <a:lumMod val="75000"/>
                      <a:lumOff val="25000"/>
                    </a:schemeClr>
                  </a:solidFill>
                  <a:effectLst/>
                  <a:cs typeface="メイリオ" panose="020B0604030504040204" pitchFamily="50" charset="-128"/>
                </a:rPr>
                <a:t>とはどの</a:t>
              </a:r>
              <a:r>
                <a:rPr lang="ja-JP" altLang="en-US" sz="4000" spc="-150" dirty="0">
                  <a:solidFill>
                    <a:schemeClr val="tx1">
                      <a:lumMod val="75000"/>
                      <a:lumOff val="25000"/>
                    </a:schemeClr>
                  </a:solidFill>
                  <a:effectLst/>
                  <a:cs typeface="メイリオ" panose="020B0604030504040204" pitchFamily="50" charset="-128"/>
                </a:rPr>
                <a:t>ような社会だろう</a:t>
              </a:r>
            </a:p>
          </p:txBody>
        </p:sp>
      </p:grpSp>
      <p:grpSp>
        <p:nvGrpSpPr>
          <p:cNvPr id="22" name="グループ化 21"/>
          <p:cNvGrpSpPr/>
          <p:nvPr/>
        </p:nvGrpSpPr>
        <p:grpSpPr>
          <a:xfrm>
            <a:off x="395536" y="308508"/>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pic>
        <p:nvPicPr>
          <p:cNvPr id="2050" name="Picture 2" descr="C:\Users\nakamura\Desktop\サタケさんイラストスライド化拡大-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438" y="1700808"/>
            <a:ext cx="2708353" cy="259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4592219" y="484073"/>
            <a:ext cx="4041923" cy="2345606"/>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がんの治療に</a:t>
            </a:r>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協力を得られる</a:t>
            </a:r>
          </a:p>
        </p:txBody>
      </p:sp>
      <p:sp>
        <p:nvSpPr>
          <p:cNvPr id="17" name="角丸四角形吹き出し 16"/>
          <p:cNvSpPr/>
          <p:nvPr/>
        </p:nvSpPr>
        <p:spPr>
          <a:xfrm>
            <a:off x="577068" y="484074"/>
            <a:ext cx="3732972" cy="2345606"/>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がんについて</a:t>
            </a:r>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周囲の理解が</a:t>
            </a:r>
            <a: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ある</a:t>
            </a:r>
          </a:p>
        </p:txBody>
      </p:sp>
      <p:pic>
        <p:nvPicPr>
          <p:cNvPr id="8" name="Picture 2" descr="C:\Users\nakamura\Desktop\サタケさんイラストスライド化拡大-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0790" y="1921849"/>
            <a:ext cx="3640989" cy="348211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29546" y="4965551"/>
            <a:ext cx="8280920" cy="1546753"/>
          </a:xfrm>
          <a:prstGeom prst="roundRect">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4000" dirty="0" smtClean="0">
                <a:solidFill>
                  <a:srgbClr val="002060"/>
                </a:solidFill>
                <a:effectLst/>
              </a:rPr>
              <a:t>がんへの正しい理解が</a:t>
            </a:r>
            <a:endParaRPr lang="en-US" altLang="ja-JP" sz="4000" dirty="0" smtClean="0">
              <a:solidFill>
                <a:srgbClr val="002060"/>
              </a:solidFill>
              <a:effectLst/>
            </a:endParaRPr>
          </a:p>
          <a:p>
            <a:r>
              <a:rPr lang="ja-JP" altLang="en-US" sz="4000" dirty="0">
                <a:solidFill>
                  <a:srgbClr val="002060"/>
                </a:solidFill>
                <a:effectLst/>
              </a:rPr>
              <a:t>誰</a:t>
            </a:r>
            <a:r>
              <a:rPr lang="ja-JP" altLang="en-US" sz="4000" dirty="0" smtClean="0">
                <a:solidFill>
                  <a:srgbClr val="002060"/>
                </a:solidFill>
                <a:effectLst/>
              </a:rPr>
              <a:t>もが暮らしやすい社会につながる</a:t>
            </a:r>
            <a:endParaRPr lang="en-US" altLang="ja-JP" sz="4000" dirty="0" smtClean="0">
              <a:solidFill>
                <a:srgbClr val="002060"/>
              </a:solidFill>
              <a:effectLst/>
            </a:endParaRPr>
          </a:p>
        </p:txBody>
      </p:sp>
    </p:spTree>
    <p:extLst>
      <p:ext uri="{BB962C8B-B14F-4D97-AF65-F5344CB8AC3E}">
        <p14:creationId xmlns:p14="http://schemas.microsoft.com/office/powerpoint/2010/main" val="176210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500"/>
                            </p:stCondLst>
                            <p:childTnLst>
                              <p:par>
                                <p:cTn id="13" presetID="14" presetClass="entr" presetSubtype="1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48679" y="-206375"/>
            <a:ext cx="8496944"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563888" y="6459247"/>
            <a:ext cx="5256584" cy="253916"/>
          </a:xfrm>
          <a:prstGeom prst="rect">
            <a:avLst/>
          </a:prstGeom>
          <a:noFill/>
        </p:spPr>
        <p:txBody>
          <a:bodyPr wrap="square" rtlCol="0">
            <a:spAutoFit/>
          </a:bodyPr>
          <a:lstStyle/>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　令和</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年人口動態統計　「死因順位別にみた都道府県別死亡割合」より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079740" y="5179161"/>
            <a:ext cx="7222394" cy="584775"/>
          </a:xfrm>
          <a:prstGeom prst="rect">
            <a:avLst/>
          </a:prstGeom>
          <a:solidFill>
            <a:schemeClr val="accent6">
              <a:lumMod val="40000"/>
              <a:lumOff val="60000"/>
            </a:schemeClr>
          </a:solidFill>
        </p:spPr>
        <p:txBody>
          <a:bodyPr wrap="square" rtlCol="0">
            <a:sp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  高知県では、約　　　　　　</a:t>
            </a:r>
            <a:r>
              <a:rPr lang="ja-JP" altLang="en-US" sz="3200" dirty="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が</a:t>
            </a:r>
            <a:endParaRPr lang="en-US" altLang="ja-JP" sz="3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079740" y="5762780"/>
            <a:ext cx="7223283" cy="641568"/>
          </a:xfrm>
          <a:prstGeom prst="rect">
            <a:avLst/>
          </a:prstGeom>
          <a:solidFill>
            <a:schemeClr val="accent6">
              <a:lumMod val="40000"/>
              <a:lumOff val="60000"/>
            </a:schemeClr>
          </a:solidFill>
        </p:spPr>
        <p:txBody>
          <a:bodyPr wrap="square" rtlCol="0" anchor="b" anchorCtr="1">
            <a:no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「がん」が原因で亡くなっています。</a:t>
            </a:r>
            <a:endParaRPr lang="en-US" altLang="ja-JP" sz="3200" dirty="0">
              <a:latin typeface="メイリオ" panose="020B0604030504040204" pitchFamily="50" charset="-128"/>
              <a:ea typeface="メイリオ" panose="020B0604030504040204" pitchFamily="50" charset="-128"/>
            </a:endParaRPr>
          </a:p>
        </p:txBody>
      </p:sp>
      <p:sp>
        <p:nvSpPr>
          <p:cNvPr id="11" name="角丸四角形吹き出し 10"/>
          <p:cNvSpPr/>
          <p:nvPr/>
        </p:nvSpPr>
        <p:spPr>
          <a:xfrm>
            <a:off x="4479305" y="5171034"/>
            <a:ext cx="2324943" cy="591745"/>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人に</a:t>
            </a: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6905" y="211696"/>
            <a:ext cx="8280919" cy="584775"/>
          </a:xfrm>
          <a:prstGeom prst="rect">
            <a:avLst/>
          </a:prstGeom>
          <a:noFill/>
          <a:effectLst/>
        </p:spPr>
        <p:txBody>
          <a:bodyPr wrap="square" rtlCol="0">
            <a:spAutoFit/>
          </a:bodyPr>
          <a:lstStyle>
            <a:defPPr>
              <a:defRPr lang="ja-JP"/>
            </a:defPPr>
            <a:lvl1pPr algn="ctr">
              <a:defRPr sz="4400" b="1"/>
            </a:lvl1pPr>
          </a:lstStyle>
          <a:p>
            <a:r>
              <a:rPr lang="ja-JP" altLang="en-US" sz="3200" dirty="0">
                <a:latin typeface="メイリオ" panose="020B0604030504040204" pitchFamily="50" charset="-128"/>
                <a:ea typeface="メイリオ" panose="020B0604030504040204" pitchFamily="50" charset="-128"/>
              </a:rPr>
              <a:t>令和</a:t>
            </a:r>
            <a:r>
              <a:rPr lang="ja-JP" altLang="en-US" sz="3200" dirty="0" smtClean="0">
                <a:latin typeface="メイリオ" panose="020B0604030504040204" pitchFamily="50" charset="-128"/>
                <a:ea typeface="メイリオ" panose="020B0604030504040204" pitchFamily="50" charset="-128"/>
              </a:rPr>
              <a:t>５年高知県死因別死亡率</a:t>
            </a:r>
          </a:p>
        </p:txBody>
      </p:sp>
      <p:sp>
        <p:nvSpPr>
          <p:cNvPr id="12" name="正方形/長方形 11"/>
          <p:cNvSpPr/>
          <p:nvPr/>
        </p:nvSpPr>
        <p:spPr>
          <a:xfrm>
            <a:off x="6466064" y="1033477"/>
            <a:ext cx="241176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生活習慣病</a:t>
            </a:r>
            <a:endParaRPr kumimoji="1" lang="en-US" altLang="ja-JP" sz="2800" dirty="0" smtClean="0">
              <a:solidFill>
                <a:srgbClr val="FF0000"/>
              </a:solidFill>
              <a:latin typeface="HGSｺﾞｼｯｸE" panose="020B0900000000000000" pitchFamily="50" charset="-128"/>
              <a:ea typeface="HGSｺﾞｼｯｸE" panose="020B0900000000000000" pitchFamily="50" charset="-128"/>
            </a:endParaRPr>
          </a:p>
          <a:p>
            <a:pPr algn="ctr"/>
            <a:r>
              <a:rPr kumimoji="1" lang="en-US" altLang="ja-JP" sz="2800" dirty="0" smtClean="0">
                <a:solidFill>
                  <a:srgbClr val="FF0000"/>
                </a:solidFill>
                <a:latin typeface="HGSｺﾞｼｯｸE" panose="020B0900000000000000" pitchFamily="50" charset="-128"/>
                <a:ea typeface="HGSｺﾞｼｯｸE" panose="020B0900000000000000" pitchFamily="50" charset="-128"/>
              </a:rPr>
              <a:t>44.4</a:t>
            </a: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a:t>
            </a:r>
            <a:endParaRPr lang="en-US" altLang="ja-JP" sz="2800" dirty="0">
              <a:solidFill>
                <a:srgbClr val="FF0000"/>
              </a:solidFill>
              <a:latin typeface="HGSｺﾞｼｯｸE" panose="020B0900000000000000" pitchFamily="50" charset="-128"/>
              <a:ea typeface="HGSｺﾞｼｯｸE" panose="020B0900000000000000" pitchFamily="50" charset="-128"/>
            </a:endParaRPr>
          </a:p>
          <a:p>
            <a:pPr algn="ctr"/>
            <a:r>
              <a:rPr kumimoji="1" lang="en-US" altLang="ja-JP" sz="2800" dirty="0" smtClean="0">
                <a:solidFill>
                  <a:srgbClr val="FF0000"/>
                </a:solidFill>
                <a:latin typeface="HGSｺﾞｼｯｸE" panose="020B0900000000000000" pitchFamily="50" charset="-128"/>
                <a:ea typeface="HGSｺﾞｼｯｸE" panose="020B0900000000000000" pitchFamily="50" charset="-128"/>
              </a:rPr>
              <a:t>(45.6%)</a:t>
            </a:r>
            <a:endParaRPr kumimoji="1" lang="ja-JP" altLang="en-US" sz="2800" dirty="0">
              <a:solidFill>
                <a:srgbClr val="FF0000"/>
              </a:solidFill>
              <a:latin typeface="HGSｺﾞｼｯｸE" panose="020B0900000000000000" pitchFamily="50" charset="-128"/>
              <a:ea typeface="HGSｺﾞｼｯｸE" panose="020B0900000000000000" pitchFamily="50" charset="-128"/>
            </a:endParaRPr>
          </a:p>
        </p:txBody>
      </p:sp>
      <p:sp>
        <p:nvSpPr>
          <p:cNvPr id="13" name="テキスト ボックス 12"/>
          <p:cNvSpPr txBox="1"/>
          <p:nvPr/>
        </p:nvSpPr>
        <p:spPr>
          <a:xfrm>
            <a:off x="6587632" y="4615109"/>
            <a:ext cx="2168623" cy="338554"/>
          </a:xfrm>
          <a:prstGeom prst="rect">
            <a:avLst/>
          </a:prstGeom>
          <a:noFill/>
          <a:effectLst/>
        </p:spPr>
        <p:txBody>
          <a:bodyPr wrap="square" rtlCol="0">
            <a:spAutoFit/>
          </a:bodyPr>
          <a:lstStyle>
            <a:defPPr>
              <a:defRPr lang="ja-JP"/>
            </a:defPPr>
            <a:lvl1pPr algn="ctr">
              <a:defRPr sz="4400" b="1"/>
            </a:lvl1pPr>
          </a:lstStyle>
          <a:p>
            <a:r>
              <a:rPr lang="ja-JP" altLang="en-US" sz="1600" b="0" dirty="0" smtClean="0">
                <a:latin typeface="メイリオ" panose="020B0604030504040204" pitchFamily="50" charset="-128"/>
                <a:ea typeface="メイリオ" panose="020B0604030504040204" pitchFamily="50" charset="-128"/>
              </a:rPr>
              <a:t>＊（　）は全国値</a:t>
            </a:r>
          </a:p>
        </p:txBody>
      </p:sp>
      <p:graphicFrame>
        <p:nvGraphicFramePr>
          <p:cNvPr id="14" name="グラフ 13"/>
          <p:cNvGraphicFramePr>
            <a:graphicFrameLocks/>
          </p:cNvGraphicFramePr>
          <p:nvPr>
            <p:extLst/>
          </p:nvPr>
        </p:nvGraphicFramePr>
        <p:xfrm>
          <a:off x="914909" y="731231"/>
          <a:ext cx="7128792" cy="4496917"/>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4516661" y="3420016"/>
            <a:ext cx="919435"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rgbClr val="002060"/>
                </a:solidFill>
              </a:rPr>
              <a:t>ろうすい</a:t>
            </a:r>
            <a:endParaRPr kumimoji="1" lang="ja-JP" altLang="en-US" sz="1200" b="1" dirty="0">
              <a:solidFill>
                <a:srgbClr val="002060"/>
              </a:solidFill>
            </a:endParaRPr>
          </a:p>
        </p:txBody>
      </p:sp>
    </p:spTree>
    <p:extLst>
      <p:ext uri="{BB962C8B-B14F-4D97-AF65-F5344CB8AC3E}">
        <p14:creationId xmlns:p14="http://schemas.microsoft.com/office/powerpoint/2010/main" val="3848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2420888"/>
            <a:ext cx="8424936" cy="2272417"/>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がん経験者の方の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お話を聞こう</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71039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78480"/>
            <a:ext cx="9144000" cy="830997"/>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t>もしも身近な人が</a:t>
            </a:r>
            <a:r>
              <a:rPr lang="ja-JP" altLang="en-US" spc="-100" dirty="0" smtClean="0">
                <a:solidFill>
                  <a:srgbClr val="F4B6D2"/>
                </a:solidFill>
              </a:rPr>
              <a:t>がん</a:t>
            </a:r>
            <a:r>
              <a:rPr lang="ja-JP" altLang="en-US" sz="4200" spc="-100" dirty="0" smtClean="0"/>
              <a:t>になったら</a:t>
            </a:r>
            <a:endParaRPr lang="ja-JP" altLang="en-US" sz="4200" spc="-100" dirty="0"/>
          </a:p>
        </p:txBody>
      </p:sp>
      <p:sp>
        <p:nvSpPr>
          <p:cNvPr id="5" name="正方形/長方形 4"/>
          <p:cNvSpPr/>
          <p:nvPr/>
        </p:nvSpPr>
        <p:spPr>
          <a:xfrm>
            <a:off x="349134" y="1286787"/>
            <a:ext cx="6408712" cy="1560293"/>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rPr>
              <a:t>想像</a:t>
            </a:r>
            <a:r>
              <a:rPr lang="ja-JP" altLang="en-US" sz="2800" b="1" dirty="0">
                <a:solidFill>
                  <a:schemeClr val="tx1"/>
                </a:solidFill>
              </a:rPr>
              <a:t>して</a:t>
            </a:r>
            <a:r>
              <a:rPr lang="ja-JP" altLang="en-US" sz="2800" b="1" dirty="0" smtClean="0">
                <a:solidFill>
                  <a:schemeClr val="tx1"/>
                </a:solidFill>
              </a:rPr>
              <a:t>みて・・・</a:t>
            </a:r>
            <a:endParaRPr lang="en-US" altLang="ja-JP" sz="2800" b="1" dirty="0">
              <a:solidFill>
                <a:schemeClr val="tx1"/>
              </a:solidFill>
            </a:endParaRPr>
          </a:p>
          <a:p>
            <a:pPr>
              <a:lnSpc>
                <a:spcPts val="2000"/>
              </a:lnSpc>
            </a:pPr>
            <a:endParaRPr lang="en-US" altLang="ja-JP" sz="2800" b="1" dirty="0" smtClean="0">
              <a:solidFill>
                <a:schemeClr val="tx1"/>
              </a:solidFill>
            </a:endParaRPr>
          </a:p>
          <a:p>
            <a:r>
              <a:rPr kumimoji="1" lang="ja-JP" altLang="en-US" sz="2800" b="1" dirty="0">
                <a:solidFill>
                  <a:schemeClr val="tx1"/>
                </a:solidFill>
              </a:rPr>
              <a:t>自分</a:t>
            </a:r>
            <a:r>
              <a:rPr kumimoji="1" lang="ja-JP" altLang="en-US" sz="2800" b="1" dirty="0" smtClean="0">
                <a:solidFill>
                  <a:schemeClr val="tx1"/>
                </a:solidFill>
              </a:rPr>
              <a:t>の周りの人が急に病気になったら</a:t>
            </a:r>
            <a:endParaRPr kumimoji="1" lang="ja-JP" altLang="en-US" sz="2800" b="1" dirty="0">
              <a:solidFill>
                <a:schemeClr val="tx1"/>
              </a:solidFill>
            </a:endParaRPr>
          </a:p>
        </p:txBody>
      </p:sp>
      <p:sp>
        <p:nvSpPr>
          <p:cNvPr id="6" name="正方形/長方形 5"/>
          <p:cNvSpPr/>
          <p:nvPr/>
        </p:nvSpPr>
        <p:spPr>
          <a:xfrm>
            <a:off x="337774" y="3124390"/>
            <a:ext cx="7776864" cy="1656184"/>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今はいろいろな治療法があるとはいうものの・・・</a:t>
            </a:r>
            <a:endParaRPr kumimoji="1" lang="en-US" altLang="ja-JP" sz="2800" b="1" dirty="0" smtClean="0">
              <a:solidFill>
                <a:schemeClr val="tx1"/>
              </a:solidFill>
            </a:endParaRPr>
          </a:p>
          <a:p>
            <a:r>
              <a:rPr kumimoji="1" lang="ja-JP" altLang="en-US" sz="2800" b="1" dirty="0" smtClean="0">
                <a:solidFill>
                  <a:schemeClr val="tx1"/>
                </a:solidFill>
              </a:rPr>
              <a:t>今までの生活が変わってしまうってこと・・</a:t>
            </a:r>
            <a:endParaRPr kumimoji="1" lang="en-US" altLang="ja-JP" sz="2800" b="1" dirty="0" smtClean="0">
              <a:solidFill>
                <a:schemeClr val="tx1"/>
              </a:solidFill>
            </a:endParaRPr>
          </a:p>
        </p:txBody>
      </p:sp>
      <p:sp>
        <p:nvSpPr>
          <p:cNvPr id="7" name="正方形/長方形 6"/>
          <p:cNvSpPr/>
          <p:nvPr/>
        </p:nvSpPr>
        <p:spPr>
          <a:xfrm>
            <a:off x="323528" y="5121187"/>
            <a:ext cx="6624736" cy="1326268"/>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もうすぐおとなになる君たちには</a:t>
            </a:r>
            <a:endParaRPr kumimoji="1" lang="en-US" altLang="ja-JP" sz="2800" b="1" dirty="0" smtClean="0">
              <a:solidFill>
                <a:schemeClr val="tx1"/>
              </a:solidFill>
            </a:endParaRPr>
          </a:p>
          <a:p>
            <a:r>
              <a:rPr kumimoji="1" lang="ja-JP" altLang="en-US" sz="2800" b="1" dirty="0" smtClean="0">
                <a:solidFill>
                  <a:schemeClr val="tx1"/>
                </a:solidFill>
              </a:rPr>
              <a:t>何ができるのだろう？</a:t>
            </a:r>
            <a:endParaRPr kumimoji="1" lang="ja-JP" altLang="en-US" sz="2800" b="1" dirty="0">
              <a:solidFill>
                <a:schemeClr val="tx1"/>
              </a:solidFill>
            </a:endParaRPr>
          </a:p>
        </p:txBody>
      </p:sp>
      <p:pic>
        <p:nvPicPr>
          <p:cNvPr id="9" name="オブジェクト 0" descr="3"/>
          <p:cNvPicPr/>
          <p:nvPr/>
        </p:nvPicPr>
        <p:blipFill>
          <a:blip r:embed="rId3"/>
          <a:stretch>
            <a:fillRect/>
          </a:stretch>
        </p:blipFill>
        <p:spPr bwMode="auto">
          <a:xfrm>
            <a:off x="6372200" y="4293096"/>
            <a:ext cx="2333625" cy="2305050"/>
          </a:xfrm>
          <a:prstGeom prst="rect">
            <a:avLst/>
          </a:prstGeom>
          <a:noFill/>
          <a:ln>
            <a:miter/>
          </a:ln>
        </p:spPr>
      </p:pic>
    </p:spTree>
    <p:extLst>
      <p:ext uri="{BB962C8B-B14F-4D97-AF65-F5344CB8AC3E}">
        <p14:creationId xmlns:p14="http://schemas.microsoft.com/office/powerpoint/2010/main" val="22272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1196752"/>
            <a:ext cx="8496944" cy="4410823"/>
          </a:xfrm>
          <a:prstGeom prst="rect">
            <a:avLst/>
          </a:prstGeom>
          <a:noFill/>
        </p:spPr>
        <p:txBody>
          <a:bodyPr wrap="square" rtlCol="0">
            <a:spAutoFit/>
          </a:bodyPr>
          <a:lstStyle/>
          <a:p>
            <a:pPr algn="ctr">
              <a:lnSpc>
                <a:spcPts val="8500"/>
              </a:lnSpc>
            </a:pPr>
            <a:r>
              <a:rPr kumimoji="1"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がんから命を守り、</a:t>
            </a:r>
            <a:endParaRPr kumimoji="1" lang="en-US" altLang="ja-JP" sz="60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心身ともに回復して</a:t>
            </a:r>
            <a:endParaRPr kumimoji="1" lang="en-US" altLang="ja-JP" sz="60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いくためには、</a:t>
            </a:r>
            <a:endParaRPr kumimoji="1" lang="en-US" altLang="ja-JP" sz="60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どんなことが必要だろう</a:t>
            </a:r>
            <a:endParaRPr kumimoji="1" lang="en-US" altLang="ja-JP" sz="60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5410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1196752"/>
            <a:ext cx="8424936" cy="4452501"/>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もし大切な人が</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がんになったら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どのように接しますか</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014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7" y="1772816"/>
            <a:ext cx="8429580" cy="3362459"/>
          </a:xfrm>
          <a:prstGeom prst="rect">
            <a:avLst/>
          </a:prstGeom>
          <a:noFill/>
        </p:spPr>
        <p:txBody>
          <a:bodyPr wrap="square" rtlCol="0">
            <a:spAutoFit/>
          </a:bodyPr>
          <a:lstStyle/>
          <a:p>
            <a:pPr algn="ctr">
              <a:lnSpc>
                <a:spcPts val="8500"/>
              </a:lnSpc>
            </a:pPr>
            <a:r>
              <a:rPr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高知県のがん検診の</a:t>
            </a:r>
            <a:endParaRPr lang="en-US" altLang="ja-JP" sz="6000" b="1" spc="-15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lang="ja-JP" altLang="en-US" sz="6000" b="1" spc="-150" smtClean="0">
                <a:solidFill>
                  <a:schemeClr val="tx1">
                    <a:lumMod val="75000"/>
                    <a:lumOff val="25000"/>
                  </a:schemeClr>
                </a:solidFill>
                <a:latin typeface="メイリオ" panose="020B0604030504040204" pitchFamily="50" charset="-128"/>
                <a:ea typeface="メイリオ" panose="020B0604030504040204" pitchFamily="50" charset="-128"/>
              </a:rPr>
              <a:t>受診率</a:t>
            </a:r>
            <a:r>
              <a:rPr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を上げるためには何ができるか</a:t>
            </a:r>
            <a:r>
              <a:rPr kumimoji="1" lang="ja-JP" altLang="en-US" sz="6000" b="1" spc="-150" dirty="0" smtClean="0">
                <a:solidFill>
                  <a:schemeClr val="tx1">
                    <a:lumMod val="75000"/>
                    <a:lumOff val="25000"/>
                  </a:schemeClr>
                </a:solidFill>
                <a:latin typeface="メイリオ" panose="020B0604030504040204" pitchFamily="50" charset="-128"/>
                <a:ea typeface="メイリオ" panose="020B0604030504040204" pitchFamily="50" charset="-128"/>
              </a:rPr>
              <a:t>考えよう</a:t>
            </a:r>
            <a:endParaRPr kumimoji="1" lang="ja-JP" altLang="en-US" sz="60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098965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がん患者が</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暮らしやすい社会とはどのような社会だろう</a:t>
            </a:r>
            <a:endPar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248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737" y="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23973" y="5509322"/>
            <a:ext cx="8496053" cy="1015663"/>
          </a:xfrm>
          <a:prstGeom prst="rect">
            <a:avLst/>
          </a:prstGeom>
          <a:solidFill>
            <a:srgbClr val="FFCC99"/>
          </a:solidFill>
          <a:effectLst>
            <a:outerShdw blurRad="50800" dist="38100" dir="2700000" algn="tl" rotWithShape="0">
              <a:prstClr val="black">
                <a:alpha val="40000"/>
              </a:prstClr>
            </a:outerShdw>
            <a:softEdge rad="25400"/>
          </a:effectLst>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がんの種類によって、治りょうで</a:t>
            </a:r>
            <a:endParaRPr lang="en-US" altLang="ja-JP" sz="28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命を救いやすいものとそうでないものがある</a:t>
            </a:r>
            <a:endParaRPr lang="en-US" altLang="ja-JP" sz="3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96905" y="211696"/>
            <a:ext cx="8280919" cy="584775"/>
          </a:xfrm>
          <a:prstGeom prst="rect">
            <a:avLst/>
          </a:prstGeom>
          <a:noFill/>
          <a:effectLst/>
        </p:spPr>
        <p:txBody>
          <a:bodyPr wrap="square" rtlCol="0">
            <a:spAutoFit/>
          </a:bodyPr>
          <a:lstStyle>
            <a:defPPr>
              <a:defRPr lang="ja-JP"/>
            </a:defPPr>
            <a:lvl1pPr algn="ctr">
              <a:defRPr sz="4400" b="1"/>
            </a:lvl1pPr>
          </a:lstStyle>
          <a:p>
            <a:r>
              <a:rPr lang="ja-JP" altLang="en-US" sz="3200" dirty="0" smtClean="0">
                <a:latin typeface="メイリオ" panose="020B0604030504040204" pitchFamily="50" charset="-128"/>
                <a:ea typeface="メイリオ" panose="020B0604030504040204" pitchFamily="50" charset="-128"/>
              </a:rPr>
              <a:t>がんと診断されてからの５年生存率</a:t>
            </a:r>
          </a:p>
        </p:txBody>
      </p:sp>
      <p:sp>
        <p:nvSpPr>
          <p:cNvPr id="2" name="正方形/長方形 1"/>
          <p:cNvSpPr/>
          <p:nvPr/>
        </p:nvSpPr>
        <p:spPr>
          <a:xfrm>
            <a:off x="269630" y="360879"/>
            <a:ext cx="432049" cy="47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a:t>
            </a:r>
            <a:endParaRPr kumimoji="1" lang="ja-JP" altLang="en-US" sz="1400" dirty="0">
              <a:solidFill>
                <a:schemeClr val="tx1"/>
              </a:solidFill>
            </a:endParaRPr>
          </a:p>
        </p:txBody>
      </p:sp>
      <p:sp>
        <p:nvSpPr>
          <p:cNvPr id="9" name="正方形/長方形 8"/>
          <p:cNvSpPr/>
          <p:nvPr/>
        </p:nvSpPr>
        <p:spPr>
          <a:xfrm>
            <a:off x="2627784" y="-90739"/>
            <a:ext cx="936104" cy="43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しんだん</a:t>
            </a:r>
            <a:endParaRPr kumimoji="1" lang="ja-JP" altLang="en-US" sz="1400" b="1" dirty="0">
              <a:solidFill>
                <a:schemeClr val="tx1"/>
              </a:solidFill>
            </a:endParaRPr>
          </a:p>
        </p:txBody>
      </p:sp>
      <p:graphicFrame>
        <p:nvGraphicFramePr>
          <p:cNvPr id="10" name="グラフ 9"/>
          <p:cNvGraphicFramePr>
            <a:graphicFrameLocks/>
          </p:cNvGraphicFramePr>
          <p:nvPr/>
        </p:nvGraphicFramePr>
        <p:xfrm>
          <a:off x="162795" y="704032"/>
          <a:ext cx="9014160" cy="4312954"/>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403876" y="4961063"/>
            <a:ext cx="8280919" cy="461665"/>
          </a:xfrm>
          <a:prstGeom prst="rect">
            <a:avLst/>
          </a:prstGeom>
          <a:noFill/>
          <a:effectLst/>
        </p:spPr>
        <p:txBody>
          <a:bodyPr wrap="square" rtlCol="0">
            <a:spAutoFit/>
          </a:bodyPr>
          <a:lstStyle>
            <a:defPPr>
              <a:defRPr lang="ja-JP"/>
            </a:defPPr>
            <a:lvl1pPr algn="ctr">
              <a:defRPr sz="4400" b="1"/>
            </a:lvl1pPr>
          </a:lstStyle>
          <a:p>
            <a:pPr algn="l"/>
            <a:r>
              <a:rPr lang="ja-JP" altLang="en-US" sz="1200" b="0" dirty="0" smtClean="0">
                <a:latin typeface="メイリオ" panose="020B0604030504040204" pitchFamily="50" charset="-128"/>
                <a:ea typeface="メイリオ" panose="020B0604030504040204" pitchFamily="50" charset="-128"/>
              </a:rPr>
              <a:t>＊がんと診断された人のうち</a:t>
            </a:r>
            <a:r>
              <a:rPr lang="en-US" altLang="ja-JP" sz="1200" b="0" dirty="0" smtClean="0">
                <a:latin typeface="メイリオ" panose="020B0604030504040204" pitchFamily="50" charset="-128"/>
                <a:ea typeface="メイリオ" panose="020B0604030504040204" pitchFamily="50" charset="-128"/>
              </a:rPr>
              <a:t>5</a:t>
            </a:r>
            <a:r>
              <a:rPr lang="ja-JP" altLang="en-US" sz="1200" b="0" dirty="0" smtClean="0">
                <a:latin typeface="メイリオ" panose="020B0604030504040204" pitchFamily="50" charset="-128"/>
                <a:ea typeface="メイリオ" panose="020B0604030504040204" pitchFamily="50" charset="-128"/>
              </a:rPr>
              <a:t>年後に生存している人の割合が、日本人全体で</a:t>
            </a:r>
            <a:r>
              <a:rPr lang="en-US" altLang="ja-JP" sz="1200" b="0" dirty="0" smtClean="0">
                <a:latin typeface="メイリオ" panose="020B0604030504040204" pitchFamily="50" charset="-128"/>
                <a:ea typeface="メイリオ" panose="020B0604030504040204" pitchFamily="50" charset="-128"/>
              </a:rPr>
              <a:t>5</a:t>
            </a:r>
            <a:r>
              <a:rPr lang="ja-JP" altLang="en-US" sz="1200" b="0" dirty="0" smtClean="0">
                <a:latin typeface="メイリオ" panose="020B0604030504040204" pitchFamily="50" charset="-128"/>
                <a:ea typeface="メイリオ" panose="020B0604030504040204" pitchFamily="50" charset="-128"/>
              </a:rPr>
              <a:t>年後に生存している人の割合に比べて</a:t>
            </a:r>
            <a:endParaRPr lang="en-US" altLang="ja-JP" sz="1200" b="0" dirty="0" smtClean="0">
              <a:latin typeface="メイリオ" panose="020B0604030504040204" pitchFamily="50" charset="-128"/>
              <a:ea typeface="メイリオ" panose="020B0604030504040204" pitchFamily="50" charset="-128"/>
            </a:endParaRPr>
          </a:p>
          <a:p>
            <a:pPr algn="l"/>
            <a:r>
              <a:rPr lang="ja-JP" altLang="en-US" sz="1200" b="0" dirty="0">
                <a:latin typeface="メイリオ" panose="020B0604030504040204" pitchFamily="50" charset="-128"/>
                <a:ea typeface="メイリオ" panose="020B0604030504040204" pitchFamily="50" charset="-128"/>
              </a:rPr>
              <a:t>　</a:t>
            </a:r>
            <a:r>
              <a:rPr lang="ja-JP" altLang="en-US" sz="1200" b="0" dirty="0" smtClean="0">
                <a:latin typeface="メイリオ" panose="020B0604030504040204" pitchFamily="50" charset="-128"/>
                <a:ea typeface="メイリオ" panose="020B0604030504040204" pitchFamily="50" charset="-128"/>
              </a:rPr>
              <a:t>どのくらい低いかで示す</a:t>
            </a:r>
            <a:endParaRPr lang="ja-JP" altLang="en-US" sz="1200" b="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17075" y="6622788"/>
            <a:ext cx="8563580" cy="246221"/>
          </a:xfrm>
          <a:prstGeom prst="rect">
            <a:avLst/>
          </a:prstGeom>
          <a:noFill/>
        </p:spPr>
        <p:txBody>
          <a:bodyPr wrap="square" rtlCol="0">
            <a:spAutoFit/>
          </a:bodyPr>
          <a:lstStyle>
            <a:defPPr>
              <a:defRPr lang="ja-JP"/>
            </a:defPPr>
          </a:lstStyle>
          <a:p>
            <a:pPr algn="ctr"/>
            <a:r>
              <a:rPr kumimoji="1" lang="ja-JP" altLang="en-US"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国立がん研究センターがん情報サービス「がん登録・統計」がん診療連携拠点病院等院内がん登録生存率集計（</a:t>
            </a:r>
            <a:r>
              <a:rPr kumimoji="1" lang="en-US" altLang="ja-JP"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2010‐2011</a:t>
            </a:r>
            <a:r>
              <a:rPr kumimoji="1" lang="ja-JP" altLang="en-US" sz="1000" kern="1200" dirty="0">
                <a:solidFill>
                  <a:srgbClr val="595959"/>
                </a:solidFill>
                <a:effectLst/>
                <a:latin typeface="メイリオ" panose="020B0604030504040204" pitchFamily="50" charset="-128"/>
                <a:ea typeface="メイリオ" panose="020B0604030504040204" pitchFamily="50" charset="-128"/>
                <a:cs typeface="Arial" panose="020B0604020202020204" pitchFamily="34" charset="0"/>
              </a:rPr>
              <a:t>診断例）より作成</a:t>
            </a:r>
            <a:endParaRPr lang="ja-JP" altLang="ja-JP" sz="11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345025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6737" y="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323973" y="5509322"/>
            <a:ext cx="8496053" cy="1077218"/>
          </a:xfrm>
          <a:prstGeom prst="rect">
            <a:avLst/>
          </a:prstGeom>
          <a:solidFill>
            <a:srgbClr val="FFCC99"/>
          </a:solidFill>
          <a:effectLst>
            <a:softEdge rad="25400"/>
          </a:effectLst>
        </p:spPr>
        <p:txBody>
          <a:bodyPr wrap="square" rtlCol="0" anchor="b" anchorCtr="1">
            <a:spAutoFit/>
          </a:bodyPr>
          <a:lstStyle>
            <a:defPPr>
              <a:defRPr lang="ja-JP"/>
            </a:defPPr>
            <a:lvl1pPr algn="ctr">
              <a:defRPr sz="4400" b="1"/>
            </a:lvl1pPr>
          </a:lstStyle>
          <a:p>
            <a:r>
              <a:rPr lang="ja-JP" altLang="en-US" sz="3200" dirty="0">
                <a:latin typeface="メイリオ" panose="020B0604030504040204" pitchFamily="50" charset="-128"/>
                <a:ea typeface="メイリオ" panose="020B0604030504040204" pitchFamily="50" charset="-128"/>
              </a:rPr>
              <a:t>将来</a:t>
            </a:r>
            <a:r>
              <a:rPr lang="ja-JP" altLang="en-US" sz="3200" dirty="0" smtClean="0">
                <a:latin typeface="メイリオ" panose="020B0604030504040204" pitchFamily="50" charset="-128"/>
                <a:ea typeface="メイリオ" panose="020B0604030504040204" pitchFamily="50" charset="-128"/>
              </a:rPr>
              <a:t>の「がん」を予防するために</a:t>
            </a:r>
            <a:endParaRPr lang="en-US" altLang="ja-JP"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正しく</a:t>
            </a:r>
            <a:r>
              <a:rPr lang="ja-JP" altLang="en-US" sz="3200" dirty="0" smtClean="0">
                <a:latin typeface="メイリオ" panose="020B0604030504040204" pitchFamily="50" charset="-128"/>
                <a:ea typeface="メイリオ" panose="020B0604030504040204" pitchFamily="50" charset="-128"/>
              </a:rPr>
              <a:t>知って、今からできることをしよう</a:t>
            </a:r>
            <a:endParaRPr lang="en-US" altLang="ja-JP" sz="3200" dirty="0" smtClean="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F309A0B-0065-4B1C-A2FC-5765D9249CAB}"/>
              </a:ext>
            </a:extLst>
          </p:cNvPr>
          <p:cNvPicPr/>
          <p:nvPr/>
        </p:nvPicPr>
        <p:blipFill rotWithShape="1">
          <a:blip r:embed="rId4" cstate="print">
            <a:extLst>
              <a:ext uri="{28A0092B-C50C-407E-A947-70E740481C1C}">
                <a14:useLocalDpi xmlns:a14="http://schemas.microsoft.com/office/drawing/2010/main" val="0"/>
              </a:ext>
            </a:extLst>
          </a:blip>
          <a:srcRect l="1242" t="1293" r="1466" b="9449"/>
          <a:stretch/>
        </p:blipFill>
        <p:spPr bwMode="auto">
          <a:xfrm>
            <a:off x="323973" y="178452"/>
            <a:ext cx="8553851" cy="4759812"/>
          </a:xfrm>
          <a:prstGeom prst="rect">
            <a:avLst/>
          </a:prstGeom>
          <a:noFill/>
          <a:ln>
            <a:noFill/>
          </a:ln>
        </p:spPr>
      </p:pic>
      <p:sp>
        <p:nvSpPr>
          <p:cNvPr id="14" name="テキスト ボックス 13"/>
          <p:cNvSpPr txBox="1"/>
          <p:nvPr/>
        </p:nvSpPr>
        <p:spPr>
          <a:xfrm>
            <a:off x="1178919" y="4969877"/>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テキスト ボックス 16"/>
          <p:cNvSpPr txBox="1"/>
          <p:nvPr/>
        </p:nvSpPr>
        <p:spPr>
          <a:xfrm>
            <a:off x="596905" y="211696"/>
            <a:ext cx="8280919" cy="553998"/>
          </a:xfrm>
          <a:prstGeom prst="rect">
            <a:avLst/>
          </a:prstGeom>
          <a:noFill/>
          <a:effectLst/>
        </p:spPr>
        <p:txBody>
          <a:bodyPr wrap="square" rtlCol="0">
            <a:spAutoFit/>
          </a:bodyPr>
          <a:lstStyle>
            <a:defPPr>
              <a:defRPr lang="ja-JP"/>
            </a:defPPr>
            <a:lvl1pPr algn="ctr">
              <a:defRPr sz="4400" b="1"/>
            </a:lvl1pPr>
          </a:lstStyle>
          <a:p>
            <a:r>
              <a:rPr lang="ja-JP" altLang="en-US" sz="3000" dirty="0" smtClean="0">
                <a:latin typeface="メイリオ" panose="020B0604030504040204" pitchFamily="50" charset="-128"/>
                <a:ea typeface="メイリオ" panose="020B0604030504040204" pitchFamily="50" charset="-128"/>
              </a:rPr>
              <a:t>年齢別がんになる人の割合</a:t>
            </a:r>
          </a:p>
        </p:txBody>
      </p:sp>
      <p:sp>
        <p:nvSpPr>
          <p:cNvPr id="9" name="角丸四角形吹き出し 8"/>
          <p:cNvSpPr/>
          <p:nvPr/>
        </p:nvSpPr>
        <p:spPr>
          <a:xfrm>
            <a:off x="1002250" y="3153315"/>
            <a:ext cx="2952328" cy="635726"/>
          </a:xfrm>
          <a:prstGeom prst="wedgeRoundRectCallout">
            <a:avLst>
              <a:gd name="adj1" fmla="val 45741"/>
              <a:gd name="adj2" fmla="val 97368"/>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i="0" normalizeH="0" noProof="0" dirty="0" smtClean="0">
                <a:solidFill>
                  <a:schemeClr val="tx1"/>
                </a:solidFill>
                <a:uLnTx/>
                <a:uFillTx/>
                <a:latin typeface="メイリオ" panose="020B0604030504040204" pitchFamily="50" charset="-128"/>
                <a:ea typeface="メイリオ" panose="020B0604030504040204" pitchFamily="50" charset="-128"/>
              </a:rPr>
              <a:t>20</a:t>
            </a:r>
            <a:r>
              <a:rPr kumimoji="1" lang="ja-JP" altLang="en-US" i="0" normalizeH="0" noProof="0" dirty="0" smtClean="0">
                <a:solidFill>
                  <a:schemeClr val="tx1"/>
                </a:solidFill>
                <a:uLnTx/>
                <a:uFillTx/>
                <a:latin typeface="メイリオ" panose="020B0604030504040204" pitchFamily="50" charset="-128"/>
                <a:ea typeface="メイリオ" panose="020B0604030504040204" pitchFamily="50" charset="-128"/>
              </a:rPr>
              <a:t>代後半から</a:t>
            </a:r>
            <a:r>
              <a:rPr kumimoji="1" lang="en-US" altLang="ja-JP" i="0" normalizeH="0" noProof="0" dirty="0" smtClean="0">
                <a:solidFill>
                  <a:schemeClr val="tx1"/>
                </a:solidFill>
                <a:uLnTx/>
                <a:uFillTx/>
                <a:latin typeface="メイリオ" panose="020B0604030504040204" pitchFamily="50" charset="-128"/>
                <a:ea typeface="メイリオ" panose="020B0604030504040204" pitchFamily="50" charset="-128"/>
              </a:rPr>
              <a:t>50</a:t>
            </a:r>
            <a:r>
              <a:rPr kumimoji="1" lang="ja-JP" altLang="en-US" i="0" normalizeH="0" noProof="0" dirty="0" smtClean="0">
                <a:solidFill>
                  <a:schemeClr val="tx1"/>
                </a:solidFill>
                <a:uLnTx/>
                <a:uFillTx/>
                <a:latin typeface="メイリオ" panose="020B0604030504040204" pitchFamily="50" charset="-128"/>
                <a:ea typeface="メイリオ" panose="020B0604030504040204" pitchFamily="50" charset="-128"/>
              </a:rPr>
              <a:t>歳くらいでは、女性が多い</a:t>
            </a:r>
            <a:endParaRPr kumimoji="1" lang="ja-JP" altLang="en-US" i="0" normalizeH="0" noProof="0" dirty="0">
              <a:solidFill>
                <a:schemeClr val="tx1"/>
              </a:solidFill>
              <a:uLnTx/>
              <a:uFillTx/>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flipV="1">
            <a:off x="4644008" y="1201891"/>
            <a:ext cx="0" cy="3128260"/>
          </a:xfrm>
          <a:prstGeom prst="line">
            <a:avLst/>
          </a:prstGeom>
          <a:ln w="222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角丸四角形吹き出し 11"/>
          <p:cNvSpPr/>
          <p:nvPr/>
        </p:nvSpPr>
        <p:spPr>
          <a:xfrm>
            <a:off x="3419872" y="1201891"/>
            <a:ext cx="2448272" cy="1515227"/>
          </a:xfrm>
          <a:prstGeom prst="wedgeRoundRectCallout">
            <a:avLst>
              <a:gd name="adj1" fmla="val -21023"/>
              <a:gd name="adj2" fmla="val 48371"/>
              <a:gd name="adj3" fmla="val 16667"/>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2600" i="0" normalizeH="0" noProof="0" dirty="0" smtClean="0">
                <a:solidFill>
                  <a:schemeClr val="tx1"/>
                </a:solidFill>
                <a:uLnTx/>
                <a:uFillTx/>
                <a:latin typeface="メイリオ" panose="020B0604030504040204" pitchFamily="50" charset="-128"/>
                <a:ea typeface="メイリオ" panose="020B0604030504040204" pitchFamily="50" charset="-128"/>
              </a:rPr>
              <a:t>50</a:t>
            </a:r>
            <a:r>
              <a:rPr kumimoji="1" lang="ja-JP" altLang="en-US" sz="2600" i="0" normalizeH="0" noProof="0" dirty="0" smtClean="0">
                <a:solidFill>
                  <a:schemeClr val="tx1"/>
                </a:solidFill>
                <a:uLnTx/>
                <a:uFillTx/>
                <a:latin typeface="メイリオ" panose="020B0604030504040204" pitchFamily="50" charset="-128"/>
                <a:ea typeface="メイリオ" panose="020B0604030504040204" pitchFamily="50" charset="-128"/>
              </a:rPr>
              <a:t>才前後から</a:t>
            </a:r>
            <a:endParaRPr kumimoji="1" lang="en-US" altLang="ja-JP" sz="2600" i="0" normalizeH="0" noProof="0" dirty="0" smtClean="0">
              <a:solidFill>
                <a:schemeClr val="tx1"/>
              </a:solidFill>
              <a:uLnTx/>
              <a:uFillTx/>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600" i="0" normalizeH="0" noProof="0" dirty="0" smtClean="0">
                <a:solidFill>
                  <a:schemeClr val="tx1"/>
                </a:solidFill>
                <a:uLnTx/>
                <a:uFillTx/>
                <a:latin typeface="メイリオ" panose="020B0604030504040204" pitchFamily="50" charset="-128"/>
                <a:ea typeface="メイリオ" panose="020B0604030504040204" pitchFamily="50" charset="-128"/>
              </a:rPr>
              <a:t>がんになる人が増える</a:t>
            </a:r>
            <a:endParaRPr kumimoji="1" lang="ja-JP" altLang="en-US" sz="2600" i="0" normalizeH="0" noProof="0" dirty="0">
              <a:solidFill>
                <a:schemeClr val="tx1"/>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295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1600" y="1772816"/>
            <a:ext cx="7125995" cy="3362459"/>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がんとは</a:t>
            </a:r>
            <a:endParaRPr lang="en-US" altLang="ja-JP" dirty="0" smtClean="0"/>
          </a:p>
          <a:p>
            <a:r>
              <a:rPr lang="ja-JP" altLang="en-US" dirty="0" smtClean="0"/>
              <a:t>どんな病気</a:t>
            </a:r>
            <a:endParaRPr lang="en-US" altLang="ja-JP" dirty="0" smtClean="0"/>
          </a:p>
          <a:p>
            <a:r>
              <a:rPr lang="ja-JP" altLang="en-US" dirty="0" smtClean="0"/>
              <a:t>だろうか</a:t>
            </a:r>
            <a:endParaRPr lang="ja-JP" altLang="en-US" dirty="0"/>
          </a:p>
        </p:txBody>
      </p:sp>
    </p:spTree>
    <p:extLst>
      <p:ext uri="{BB962C8B-B14F-4D97-AF65-F5344CB8AC3E}">
        <p14:creationId xmlns:p14="http://schemas.microsoft.com/office/powerpoint/2010/main" val="43564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99592" y="1124744"/>
            <a:ext cx="4824536" cy="2554545"/>
          </a:xfrm>
          <a:prstGeom prst="rect">
            <a:avLst/>
          </a:prstGeom>
          <a:noFill/>
        </p:spPr>
        <p:txBody>
          <a:bodyPr wrap="square" rtlCol="0">
            <a:spAutoFit/>
          </a:bodyPr>
          <a:lstStyle/>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わたしたちの</a:t>
            </a:r>
            <a:r>
              <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体の細胞は</a:t>
            </a:r>
            <a:r>
              <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毎日分裂し</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rPr>
              <a:t>新しくなって</a:t>
            </a: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いる</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ln>
                <a:solidFill>
                  <a:schemeClr val="tx1"/>
                </a:solidFill>
              </a:ln>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1115617" y="3916386"/>
            <a:ext cx="1787007" cy="2456046"/>
            <a:chOff x="1352744" y="3977813"/>
            <a:chExt cx="1279613" cy="1845874"/>
          </a:xfrm>
        </p:grpSpPr>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l="33770"/>
            <a:stretch/>
          </p:blipFill>
          <p:spPr>
            <a:xfrm rot="10800000">
              <a:off x="1352744" y="5164054"/>
              <a:ext cx="1279613" cy="659633"/>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22" name="下矢印 21"/>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24" name="下矢印 2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7" name="角丸四角形 16"/>
          <p:cNvSpPr/>
          <p:nvPr/>
        </p:nvSpPr>
        <p:spPr>
          <a:xfrm>
            <a:off x="1924310" y="5446716"/>
            <a:ext cx="1063514" cy="956098"/>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8" name="角丸四角形吹き出し 37"/>
          <p:cNvSpPr/>
          <p:nvPr/>
        </p:nvSpPr>
        <p:spPr>
          <a:xfrm>
            <a:off x="3563888" y="3618775"/>
            <a:ext cx="5042389" cy="2784039"/>
          </a:xfrm>
          <a:prstGeom prst="wedgeRoundRectCallout">
            <a:avLst>
              <a:gd name="adj1" fmla="val -65062"/>
              <a:gd name="adj2" fmla="val 28866"/>
              <a:gd name="adj3" fmla="val 16667"/>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ja-JP" altLang="en-US" sz="3600" b="1" dirty="0">
                <a:solidFill>
                  <a:srgbClr val="002060"/>
                </a:solidFill>
                <a:latin typeface="メイリオ" panose="020B0604030504040204" pitchFamily="50" charset="-128"/>
                <a:ea typeface="メイリオ" panose="020B0604030504040204" pitchFamily="50" charset="-128"/>
              </a:rPr>
              <a:t>細胞</a:t>
            </a:r>
            <a:r>
              <a:rPr lang="ja-JP" altLang="en-US" sz="3600" b="1" dirty="0" smtClean="0">
                <a:solidFill>
                  <a:srgbClr val="002060"/>
                </a:solidFill>
                <a:latin typeface="メイリオ" panose="020B0604030504040204" pitchFamily="50" charset="-128"/>
                <a:ea typeface="メイリオ" panose="020B0604030504040204" pitchFamily="50" charset="-128"/>
              </a:rPr>
              <a:t>分裂する</a:t>
            </a:r>
            <a:r>
              <a:rPr lang="ja-JP" altLang="en-US" sz="3600" b="1" dirty="0">
                <a:solidFill>
                  <a:srgbClr val="002060"/>
                </a:solidFill>
                <a:latin typeface="メイリオ" panose="020B0604030504040204" pitchFamily="50" charset="-128"/>
                <a:ea typeface="メイリオ" panose="020B0604030504040204" pitchFamily="50" charset="-128"/>
              </a:rPr>
              <a:t>とき</a:t>
            </a:r>
          </a:p>
          <a:p>
            <a:pPr algn="ctr"/>
            <a:r>
              <a:rPr lang="ja-JP" altLang="en-US" sz="6000" b="1" dirty="0" smtClean="0">
                <a:solidFill>
                  <a:srgbClr val="002060"/>
                </a:solidFill>
                <a:latin typeface="メイリオ" panose="020B0604030504040204" pitchFamily="50" charset="-128"/>
                <a:ea typeface="メイリオ" panose="020B0604030504040204" pitchFamily="50" charset="-128"/>
              </a:rPr>
              <a:t>変異</a:t>
            </a:r>
            <a:endParaRPr lang="en-US" altLang="ja-JP" sz="6000" b="1" dirty="0" smtClean="0">
              <a:solidFill>
                <a:srgbClr val="002060"/>
              </a:solidFill>
              <a:latin typeface="メイリオ" panose="020B0604030504040204" pitchFamily="50" charset="-128"/>
              <a:ea typeface="メイリオ" panose="020B0604030504040204" pitchFamily="50" charset="-128"/>
            </a:endParaRPr>
          </a:p>
          <a:p>
            <a:pPr algn="ctr"/>
            <a:r>
              <a:rPr kumimoji="1" lang="ja-JP" altLang="en-US" sz="3600" b="1" dirty="0" smtClean="0">
                <a:solidFill>
                  <a:srgbClr val="002060"/>
                </a:solidFill>
                <a:latin typeface="メイリオ" panose="020B0604030504040204" pitchFamily="50" charset="-128"/>
                <a:ea typeface="メイリオ" panose="020B0604030504040204" pitchFamily="50" charset="-128"/>
              </a:rPr>
              <a:t>が起こることがある</a:t>
            </a:r>
            <a:endParaRPr kumimoji="1" lang="ja-JP" altLang="en-US" sz="3600" b="1" dirty="0">
              <a:solidFill>
                <a:srgbClr val="002060"/>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5927576" y="3078371"/>
            <a:ext cx="1749197" cy="523220"/>
          </a:xfrm>
          <a:prstGeom prst="rect">
            <a:avLst/>
          </a:prstGeom>
        </p:spPr>
        <p:txBody>
          <a:bodyPr wrap="none">
            <a:spAutoFit/>
          </a:bodyPr>
          <a:lstStyle/>
          <a:p>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37</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兆個</a:t>
            </a:r>
            <a:endParaRPr lang="ja-JP" altLang="en-US" sz="2800" dirty="0"/>
          </a:p>
        </p:txBody>
      </p:sp>
      <p:pic>
        <p:nvPicPr>
          <p:cNvPr id="16" name="Picture 4" descr="C:\Users\nakamura\Desktop\サタケさんイラストスライド化拡大-0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836"/>
          <a:stretch/>
        </p:blipFill>
        <p:spPr bwMode="auto">
          <a:xfrm>
            <a:off x="7351073" y="1181981"/>
            <a:ext cx="1352462" cy="1861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98785" y="1171933"/>
            <a:ext cx="2453891" cy="18716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115616" y="6597352"/>
            <a:ext cx="7848872" cy="253916"/>
          </a:xfrm>
          <a:prstGeom prst="rect">
            <a:avLst/>
          </a:prstGeom>
          <a:noFill/>
        </p:spPr>
        <p:txBody>
          <a:bodyPr wrap="square" rtlCol="0">
            <a:spAutoFit/>
          </a:bodyPr>
          <a:lstStyle>
            <a:defPPr>
              <a:defRPr lang="ja-JP"/>
            </a:defPPr>
            <a:lvl1pPr algn="r">
              <a:defRPr sz="1050">
                <a:solidFill>
                  <a:schemeClr val="tx1">
                    <a:lumMod val="65000"/>
                    <a:lumOff val="35000"/>
                  </a:schemeClr>
                </a:solidFill>
              </a:defRPr>
            </a:lvl1pPr>
          </a:lstStyle>
          <a:p>
            <a:r>
              <a:rPr lang="ja-JP" altLang="en-US" dirty="0" smtClean="0">
                <a:solidFill>
                  <a:prstClr val="black">
                    <a:lumMod val="65000"/>
                    <a:lumOff val="35000"/>
                  </a:prstClr>
                </a:solidFill>
                <a:latin typeface="メイリオ" panose="020B0604030504040204" pitchFamily="50" charset="-128"/>
                <a:cs typeface="メイリオ" panose="020B0604030504040204" pitchFamily="50" charset="-128"/>
              </a:rPr>
              <a:t>出典</a:t>
            </a:r>
            <a:r>
              <a:rPr lang="ja-JP" altLang="en-US" dirty="0">
                <a:solidFill>
                  <a:prstClr val="black">
                    <a:lumMod val="65000"/>
                    <a:lumOff val="35000"/>
                  </a:prstClr>
                </a:solidFill>
                <a:latin typeface="メイリオ" panose="020B0604030504040204" pitchFamily="50" charset="-128"/>
                <a:cs typeface="メイリオ" panose="020B0604030504040204" pitchFamily="50" charset="-128"/>
              </a:rPr>
              <a:t>（細胞の数） </a:t>
            </a:r>
            <a:r>
              <a:rPr lang="ja-JP" altLang="en-US" dirty="0" smtClean="0">
                <a:solidFill>
                  <a:prstClr val="black">
                    <a:lumMod val="65000"/>
                    <a:lumOff val="35000"/>
                  </a:prstClr>
                </a:solidFill>
                <a:latin typeface="Calibri"/>
                <a:ea typeface="ＭＳ Ｐゴシック"/>
              </a:rPr>
              <a:t>：</a:t>
            </a:r>
            <a:r>
              <a:rPr lang="en-US" altLang="ja-JP" dirty="0">
                <a:solidFill>
                  <a:prstClr val="black">
                    <a:lumMod val="65000"/>
                    <a:lumOff val="35000"/>
                  </a:prstClr>
                </a:solidFill>
                <a:latin typeface="Calibri"/>
                <a:ea typeface="ＭＳ Ｐゴシック"/>
              </a:rPr>
              <a:t> Annals of Human Biology </a:t>
            </a:r>
            <a:r>
              <a:rPr lang="en-US" altLang="ja-JP" dirty="0" smtClean="0">
                <a:solidFill>
                  <a:prstClr val="black">
                    <a:lumMod val="65000"/>
                    <a:lumOff val="35000"/>
                  </a:prstClr>
                </a:solidFill>
                <a:latin typeface="Calibri"/>
                <a:ea typeface="ＭＳ Ｐゴシック"/>
              </a:rPr>
              <a:t>Volume </a:t>
            </a:r>
            <a:r>
              <a:rPr lang="en-US" altLang="ja-JP" dirty="0">
                <a:solidFill>
                  <a:prstClr val="black">
                    <a:lumMod val="65000"/>
                    <a:lumOff val="35000"/>
                  </a:prstClr>
                </a:solidFill>
                <a:latin typeface="Calibri"/>
                <a:ea typeface="ＭＳ Ｐゴシック"/>
              </a:rPr>
              <a:t>40, 2013 -  Issue </a:t>
            </a:r>
            <a:r>
              <a:rPr lang="en-US" altLang="ja-JP" dirty="0" smtClean="0">
                <a:solidFill>
                  <a:prstClr val="black">
                    <a:lumMod val="65000"/>
                    <a:lumOff val="35000"/>
                  </a:prstClr>
                </a:solidFill>
                <a:latin typeface="Calibri"/>
                <a:ea typeface="ＭＳ Ｐゴシック"/>
              </a:rPr>
              <a:t>6 ‘An </a:t>
            </a:r>
            <a:r>
              <a:rPr lang="en-US" altLang="ja-JP" dirty="0">
                <a:solidFill>
                  <a:prstClr val="black">
                    <a:lumMod val="65000"/>
                    <a:lumOff val="35000"/>
                  </a:prstClr>
                </a:solidFill>
                <a:latin typeface="Calibri"/>
                <a:ea typeface="ＭＳ Ｐゴシック"/>
              </a:rPr>
              <a:t>estimation of the number of cells in the human </a:t>
            </a:r>
            <a:r>
              <a:rPr lang="en-US" altLang="ja-JP" dirty="0" smtClean="0">
                <a:solidFill>
                  <a:prstClr val="black">
                    <a:lumMod val="65000"/>
                    <a:lumOff val="35000"/>
                  </a:prstClr>
                </a:solidFill>
                <a:latin typeface="Calibri"/>
                <a:ea typeface="ＭＳ Ｐゴシック"/>
              </a:rPr>
              <a:t>body’</a:t>
            </a:r>
            <a:endParaRPr lang="ja-JP" altLang="en-US" dirty="0">
              <a:solidFill>
                <a:prstClr val="black">
                  <a:lumMod val="65000"/>
                  <a:lumOff val="35000"/>
                </a:prstClr>
              </a:solidFill>
              <a:latin typeface="Calibri"/>
              <a:ea typeface="ＭＳ Ｐゴシック"/>
            </a:endParaRPr>
          </a:p>
        </p:txBody>
      </p:sp>
    </p:spTree>
    <p:extLst>
      <p:ext uri="{BB962C8B-B14F-4D97-AF65-F5344CB8AC3E}">
        <p14:creationId xmlns:p14="http://schemas.microsoft.com/office/powerpoint/2010/main" val="4919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10844</TotalTime>
  <Words>5902</Words>
  <Application>Microsoft Office PowerPoint</Application>
  <PresentationFormat>画面に合わせる (4:3)</PresentationFormat>
  <Paragraphs>616</Paragraphs>
  <Slides>55</Slides>
  <Notes>55</Notes>
  <HiddenSlides>0</HiddenSlides>
  <MMClips>0</MMClips>
  <ScaleCrop>false</ScaleCrop>
  <HeadingPairs>
    <vt:vector size="6" baseType="variant">
      <vt:variant>
        <vt:lpstr>使用されているフォント</vt:lpstr>
      </vt:variant>
      <vt:variant>
        <vt:i4>19</vt:i4>
      </vt:variant>
      <vt:variant>
        <vt:lpstr>テーマ</vt:lpstr>
      </vt:variant>
      <vt:variant>
        <vt:i4>2</vt:i4>
      </vt:variant>
      <vt:variant>
        <vt:lpstr>スライド タイトル</vt:lpstr>
      </vt:variant>
      <vt:variant>
        <vt:i4>55</vt:i4>
      </vt:variant>
    </vt:vector>
  </HeadingPairs>
  <TitlesOfParts>
    <vt:vector size="76" baseType="lpstr">
      <vt:lpstr>AR P丸ゴシック体E</vt:lpstr>
      <vt:lpstr>AR丸ゴシック体E</vt:lpstr>
      <vt:lpstr>ＤＦ平成ゴシック体W5</vt:lpstr>
      <vt:lpstr>HGP創英角ｺﾞｼｯｸUB</vt:lpstr>
      <vt:lpstr>HGP創英角ﾎﾟｯﾌﾟ体</vt:lpstr>
      <vt:lpstr>HGSｺﾞｼｯｸE</vt:lpstr>
      <vt:lpstr>HGS創英角ｺﾞｼｯｸUB</vt:lpstr>
      <vt:lpstr>HGｺﾞｼｯｸM</vt:lpstr>
      <vt:lpstr>ＭＳ Ｐゴシック</vt:lpstr>
      <vt:lpstr>MS UI Gothic</vt:lpstr>
      <vt:lpstr>ヒラギノ丸ゴ Pro W4</vt:lpstr>
      <vt:lpstr>メイリオ</vt:lpstr>
      <vt:lpstr>游明朝</vt:lpstr>
      <vt:lpstr>Arial</vt:lpstr>
      <vt:lpstr>Calibri</vt:lpstr>
      <vt:lpstr>Century Gothic</vt:lpstr>
      <vt:lpstr>Times New Roman</vt:lpstr>
      <vt:lpstr>Wingdings</vt:lpstr>
      <vt:lpstr>Wingdings 3</vt:lpstr>
      <vt:lpstr>Office ​​テーマ</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メンタルパートナーのフォローアップについて</dc:title>
  <dc:creator>mieken</dc:creator>
  <cp:lastModifiedBy>高知県教育委員会</cp:lastModifiedBy>
  <cp:revision>560</cp:revision>
  <cp:lastPrinted>2020-01-22T13:40:12Z</cp:lastPrinted>
  <dcterms:created xsi:type="dcterms:W3CDTF">2013-02-25T07:52:04Z</dcterms:created>
  <dcterms:modified xsi:type="dcterms:W3CDTF">2025-03-13T09:36:27Z</dcterms:modified>
</cp:coreProperties>
</file>