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1" r:id="rId2"/>
    <p:sldId id="304" r:id="rId3"/>
    <p:sldId id="352" r:id="rId4"/>
    <p:sldId id="365" r:id="rId5"/>
    <p:sldId id="366" r:id="rId6"/>
    <p:sldId id="367" r:id="rId7"/>
    <p:sldId id="368" r:id="rId8"/>
    <p:sldId id="330" r:id="rId9"/>
    <p:sldId id="345" r:id="rId10"/>
    <p:sldId id="346" r:id="rId11"/>
    <p:sldId id="297" r:id="rId12"/>
    <p:sldId id="353" r:id="rId13"/>
    <p:sldId id="331" r:id="rId14"/>
    <p:sldId id="374" r:id="rId15"/>
    <p:sldId id="378" r:id="rId16"/>
    <p:sldId id="358" r:id="rId17"/>
    <p:sldId id="371" r:id="rId18"/>
    <p:sldId id="359" r:id="rId19"/>
    <p:sldId id="376" r:id="rId20"/>
    <p:sldId id="326" r:id="rId21"/>
    <p:sldId id="314" r:id="rId22"/>
    <p:sldId id="315" r:id="rId23"/>
    <p:sldId id="329" r:id="rId24"/>
    <p:sldId id="380" r:id="rId25"/>
    <p:sldId id="381" r:id="rId26"/>
    <p:sldId id="379" r:id="rId27"/>
    <p:sldId id="323" r:id="rId28"/>
    <p:sldId id="364" r:id="rId29"/>
    <p:sldId id="361" r:id="rId30"/>
    <p:sldId id="335" r:id="rId31"/>
    <p:sldId id="351" r:id="rId32"/>
    <p:sldId id="341" r:id="rId33"/>
    <p:sldId id="338" r:id="rId34"/>
    <p:sldId id="337" r:id="rId35"/>
    <p:sldId id="344" r:id="rId3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a:srgbClr val="BFFDCB"/>
    <a:srgbClr val="FFCC99"/>
    <a:srgbClr val="FF5050"/>
    <a:srgbClr val="FFFFCC"/>
    <a:srgbClr val="FF3399"/>
    <a:srgbClr val="00FFFF"/>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75410" autoAdjust="0"/>
  </p:normalViewPr>
  <p:slideViewPr>
    <p:cSldViewPr>
      <p:cViewPr varScale="1">
        <p:scale>
          <a:sx n="87" d="100"/>
          <a:sy n="87" d="100"/>
        </p:scale>
        <p:origin x="81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892101693084"/>
          <c:y val="1.4099513634287542E-2"/>
          <c:w val="0.55265571919124179"/>
          <c:h val="0.83665935266451874"/>
        </c:manualLayout>
      </c:layout>
      <c:pieChart>
        <c:varyColors val="1"/>
        <c:ser>
          <c:idx val="0"/>
          <c:order val="0"/>
          <c:spPr>
            <a:solidFill>
              <a:schemeClr val="lt1"/>
            </a:solidFill>
            <a:ln w="15875">
              <a:solidFill>
                <a:schemeClr val="tx1"/>
              </a:solidFill>
            </a:ln>
            <a:effectLst/>
          </c:spPr>
          <c:dPt>
            <c:idx val="0"/>
            <c:bubble3D val="0"/>
            <c:spPr>
              <a:solidFill>
                <a:srgbClr val="FFFF00"/>
              </a:solidFill>
              <a:ln w="38100">
                <a:solidFill>
                  <a:srgbClr val="FF0000"/>
                </a:solidFill>
              </a:ln>
              <a:effectLst/>
            </c:spPr>
            <c:extLst>
              <c:ext xmlns:c16="http://schemas.microsoft.com/office/drawing/2014/chart" uri="{C3380CC4-5D6E-409C-BE32-E72D297353CC}">
                <c16:uniqueId val="{00000001-7C19-4748-B03F-FBD07D883D10}"/>
              </c:ext>
            </c:extLst>
          </c:dPt>
          <c:dPt>
            <c:idx val="1"/>
            <c:bubble3D val="0"/>
            <c:spPr>
              <a:solidFill>
                <a:srgbClr val="FFFF00"/>
              </a:solidFill>
              <a:ln w="38100">
                <a:solidFill>
                  <a:srgbClr val="FF0000"/>
                </a:solidFill>
              </a:ln>
              <a:effectLst/>
            </c:spPr>
            <c:extLst>
              <c:ext xmlns:c16="http://schemas.microsoft.com/office/drawing/2014/chart" uri="{C3380CC4-5D6E-409C-BE32-E72D297353CC}">
                <c16:uniqueId val="{00000003-7C19-4748-B03F-FBD07D883D10}"/>
              </c:ext>
            </c:extLst>
          </c:dPt>
          <c:dPt>
            <c:idx val="2"/>
            <c:bubble3D val="0"/>
            <c:spPr>
              <a:solidFill>
                <a:srgbClr val="66FFFF"/>
              </a:solidFill>
              <a:ln w="15875">
                <a:solidFill>
                  <a:schemeClr val="tx1"/>
                </a:solidFill>
              </a:ln>
              <a:effectLst/>
            </c:spPr>
            <c:extLst>
              <c:ext xmlns:c16="http://schemas.microsoft.com/office/drawing/2014/chart" uri="{C3380CC4-5D6E-409C-BE32-E72D297353CC}">
                <c16:uniqueId val="{00000005-7C19-4748-B03F-FBD07D883D10}"/>
              </c:ext>
            </c:extLst>
          </c:dPt>
          <c:dPt>
            <c:idx val="3"/>
            <c:bubble3D val="0"/>
            <c:spPr>
              <a:solidFill>
                <a:srgbClr val="FFFF00"/>
              </a:solidFill>
              <a:ln w="38100">
                <a:solidFill>
                  <a:srgbClr val="FF0000"/>
                </a:solidFill>
              </a:ln>
              <a:effectLst/>
            </c:spPr>
            <c:extLst>
              <c:ext xmlns:c16="http://schemas.microsoft.com/office/drawing/2014/chart" uri="{C3380CC4-5D6E-409C-BE32-E72D297353CC}">
                <c16:uniqueId val="{00000007-7C19-4748-B03F-FBD07D883D10}"/>
              </c:ext>
            </c:extLst>
          </c:dPt>
          <c:dPt>
            <c:idx val="4"/>
            <c:bubble3D val="0"/>
            <c:spPr>
              <a:solidFill>
                <a:srgbClr val="99FF99"/>
              </a:solidFill>
              <a:ln w="15875">
                <a:solidFill>
                  <a:schemeClr val="tx1"/>
                </a:solidFill>
              </a:ln>
              <a:effectLst/>
            </c:spPr>
            <c:extLst>
              <c:ext xmlns:c16="http://schemas.microsoft.com/office/drawing/2014/chart" uri="{C3380CC4-5D6E-409C-BE32-E72D297353CC}">
                <c16:uniqueId val="{00000009-7C19-4748-B03F-FBD07D883D10}"/>
              </c:ext>
            </c:extLst>
          </c:dPt>
          <c:dPt>
            <c:idx val="5"/>
            <c:bubble3D val="0"/>
            <c:spPr>
              <a:solidFill>
                <a:srgbClr val="F9F3FF"/>
              </a:solidFill>
              <a:ln w="15875">
                <a:solidFill>
                  <a:schemeClr val="tx1"/>
                </a:solidFill>
              </a:ln>
              <a:effectLst/>
            </c:spPr>
            <c:extLst>
              <c:ext xmlns:c16="http://schemas.microsoft.com/office/drawing/2014/chart" uri="{C3380CC4-5D6E-409C-BE32-E72D297353CC}">
                <c16:uniqueId val="{0000000B-7C19-4748-B03F-FBD07D883D10}"/>
              </c:ext>
            </c:extLst>
          </c:dPt>
          <c:dLbls>
            <c:dLbl>
              <c:idx val="0"/>
              <c:layout>
                <c:manualLayout>
                  <c:x val="-0.23058209379495345"/>
                  <c:y val="8.0432610005117783E-2"/>
                </c:manualLayout>
              </c:layout>
              <c:tx>
                <c:rich>
                  <a:bodyPr/>
                  <a:lstStyle/>
                  <a:p>
                    <a:r>
                      <a:rPr lang="ja-JP" altLang="en-US" baseline="0" dirty="0" smtClean="0"/>
                      <a:t>がん</a:t>
                    </a:r>
                    <a:r>
                      <a:rPr lang="ja-JP" altLang="en-US" baseline="0" dirty="0"/>
                      <a:t>
</a:t>
                    </a:r>
                    <a:r>
                      <a:rPr lang="en-US" altLang="ja-JP" baseline="0" dirty="0" smtClean="0"/>
                      <a:t>22.7%</a:t>
                    </a:r>
                  </a:p>
                  <a:p>
                    <a:r>
                      <a:rPr lang="en-US" altLang="ja-JP" baseline="0" dirty="0" smtClean="0"/>
                      <a:t>(24.3%)</a:t>
                    </a:r>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191526629558997"/>
                      <c:h val="0.29967117851102959"/>
                    </c:manualLayout>
                  </c15:layout>
                </c:ext>
                <c:ext xmlns:c16="http://schemas.microsoft.com/office/drawing/2014/chart" uri="{C3380CC4-5D6E-409C-BE32-E72D297353CC}">
                  <c16:uniqueId val="{00000001-7C19-4748-B03F-FBD07D883D10}"/>
                </c:ext>
              </c:extLst>
            </c:dLbl>
            <c:dLbl>
              <c:idx val="1"/>
              <c:layout>
                <c:manualLayout>
                  <c:x val="-0.15294975642437036"/>
                  <c:y val="-8.8699435635569882E-2"/>
                </c:manualLayout>
              </c:layout>
              <c:tx>
                <c:rich>
                  <a:bodyPr/>
                  <a:lstStyle/>
                  <a:p>
                    <a:fld id="{1FE074CD-16F6-489B-8D41-6AD376ED6713}" type="CATEGORYNAME">
                      <a:rPr lang="ja-JP" altLang="en-US"/>
                      <a:pPr/>
                      <a:t>[分類名]</a:t>
                    </a:fld>
                    <a:r>
                      <a:rPr lang="ja-JP" altLang="en-US" baseline="0" dirty="0"/>
                      <a:t>
</a:t>
                    </a:r>
                    <a:r>
                      <a:rPr lang="en-US" altLang="ja-JP" baseline="0" dirty="0" smtClean="0"/>
                      <a:t>15.0%</a:t>
                    </a:r>
                  </a:p>
                  <a:p>
                    <a:r>
                      <a:rPr lang="en-US" altLang="ja-JP" baseline="0" dirty="0" smtClean="0"/>
                      <a:t>(14.7%)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19-4748-B03F-FBD07D883D10}"/>
                </c:ext>
              </c:extLst>
            </c:dLbl>
            <c:dLbl>
              <c:idx val="2"/>
              <c:layout>
                <c:manualLayout>
                  <c:x val="-9.084221805825024E-2"/>
                  <c:y val="-0.161650427827806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19-4748-B03F-FBD07D883D10}"/>
                </c:ext>
              </c:extLst>
            </c:dLbl>
            <c:dLbl>
              <c:idx val="3"/>
              <c:layout>
                <c:manualLayout>
                  <c:x val="0.17596477231944219"/>
                  <c:y val="1.7612023303995031E-2"/>
                </c:manualLayout>
              </c:layout>
              <c:tx>
                <c:rich>
                  <a:bodyPr/>
                  <a:lstStyle/>
                  <a:p>
                    <a:fld id="{EC5D0A1B-16BD-45FF-A969-952C5D76E07E}" type="CATEGORYNAME">
                      <a:rPr lang="ja-JP" altLang="en-US"/>
                      <a:pPr/>
                      <a:t>[分類名]</a:t>
                    </a:fld>
                    <a:r>
                      <a:rPr lang="ja-JP" altLang="en-US" dirty="0"/>
                      <a:t>　</a:t>
                    </a:r>
                    <a:r>
                      <a:rPr lang="en-US" altLang="ja-JP" dirty="0" smtClean="0"/>
                      <a:t>6.7%(6.6%)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51466784016862555"/>
                      <c:h val="7.1620321507486817E-2"/>
                    </c:manualLayout>
                  </c15:layout>
                  <c15:dlblFieldTable/>
                  <c15:showDataLabelsRange val="0"/>
                </c:ext>
                <c:ext xmlns:c16="http://schemas.microsoft.com/office/drawing/2014/chart" uri="{C3380CC4-5D6E-409C-BE32-E72D297353CC}">
                  <c16:uniqueId val="{00000007-7C19-4748-B03F-FBD07D883D10}"/>
                </c:ext>
              </c:extLst>
            </c:dLbl>
            <c:dLbl>
              <c:idx val="4"/>
              <c:layout>
                <c:manualLayout>
                  <c:x val="8.2628561148659269E-2"/>
                  <c:y val="-0.168759991173820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C19-4748-B03F-FBD07D883D10}"/>
                </c:ext>
              </c:extLst>
            </c:dLbl>
            <c:dLbl>
              <c:idx val="5"/>
              <c:layout>
                <c:manualLayout>
                  <c:x val="0.17993628212807183"/>
                  <c:y val="0.135218410477344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19-4748-B03F-FBD07D883D1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Sheet1!$B$25:$G$25</c:f>
              <c:strCache>
                <c:ptCount val="6"/>
                <c:pt idx="0">
                  <c:v>がん（悪性新生物）</c:v>
                </c:pt>
                <c:pt idx="1">
                  <c:v>心疾患</c:v>
                </c:pt>
                <c:pt idx="2">
                  <c:v>老衰</c:v>
                </c:pt>
                <c:pt idx="3">
                  <c:v>脳血管疾患</c:v>
                </c:pt>
                <c:pt idx="4">
                  <c:v>肺炎</c:v>
                </c:pt>
                <c:pt idx="5">
                  <c:v>その他</c:v>
                </c:pt>
              </c:strCache>
            </c:strRef>
          </c:cat>
          <c:val>
            <c:numRef>
              <c:f>Sheet1!$B$26:$G$26</c:f>
              <c:numCache>
                <c:formatCode>0.0</c:formatCode>
                <c:ptCount val="6"/>
                <c:pt idx="0" formatCode="General">
                  <c:v>22.7</c:v>
                </c:pt>
                <c:pt idx="1">
                  <c:v>15</c:v>
                </c:pt>
                <c:pt idx="2">
                  <c:v>11</c:v>
                </c:pt>
                <c:pt idx="3" formatCode="General">
                  <c:v>6.7</c:v>
                </c:pt>
                <c:pt idx="4">
                  <c:v>6</c:v>
                </c:pt>
                <c:pt idx="5">
                  <c:v>38.6</c:v>
                </c:pt>
              </c:numCache>
            </c:numRef>
          </c:val>
          <c:extLst>
            <c:ext xmlns:c16="http://schemas.microsoft.com/office/drawing/2014/chart" uri="{C3380CC4-5D6E-409C-BE32-E72D297353CC}">
              <c16:uniqueId val="{0000000C-7C19-4748-B03F-FBD07D883D10}"/>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5162527760953E-2"/>
          <c:y val="5.7273107344689066E-2"/>
          <c:w val="0.85654613365636989"/>
          <c:h val="0.66085059923848799"/>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chemeClr val="accent2">
                  <a:lumMod val="60000"/>
                  <a:lumOff val="40000"/>
                </a:schemeClr>
              </a:solidFill>
              <a:ln>
                <a:solidFill>
                  <a:schemeClr val="tx1"/>
                </a:solidFill>
              </a:ln>
              <a:effectLst/>
            </c:spPr>
            <c:extLst>
              <c:ext xmlns:c16="http://schemas.microsoft.com/office/drawing/2014/chart" uri="{C3380CC4-5D6E-409C-BE32-E72D297353CC}">
                <c16:uniqueId val="{00000001-2097-4AB3-8E05-06DA1912D50C}"/>
              </c:ext>
            </c:extLst>
          </c:dPt>
          <c:dLbls>
            <c:dLbl>
              <c:idx val="4"/>
              <c:tx>
                <c:rich>
                  <a:bodyPr/>
                  <a:lstStyle/>
                  <a:p>
                    <a:r>
                      <a:rPr lang="en-US" altLang="ja-JP" smtClean="0"/>
                      <a:t>75.0</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97-4AB3-8E05-06DA1912D50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Sheet1!$B$2:$J$2</c:f>
              <c:strCache>
                <c:ptCount val="9"/>
                <c:pt idx="0">
                  <c:v>全部位</c:v>
                </c:pt>
                <c:pt idx="1">
                  <c:v>前立腺がん</c:v>
                </c:pt>
                <c:pt idx="2">
                  <c:v>乳がん(女性)</c:v>
                </c:pt>
                <c:pt idx="3">
                  <c:v>喉頭がん</c:v>
                </c:pt>
                <c:pt idx="4">
                  <c:v>子宮けいがん</c:v>
                </c:pt>
                <c:pt idx="5">
                  <c:v>大腸がん</c:v>
                </c:pt>
                <c:pt idx="6">
                  <c:v>胃がん</c:v>
                </c:pt>
                <c:pt idx="7">
                  <c:v>肺がん</c:v>
                </c:pt>
                <c:pt idx="8">
                  <c:v>すい臓がん</c:v>
                </c:pt>
              </c:strCache>
            </c:strRef>
          </c:cat>
          <c:val>
            <c:numRef>
              <c:f>Sheet1!$B$3:$J$3</c:f>
              <c:numCache>
                <c:formatCode>General</c:formatCode>
                <c:ptCount val="9"/>
                <c:pt idx="0">
                  <c:v>66.400000000000006</c:v>
                </c:pt>
                <c:pt idx="1">
                  <c:v>98.8</c:v>
                </c:pt>
                <c:pt idx="2">
                  <c:v>92.2</c:v>
                </c:pt>
                <c:pt idx="3">
                  <c:v>80.599999999999994</c:v>
                </c:pt>
                <c:pt idx="4">
                  <c:v>75</c:v>
                </c:pt>
                <c:pt idx="5">
                  <c:v>72.599999999999994</c:v>
                </c:pt>
                <c:pt idx="6">
                  <c:v>71.400000000000006</c:v>
                </c:pt>
                <c:pt idx="7">
                  <c:v>41.4</c:v>
                </c:pt>
                <c:pt idx="8">
                  <c:v>9.8000000000000007</c:v>
                </c:pt>
              </c:numCache>
            </c:numRef>
          </c:val>
          <c:extLst>
            <c:ext xmlns:c16="http://schemas.microsoft.com/office/drawing/2014/chart" uri="{C3380CC4-5D6E-409C-BE32-E72D297353CC}">
              <c16:uniqueId val="{00000003-2097-4AB3-8E05-06DA1912D50C}"/>
            </c:ext>
          </c:extLst>
        </c:ser>
        <c:dLbls>
          <c:showLegendKey val="0"/>
          <c:showVal val="0"/>
          <c:showCatName val="0"/>
          <c:showSerName val="0"/>
          <c:showPercent val="0"/>
          <c:showBubbleSize val="0"/>
        </c:dLbls>
        <c:gapWidth val="219"/>
        <c:overlap val="-27"/>
        <c:axId val="-1317973360"/>
        <c:axId val="-1317971184"/>
      </c:barChart>
      <c:catAx>
        <c:axId val="-1317973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1317971184"/>
        <c:crosses val="autoZero"/>
        <c:auto val="1"/>
        <c:lblAlgn val="ctr"/>
        <c:lblOffset val="100"/>
        <c:noMultiLvlLbl val="0"/>
      </c:catAx>
      <c:valAx>
        <c:axId val="-1317971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131797336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男性</a:t>
            </a:r>
            <a:endParaRPr lang="ja-JP" sz="2800" b="0"/>
          </a:p>
        </c:rich>
      </c:tx>
      <c:layout>
        <c:manualLayout>
          <c:xMode val="edge"/>
          <c:yMode val="edge"/>
          <c:x val="0.38946696026063715"/>
          <c:y val="0"/>
        </c:manualLayout>
      </c:layout>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0.10573022533047124"/>
          <c:y val="0.13612347948574088"/>
          <c:w val="0.8153354057923885"/>
          <c:h val="0.82007987383594694"/>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18E3-4CF6-91D1-D546C366ED7A}"/>
              </c:ext>
            </c:extLst>
          </c:dPt>
          <c:dPt>
            <c:idx val="1"/>
            <c:bubble3D val="0"/>
            <c:spPr>
              <a:solidFill>
                <a:srgbClr val="66FFFF"/>
              </a:solidFill>
              <a:ln w="19050">
                <a:solidFill>
                  <a:schemeClr val="tx1"/>
                </a:solidFill>
              </a:ln>
              <a:effectLst/>
            </c:spPr>
            <c:extLst>
              <c:ext xmlns:c16="http://schemas.microsoft.com/office/drawing/2014/chart" uri="{C3380CC4-5D6E-409C-BE32-E72D297353CC}">
                <c16:uniqueId val="{00000003-18E3-4CF6-91D1-D546C366ED7A}"/>
              </c:ext>
            </c:extLst>
          </c:dPt>
          <c:dLbls>
            <c:dLbl>
              <c:idx val="0"/>
              <c:layout>
                <c:manualLayout>
                  <c:x val="-0.12253776804757636"/>
                  <c:y val="7.8159108362878107E-2"/>
                </c:manualLayout>
              </c:layout>
              <c:tx>
                <c:rich>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fld id="{E8BEF45A-C8B0-453B-ABA2-ECB37682986F}" type="CATEGORYNAME">
                      <a:rPr lang="zh-TW" altLang="en-US">
                        <a:latin typeface="ＭＳ Ｐゴシック" panose="020B0600070205080204" pitchFamily="50" charset="-128"/>
                        <a:ea typeface="ＭＳ Ｐゴシック" panose="020B0600070205080204" pitchFamily="50" charset="-128"/>
                      </a:rPr>
                      <a:pPr>
                        <a:defRPr sz="2400">
                          <a:latin typeface="ＭＳ Ｐゴシック" panose="020B0600070205080204" pitchFamily="50" charset="-128"/>
                          <a:ea typeface="ＭＳ Ｐゴシック" panose="020B0600070205080204" pitchFamily="50" charset="-128"/>
                        </a:defRPr>
                      </a:pPr>
                      <a:t>[分類名]</a:t>
                    </a:fld>
                    <a:r>
                      <a:rPr lang="zh-TW" altLang="en-US" baseline="0">
                        <a:latin typeface="ＭＳ Ｐゴシック" panose="020B0600070205080204" pitchFamily="50" charset="-128"/>
                        <a:ea typeface="ＭＳ Ｐゴシック" panose="020B0600070205080204" pitchFamily="50" charset="-128"/>
                      </a:rPr>
                      <a:t>
</a:t>
                    </a:r>
                    <a:r>
                      <a:rPr lang="en-US" altLang="zh-TW" baseline="0">
                        <a:latin typeface="ＭＳ Ｐゴシック" panose="020B0600070205080204" pitchFamily="50" charset="-128"/>
                        <a:ea typeface="ＭＳ Ｐゴシック" panose="020B0600070205080204" pitchFamily="50" charset="-128"/>
                      </a:rPr>
                      <a:t>43.4%</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47759025073906"/>
                      <c:h val="0.43055472657602273"/>
                    </c:manualLayout>
                  </c15:layout>
                  <c15:dlblFieldTable/>
                  <c15:showDataLabelsRange val="0"/>
                </c:ext>
                <c:ext xmlns:c16="http://schemas.microsoft.com/office/drawing/2014/chart" uri="{C3380CC4-5D6E-409C-BE32-E72D297353CC}">
                  <c16:uniqueId val="{00000001-18E3-4CF6-91D1-D546C366ED7A}"/>
                </c:ext>
              </c:extLst>
            </c:dLbl>
            <c:dLbl>
              <c:idx val="1"/>
              <c:layout>
                <c:manualLayout>
                  <c:x val="0.12864595737296164"/>
                  <c:y val="-1.3891044235673621E-3"/>
                </c:manualLayout>
              </c:layout>
              <c:tx>
                <c:rich>
                  <a:bodyPr/>
                  <a:lstStyle/>
                  <a:p>
                    <a:fld id="{8B858F26-2308-41E4-98A7-A4B598B08677}" type="CATEGORYNAME">
                      <a:rPr lang="ja-JP" altLang="en-US"/>
                      <a:pPr/>
                      <a:t>[分類名]</a:t>
                    </a:fld>
                    <a:r>
                      <a:rPr lang="ja-JP" altLang="en-US" baseline="0"/>
                      <a:t>
</a:t>
                    </a:r>
                    <a:r>
                      <a:rPr lang="en-US" altLang="ja-JP" baseline="0"/>
                      <a:t>56.6%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3766653453355564"/>
                      <c:h val="0.26152778938349119"/>
                    </c:manualLayout>
                  </c15:layout>
                  <c15:dlblFieldTable/>
                  <c15:showDataLabelsRange val="0"/>
                </c:ext>
                <c:ext xmlns:c16="http://schemas.microsoft.com/office/drawing/2014/chart" uri="{C3380CC4-5D6E-409C-BE32-E72D297353CC}">
                  <c16:uniqueId val="{00000003-18E3-4CF6-91D1-D546C366ED7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Sheet1!$B$37:$C$37</c:f>
              <c:strCache>
                <c:ptCount val="2"/>
                <c:pt idx="0">
                  <c:v>生活習慣
感染</c:v>
                </c:pt>
                <c:pt idx="1">
                  <c:v>原因不明</c:v>
                </c:pt>
              </c:strCache>
            </c:strRef>
          </c:cat>
          <c:val>
            <c:numRef>
              <c:f>Sheet1!$B$38:$C$38</c:f>
              <c:numCache>
                <c:formatCode>General</c:formatCode>
                <c:ptCount val="2"/>
                <c:pt idx="0">
                  <c:v>43.4</c:v>
                </c:pt>
                <c:pt idx="1">
                  <c:v>56.6</c:v>
                </c:pt>
              </c:numCache>
            </c:numRef>
          </c:val>
          <c:extLst>
            <c:ext xmlns:c16="http://schemas.microsoft.com/office/drawing/2014/chart" uri="{C3380CC4-5D6E-409C-BE32-E72D297353CC}">
              <c16:uniqueId val="{00000004-18E3-4CF6-91D1-D546C366ED7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女性</a:t>
            </a:r>
            <a:endParaRPr lang="ja-JP" sz="2800" b="0"/>
          </a:p>
        </c:rich>
      </c:tx>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9.5469483103888544E-2"/>
          <c:y val="0.16145475900261877"/>
          <c:w val="0.81584871234256007"/>
          <c:h val="0.80185479776789736"/>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8DFC-43FE-BE73-C44DD9927E88}"/>
              </c:ext>
            </c:extLst>
          </c:dPt>
          <c:dPt>
            <c:idx val="1"/>
            <c:bubble3D val="0"/>
            <c:spPr>
              <a:solidFill>
                <a:srgbClr val="66FFFF"/>
              </a:solidFill>
              <a:ln w="19050">
                <a:solidFill>
                  <a:schemeClr val="tx1"/>
                </a:solidFill>
              </a:ln>
              <a:effectLst/>
            </c:spPr>
            <c:extLst>
              <c:ext xmlns:c16="http://schemas.microsoft.com/office/drawing/2014/chart" uri="{C3380CC4-5D6E-409C-BE32-E72D297353CC}">
                <c16:uniqueId val="{00000003-8DFC-43FE-BE73-C44DD9927E88}"/>
              </c:ext>
            </c:extLst>
          </c:dPt>
          <c:dLbls>
            <c:dLbl>
              <c:idx val="0"/>
              <c:layout>
                <c:manualLayout>
                  <c:x val="-0.12268058923281409"/>
                  <c:y val="0.18608633783940301"/>
                </c:manualLayout>
              </c:layout>
              <c:tx>
                <c:rich>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fld id="{461C2775-64C9-45D8-ACBA-CBBF2BF247EB}" type="CATEGORYNAME">
                      <a:rPr lang="zh-TW" altLang="en-US" sz="2400">
                        <a:latin typeface="ＭＳ Ｐゴシック" panose="020B0600070205080204" pitchFamily="50" charset="-128"/>
                        <a:ea typeface="ＭＳ Ｐゴシック" panose="020B0600070205080204" pitchFamily="50" charset="-128"/>
                      </a:rPr>
                      <a:pPr>
                        <a:defRPr sz="2400">
                          <a:latin typeface="ＭＳ Ｐゴシック" panose="020B0600070205080204" pitchFamily="50" charset="-128"/>
                          <a:ea typeface="ＭＳ Ｐゴシック" panose="020B0600070205080204" pitchFamily="50" charset="-128"/>
                        </a:defRPr>
                      </a:pPr>
                      <a:t>[分類名]</a:t>
                    </a:fld>
                    <a:r>
                      <a:rPr lang="zh-TW" altLang="en-US" sz="2400" baseline="0">
                        <a:latin typeface="ＭＳ Ｐゴシック" panose="020B0600070205080204" pitchFamily="50" charset="-128"/>
                        <a:ea typeface="ＭＳ Ｐゴシック" panose="020B0600070205080204" pitchFamily="50" charset="-128"/>
                      </a:rPr>
                      <a:t>
</a:t>
                    </a:r>
                    <a:r>
                      <a:rPr lang="en-US" altLang="zh-TW" sz="2400" baseline="0">
                        <a:latin typeface="ＭＳ Ｐゴシック" panose="020B0600070205080204" pitchFamily="50" charset="-128"/>
                        <a:ea typeface="ＭＳ Ｐゴシック" panose="020B0600070205080204" pitchFamily="50" charset="-128"/>
                      </a:rPr>
                      <a:t>25.3%</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0577095639970051"/>
                      <c:h val="0.43004640014749712"/>
                    </c:manualLayout>
                  </c15:layout>
                  <c15:dlblFieldTable/>
                  <c15:showDataLabelsRange val="0"/>
                </c:ext>
                <c:ext xmlns:c16="http://schemas.microsoft.com/office/drawing/2014/chart" uri="{C3380CC4-5D6E-409C-BE32-E72D297353CC}">
                  <c16:uniqueId val="{00000001-8DFC-43FE-BE73-C44DD9927E88}"/>
                </c:ext>
              </c:extLst>
            </c:dLbl>
            <c:dLbl>
              <c:idx val="1"/>
              <c:layout>
                <c:manualLayout>
                  <c:x val="0.17625517673724325"/>
                  <c:y val="-0.10141519530635476"/>
                </c:manualLayout>
              </c:layout>
              <c:tx>
                <c:rich>
                  <a:bodyPr/>
                  <a:lstStyle/>
                  <a:p>
                    <a:fld id="{D5D5DAFF-7ABB-4A89-A83C-839ABA91FFEA}" type="CATEGORYNAME">
                      <a:rPr lang="ja-JP" altLang="en-US"/>
                      <a:pPr/>
                      <a:t>[分類名]</a:t>
                    </a:fld>
                    <a:r>
                      <a:rPr lang="ja-JP" altLang="en-US" baseline="0"/>
                      <a:t>
</a:t>
                    </a:r>
                    <a:r>
                      <a:rPr lang="en-US" altLang="ja-JP" baseline="0"/>
                      <a:t>74.7%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6716501586490591"/>
                      <c:h val="0.41356800509306418"/>
                    </c:manualLayout>
                  </c15:layout>
                  <c15:dlblFieldTable/>
                  <c15:showDataLabelsRange val="0"/>
                </c:ext>
                <c:ext xmlns:c16="http://schemas.microsoft.com/office/drawing/2014/chart" uri="{C3380CC4-5D6E-409C-BE32-E72D297353CC}">
                  <c16:uniqueId val="{00000003-8DFC-43FE-BE73-C44DD9927E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Sheet1!$B$39:$C$39</c:f>
              <c:strCache>
                <c:ptCount val="2"/>
                <c:pt idx="0">
                  <c:v>生活習慣
感染</c:v>
                </c:pt>
                <c:pt idx="1">
                  <c:v>原因不明</c:v>
                </c:pt>
              </c:strCache>
            </c:strRef>
          </c:cat>
          <c:val>
            <c:numRef>
              <c:f>Sheet1!$B$40:$C$40</c:f>
              <c:numCache>
                <c:formatCode>General</c:formatCode>
                <c:ptCount val="2"/>
                <c:pt idx="0">
                  <c:v>25.3</c:v>
                </c:pt>
                <c:pt idx="1">
                  <c:v>74.7</c:v>
                </c:pt>
              </c:numCache>
            </c:numRef>
          </c:val>
          <c:extLst>
            <c:ext xmlns:c16="http://schemas.microsoft.com/office/drawing/2014/chart" uri="{C3380CC4-5D6E-409C-BE32-E72D297353CC}">
              <c16:uniqueId val="{00000004-8DFC-43FE-BE73-C44DD9927E88}"/>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6DF5-45B7-844D-C1D1697B15E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6DF5-45B7-844D-C1D1697B15E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DF5-45B7-844D-C1D1697B15E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smtId="4294967295"/>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35795616305537E-2"/>
          <c:y val="0.14609086049585193"/>
          <c:w val="0.90912750252218955"/>
          <c:h val="0.7554773046298735"/>
        </c:manualLayout>
      </c:layout>
      <c:barChart>
        <c:barDir val="col"/>
        <c:grouping val="clustered"/>
        <c:varyColors val="0"/>
        <c:ser>
          <c:idx val="0"/>
          <c:order val="0"/>
          <c:tx>
            <c:strRef>
              <c:f>Sheet1!$B$61</c:f>
              <c:strCache>
                <c:ptCount val="1"/>
                <c:pt idx="0">
                  <c:v>男性</c:v>
                </c:pt>
              </c:strCache>
            </c:strRef>
          </c:tx>
          <c:spPr>
            <a:solidFill>
              <a:schemeClr val="accent1"/>
            </a:solidFill>
            <a:ln w="15875">
              <a:solidFill>
                <a:schemeClr val="tx1"/>
              </a:solidFill>
            </a:ln>
            <a:effectLst/>
          </c:spPr>
          <c:invertIfNegative val="0"/>
          <c:dLbls>
            <c:dLbl>
              <c:idx val="0"/>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9F19FFA0-A517-4726-878A-734082F28BFA}" type="VALUE">
                      <a:rPr lang="en-US" altLang="ja-JP" sz="2000" smtClean="0"/>
                      <a:pPr>
                        <a:defRPr sz="2000"/>
                      </a:pPr>
                      <a:t>[値]</a:t>
                    </a:fld>
                    <a:r>
                      <a:rPr lang="en-US" altLang="ja-JP" sz="2000" dirty="0" smtClean="0"/>
                      <a:t>.0</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656-48AB-9780-81057BB85E7C}"/>
                </c:ext>
              </c:extLst>
            </c:dLbl>
            <c:dLbl>
              <c:idx val="1"/>
              <c:layout>
                <c:manualLayout>
                  <c:x val="-2.9515602482006521E-3"/>
                  <c:y val="1.513893162737384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656-48AB-9780-81057BB85E7C}"/>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D656-48AB-9780-81057BB85E7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Sheet1!$A$62:$A$66</c:f>
              <c:strCache>
                <c:ptCount val="5"/>
                <c:pt idx="0">
                  <c:v>胃がん</c:v>
                </c:pt>
                <c:pt idx="1">
                  <c:v>肺がん</c:v>
                </c:pt>
                <c:pt idx="2">
                  <c:v>大腸がん</c:v>
                </c:pt>
                <c:pt idx="3">
                  <c:v>乳がん</c:v>
                </c:pt>
                <c:pt idx="4">
                  <c:v>子宮頸がん</c:v>
                </c:pt>
              </c:strCache>
            </c:strRef>
          </c:cat>
          <c:val>
            <c:numRef>
              <c:f>Sheet1!$B$62:$B$66</c:f>
              <c:numCache>
                <c:formatCode>General</c:formatCode>
                <c:ptCount val="5"/>
                <c:pt idx="0">
                  <c:v>48</c:v>
                </c:pt>
                <c:pt idx="1">
                  <c:v>53.4</c:v>
                </c:pt>
                <c:pt idx="2">
                  <c:v>47.8</c:v>
                </c:pt>
              </c:numCache>
            </c:numRef>
          </c:val>
          <c:extLst>
            <c:ext xmlns:c16="http://schemas.microsoft.com/office/drawing/2014/chart" uri="{C3380CC4-5D6E-409C-BE32-E72D297353CC}">
              <c16:uniqueId val="{00000000-D656-48AB-9780-81057BB85E7C}"/>
            </c:ext>
          </c:extLst>
        </c:ser>
        <c:ser>
          <c:idx val="1"/>
          <c:order val="1"/>
          <c:tx>
            <c:strRef>
              <c:f>Sheet1!$C$61</c:f>
              <c:strCache>
                <c:ptCount val="1"/>
                <c:pt idx="0">
                  <c:v>女性</c:v>
                </c:pt>
              </c:strCache>
            </c:strRef>
          </c:tx>
          <c:spPr>
            <a:solidFill>
              <a:schemeClr val="accent6">
                <a:lumMod val="60000"/>
                <a:lumOff val="40000"/>
              </a:schemeClr>
            </a:solid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Sheet1!$A$62:$A$66</c:f>
              <c:strCache>
                <c:ptCount val="5"/>
                <c:pt idx="0">
                  <c:v>胃がん</c:v>
                </c:pt>
                <c:pt idx="1">
                  <c:v>肺がん</c:v>
                </c:pt>
                <c:pt idx="2">
                  <c:v>大腸がん</c:v>
                </c:pt>
                <c:pt idx="3">
                  <c:v>乳がん</c:v>
                </c:pt>
                <c:pt idx="4">
                  <c:v>子宮頸がん</c:v>
                </c:pt>
              </c:strCache>
            </c:strRef>
          </c:cat>
          <c:val>
            <c:numRef>
              <c:f>Sheet1!$C$62:$C$66</c:f>
              <c:numCache>
                <c:formatCode>General</c:formatCode>
                <c:ptCount val="5"/>
                <c:pt idx="0">
                  <c:v>37.1</c:v>
                </c:pt>
                <c:pt idx="1">
                  <c:v>45.6</c:v>
                </c:pt>
                <c:pt idx="2">
                  <c:v>40.9</c:v>
                </c:pt>
                <c:pt idx="3">
                  <c:v>47.4</c:v>
                </c:pt>
                <c:pt idx="4">
                  <c:v>43.7</c:v>
                </c:pt>
              </c:numCache>
            </c:numRef>
          </c:val>
          <c:extLst>
            <c:ext xmlns:c16="http://schemas.microsoft.com/office/drawing/2014/chart" uri="{C3380CC4-5D6E-409C-BE32-E72D297353CC}">
              <c16:uniqueId val="{00000001-D656-48AB-9780-81057BB85E7C}"/>
            </c:ext>
          </c:extLst>
        </c:ser>
        <c:dLbls>
          <c:showLegendKey val="0"/>
          <c:showVal val="0"/>
          <c:showCatName val="0"/>
          <c:showSerName val="0"/>
          <c:showPercent val="0"/>
          <c:showBubbleSize val="0"/>
        </c:dLbls>
        <c:gapWidth val="219"/>
        <c:overlap val="-27"/>
        <c:axId val="1754548383"/>
        <c:axId val="1754548799"/>
      </c:barChart>
      <c:catAx>
        <c:axId val="17545483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54548799"/>
        <c:crosses val="autoZero"/>
        <c:auto val="1"/>
        <c:lblAlgn val="ctr"/>
        <c:lblOffset val="100"/>
        <c:noMultiLvlLbl val="0"/>
      </c:catAx>
      <c:valAx>
        <c:axId val="17545487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54548383"/>
        <c:crosses val="autoZero"/>
        <c:crossBetween val="between"/>
        <c:majorUnit val="20"/>
      </c:valAx>
      <c:spPr>
        <a:noFill/>
        <a:ln>
          <a:noFill/>
        </a:ln>
        <a:effectLst/>
      </c:spPr>
    </c:plotArea>
    <c:legend>
      <c:legendPos val="b"/>
      <c:layout>
        <c:manualLayout>
          <c:xMode val="edge"/>
          <c:yMode val="edge"/>
          <c:x val="0.77754555221949195"/>
          <c:y val="0.17447850097902715"/>
          <c:w val="0.19755664264902301"/>
          <c:h val="5.717333646483611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800"/>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lt1"/>
            </a:solidFill>
            <a:ln w="15875">
              <a:solidFill>
                <a:schemeClr val="tx1"/>
              </a:solidFill>
            </a:ln>
            <a:effectLst/>
          </c:spPr>
          <c:dPt>
            <c:idx val="0"/>
            <c:bubble3D val="0"/>
            <c:spPr>
              <a:solidFill>
                <a:srgbClr val="FFFF00"/>
              </a:solidFill>
              <a:ln w="15875">
                <a:solidFill>
                  <a:schemeClr val="tx1"/>
                </a:solidFill>
              </a:ln>
              <a:effectLst/>
            </c:spPr>
            <c:extLst>
              <c:ext xmlns:c16="http://schemas.microsoft.com/office/drawing/2014/chart" uri="{C3380CC4-5D6E-409C-BE32-E72D297353CC}">
                <c16:uniqueId val="{00000001-5961-40F0-BA0C-61C084B2EFB2}"/>
              </c:ext>
            </c:extLst>
          </c:dPt>
          <c:dPt>
            <c:idx val="1"/>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5961-40F0-BA0C-61C084B2EFB2}"/>
              </c:ext>
            </c:extLst>
          </c:dPt>
          <c:dPt>
            <c:idx val="2"/>
            <c:bubble3D val="0"/>
            <c:spPr>
              <a:solidFill>
                <a:srgbClr val="99FF99"/>
              </a:solidFill>
              <a:ln w="15875">
                <a:solidFill>
                  <a:schemeClr val="tx1"/>
                </a:solidFill>
              </a:ln>
              <a:effectLst/>
            </c:spPr>
            <c:extLst>
              <c:ext xmlns:c16="http://schemas.microsoft.com/office/drawing/2014/chart" uri="{C3380CC4-5D6E-409C-BE32-E72D297353CC}">
                <c16:uniqueId val="{00000005-5961-40F0-BA0C-61C084B2EFB2}"/>
              </c:ext>
            </c:extLst>
          </c:dPt>
          <c:dPt>
            <c:idx val="3"/>
            <c:bubble3D val="0"/>
            <c:spPr>
              <a:solidFill>
                <a:schemeClr val="bg1">
                  <a:lumMod val="95000"/>
                </a:schemeClr>
              </a:solidFill>
              <a:ln w="15875">
                <a:solidFill>
                  <a:schemeClr val="tx1"/>
                </a:solidFill>
              </a:ln>
              <a:effectLst/>
            </c:spPr>
            <c:extLst>
              <c:ext xmlns:c16="http://schemas.microsoft.com/office/drawing/2014/chart" uri="{C3380CC4-5D6E-409C-BE32-E72D297353CC}">
                <c16:uniqueId val="{00000007-5961-40F0-BA0C-61C084B2EFB2}"/>
              </c:ext>
            </c:extLst>
          </c:dPt>
          <c:dLbls>
            <c:dLbl>
              <c:idx val="0"/>
              <c:layout>
                <c:manualLayout>
                  <c:x val="-0.22073320257074702"/>
                  <c:y val="0.1781932700426326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320848297823761"/>
                      <c:h val="0.32273110145237038"/>
                    </c:manualLayout>
                  </c15:layout>
                </c:ext>
                <c:ext xmlns:c16="http://schemas.microsoft.com/office/drawing/2014/chart" uri="{C3380CC4-5D6E-409C-BE32-E72D297353CC}">
                  <c16:uniqueId val="{00000001-5961-40F0-BA0C-61C084B2EFB2}"/>
                </c:ext>
              </c:extLst>
            </c:dLbl>
            <c:dLbl>
              <c:idx val="2"/>
              <c:layout>
                <c:manualLayout>
                  <c:x val="0.17862638921330343"/>
                  <c:y val="-4.381514830818519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836258392660432"/>
                      <c:h val="0.40271209526829582"/>
                    </c:manualLayout>
                  </c15:layout>
                </c:ext>
                <c:ext xmlns:c16="http://schemas.microsoft.com/office/drawing/2014/chart" uri="{C3380CC4-5D6E-409C-BE32-E72D297353CC}">
                  <c16:uniqueId val="{00000005-5961-40F0-BA0C-61C084B2EFB2}"/>
                </c:ext>
              </c:extLst>
            </c:dLbl>
            <c:dLbl>
              <c:idx val="3"/>
              <c:layout>
                <c:manualLayout>
                  <c:x val="0.1380228047978305"/>
                  <c:y val="0.1923512220092257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5961-40F0-BA0C-61C084B2EFB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15:layout/>
              </c:ext>
            </c:extLst>
          </c:dLbls>
          <c:cat>
            <c:strRef>
              <c:f>Sheet1!$B$30:$B$33</c:f>
              <c:strCache>
                <c:ptCount val="4"/>
                <c:pt idx="0">
                  <c:v>忙しくて時間が取れないから</c:v>
                </c:pt>
                <c:pt idx="1">
                  <c:v>受けるのが面倒だから</c:v>
                </c:pt>
                <c:pt idx="2">
                  <c:v>必要な時は医療機関を受診するから</c:v>
                </c:pt>
                <c:pt idx="3">
                  <c:v>その他</c:v>
                </c:pt>
              </c:strCache>
            </c:strRef>
          </c:cat>
          <c:val>
            <c:numRef>
              <c:f>Sheet1!$C$30:$C$33</c:f>
              <c:numCache>
                <c:formatCode>0.0</c:formatCode>
                <c:ptCount val="4"/>
                <c:pt idx="0" formatCode="General">
                  <c:v>25.7</c:v>
                </c:pt>
                <c:pt idx="1">
                  <c:v>23</c:v>
                </c:pt>
                <c:pt idx="2" formatCode="General">
                  <c:v>21.8</c:v>
                </c:pt>
                <c:pt idx="3" formatCode="General">
                  <c:v>29.5</c:v>
                </c:pt>
              </c:numCache>
            </c:numRef>
          </c:val>
          <c:extLst>
            <c:ext xmlns:c16="http://schemas.microsoft.com/office/drawing/2014/chart" uri="{C3380CC4-5D6E-409C-BE32-E72D297353CC}">
              <c16:uniqueId val="{00000008-5961-40F0-BA0C-61C084B2EFB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0.08331</cdr:x>
      <cdr:y>0.44498</cdr:y>
    </cdr:from>
    <cdr:to>
      <cdr:x>0.97526</cdr:x>
      <cdr:y>0.44498</cdr:y>
    </cdr:to>
    <cdr:cxnSp macro="">
      <cdr:nvCxnSpPr>
        <cdr:cNvPr id="3" name="直線コネクタ 2"/>
        <cdr:cNvCxnSpPr/>
      </cdr:nvCxnSpPr>
      <cdr:spPr>
        <a:xfrm xmlns:a="http://schemas.openxmlformats.org/drawingml/2006/main">
          <a:off x="716938" y="2613041"/>
          <a:ext cx="7675799" cy="0"/>
        </a:xfrm>
        <a:prstGeom xmlns:a="http://schemas.openxmlformats.org/drawingml/2006/main" prst="line">
          <a:avLst/>
        </a:prstGeom>
        <a:ln xmlns:a="http://schemas.openxmlformats.org/drawingml/2006/main" w="2857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079643BB-8207-4252-8ED8-1F74A40C4C9C}" type="datetimeFigureOut">
              <a:rPr kumimoji="1" lang="ja-JP" altLang="en-US" smtClean="0"/>
              <a:pPr/>
              <a:t>2025/3/13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小学校でも、がんについて、正しい知識をもち予防していけるように学びましたが、中学校では、より詳しく、学習をしていきます。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人間の体には、この傷ついたり他の性質を持つ細胞を治したり取り除いたりして、体内が正常に保たれる仕組みがあります。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230191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しかし、傷ついたり他の性質を持つ細胞が、この働きに見逃されてしまうことがあります。</a:t>
            </a:r>
          </a:p>
          <a:p>
            <a:r>
              <a:rPr kumimoji="1" lang="ja-JP" altLang="ja-JP" sz="1200" kern="1200" dirty="0" smtClean="0">
                <a:solidFill>
                  <a:schemeClr val="tx1"/>
                </a:solidFill>
                <a:effectLst/>
                <a:latin typeface="+mn-lt"/>
                <a:ea typeface="+mn-ea"/>
                <a:cs typeface="+mn-cs"/>
              </a:rPr>
              <a:t>この細胞がたまってかたまりになると、がんになります。悪性のがんは、まわりの正常な組織を壊しながら広がっていくので、がんができた器官（肺や胃・腸などの内臓）は正しく働けなくなります。</a:t>
            </a:r>
          </a:p>
          <a:p>
            <a:r>
              <a:rPr kumimoji="1" lang="ja-JP" altLang="ja-JP" sz="1200" kern="1200" dirty="0" smtClean="0">
                <a:solidFill>
                  <a:schemeClr val="tx1"/>
                </a:solidFill>
                <a:effectLst/>
                <a:latin typeface="+mn-lt"/>
                <a:ea typeface="+mn-ea"/>
                <a:cs typeface="+mn-cs"/>
              </a:rPr>
              <a:t>この病気のことをがんと言います。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がんは、このように自分の細胞のコピーミスにより起こるので、人にうつることはありません。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144144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では、このがんという病気の原因はなんでしょうか。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a:p>
        </p:txBody>
      </p:sp>
    </p:spTree>
    <p:extLst>
      <p:ext uri="{BB962C8B-B14F-4D97-AF65-F5344CB8AC3E}">
        <p14:creationId xmlns:p14="http://schemas.microsoft.com/office/powerpoint/2010/main" val="77269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がわからないものが多い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dirty="0"/>
          </a:p>
        </p:txBody>
      </p:sp>
    </p:spTree>
    <p:extLst>
      <p:ext uri="{BB962C8B-B14F-4D97-AF65-F5344CB8AC3E}">
        <p14:creationId xmlns:p14="http://schemas.microsoft.com/office/powerpoint/2010/main" val="119870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わかっている原因は、たばこやお酒、食生活や運動などの生活習慣と細菌・ウイルスへの感染の二つです。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割が</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dirty="0"/>
          </a:p>
        </p:txBody>
      </p:sp>
    </p:spTree>
    <p:extLst>
      <p:ext uri="{BB962C8B-B14F-4D97-AF65-F5344CB8AC3E}">
        <p14:creationId xmlns:p14="http://schemas.microsoft.com/office/powerpoint/2010/main" val="209301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まず、生活習慣について考えてみましょう。</a:t>
            </a:r>
          </a:p>
          <a:p>
            <a:r>
              <a:rPr kumimoji="1" lang="ja-JP" altLang="en-US" dirty="0" smtClean="0"/>
              <a:t>「禁煙」「節酒」「食生活を見直す（野菜を食べる、塩分を取り過ぎない）」「身体を動かす」「肥満を防止する」、この５つの習慣を実践することで、がんになるリスクが低くなります。</a:t>
            </a:r>
            <a:endParaRPr kumimoji="1" lang="en-US" altLang="ja-JP" dirty="0" smtClean="0"/>
          </a:p>
          <a:p>
            <a:r>
              <a:rPr lang="ja-JP" altLang="ja-JP" dirty="0" smtClean="0"/>
              <a:t>生活習慣</a:t>
            </a:r>
            <a:r>
              <a:rPr lang="ja-JP" altLang="en-US" dirty="0" smtClean="0"/>
              <a:t>に気をつけて生活をしている</a:t>
            </a:r>
            <a:r>
              <a:rPr lang="ja-JP" altLang="ja-JP" dirty="0" smtClean="0"/>
              <a:t>人</a:t>
            </a:r>
            <a:r>
              <a:rPr lang="ja-JP" altLang="ja-JP" dirty="0"/>
              <a:t>は、そうでない人に比べて男性で４３</a:t>
            </a:r>
            <a:r>
              <a:rPr lang="en-US" altLang="ja-JP" dirty="0"/>
              <a:t>%</a:t>
            </a:r>
            <a:r>
              <a:rPr lang="ja-JP" altLang="ja-JP" dirty="0" err="1"/>
              <a:t>、</a:t>
            </a:r>
            <a:r>
              <a:rPr lang="ja-JP" altLang="ja-JP" dirty="0"/>
              <a:t>女性で３７％、がんになるリスクが低くなると言われています。</a:t>
            </a:r>
          </a:p>
          <a:p>
            <a:r>
              <a:rPr lang="ja-JP" altLang="ja-JP" dirty="0"/>
              <a:t>今、私たちにできることをコツコツ続けていくことが、病気の予防につながるのです</a:t>
            </a:r>
            <a:r>
              <a:rPr lang="ja-JP" altLang="ja-JP"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19684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まず、生活習慣について考えてみましょう。</a:t>
            </a:r>
          </a:p>
          <a:p>
            <a:r>
              <a:rPr kumimoji="1" lang="ja-JP" altLang="en-US" dirty="0" smtClean="0"/>
              <a:t>「禁煙」「節酒」「食生活を見直す（野菜を食べる、塩分を取り過ぎない）」「身体を動かす」「肥満を防止する」、この５つの習慣を実践することで、がんになるリスクが低くなります。</a:t>
            </a:r>
            <a:endParaRPr kumimoji="1" lang="en-US" altLang="ja-JP" dirty="0" smtClean="0"/>
          </a:p>
          <a:p>
            <a:r>
              <a:rPr lang="ja-JP" altLang="ja-JP" dirty="0" smtClean="0"/>
              <a:t>生活習慣</a:t>
            </a:r>
            <a:r>
              <a:rPr lang="ja-JP" altLang="en-US" dirty="0" smtClean="0"/>
              <a:t>に気をつけて生活をしている</a:t>
            </a:r>
            <a:r>
              <a:rPr lang="ja-JP" altLang="ja-JP" dirty="0" smtClean="0"/>
              <a:t>人</a:t>
            </a:r>
            <a:r>
              <a:rPr lang="ja-JP" altLang="ja-JP" dirty="0"/>
              <a:t>は、そうでない人に比べて男性で４３</a:t>
            </a:r>
            <a:r>
              <a:rPr lang="en-US" altLang="ja-JP" dirty="0"/>
              <a:t>%</a:t>
            </a:r>
            <a:r>
              <a:rPr lang="ja-JP" altLang="ja-JP" dirty="0" err="1"/>
              <a:t>、</a:t>
            </a:r>
            <a:r>
              <a:rPr lang="ja-JP" altLang="ja-JP" dirty="0"/>
              <a:t>女性で３７％、がんになるリスクが低くなると言われています。</a:t>
            </a:r>
          </a:p>
          <a:p>
            <a:r>
              <a:rPr lang="ja-JP" altLang="ja-JP" dirty="0"/>
              <a:t>今、私たちにできることをコツコツ続けていくことが、病気の予防につながるのです</a:t>
            </a:r>
            <a:r>
              <a:rPr lang="ja-JP" altLang="ja-JP"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245547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日本人のがんの原因として、女性で一番、男性でも二番目に多いのが「感染」です。</a:t>
            </a:r>
          </a:p>
          <a:p>
            <a:r>
              <a:rPr kumimoji="1" lang="ja-JP" altLang="ja-JP" sz="1200" kern="1200" dirty="0" smtClean="0">
                <a:solidFill>
                  <a:schemeClr val="tx1"/>
                </a:solidFill>
                <a:effectLst/>
                <a:latin typeface="+mn-lt"/>
                <a:ea typeface="+mn-ea"/>
                <a:cs typeface="+mn-cs"/>
              </a:rPr>
              <a:t>細菌やウイルスが体の中に入る感染が原因となるがんには、胃がん（ピロリ菌）・肝臓がん（肝炎ウイルス）、子宮頸がん（ヒトパピローマウイルス）などがあります。</a:t>
            </a:r>
          </a:p>
          <a:p>
            <a:r>
              <a:rPr kumimoji="1" lang="ja-JP" altLang="ja-JP" sz="1200" kern="1200" dirty="0" smtClean="0">
                <a:solidFill>
                  <a:schemeClr val="tx1"/>
                </a:solidFill>
                <a:effectLst/>
                <a:latin typeface="+mn-lt"/>
                <a:ea typeface="+mn-ea"/>
                <a:cs typeface="+mn-cs"/>
              </a:rPr>
              <a:t>いずれの場合も、感染したら必ずがんになるわけではありません。</a:t>
            </a:r>
          </a:p>
          <a:p>
            <a:r>
              <a:rPr kumimoji="1" lang="ja-JP" altLang="ja-JP" sz="1200" kern="1200" dirty="0" smtClean="0">
                <a:solidFill>
                  <a:schemeClr val="tx1"/>
                </a:solidFill>
                <a:effectLst/>
                <a:latin typeface="+mn-lt"/>
                <a:ea typeface="+mn-ea"/>
                <a:cs typeface="+mn-cs"/>
              </a:rPr>
              <a:t>これらのがんは、薬によって菌をやっつけたり、予防接種をすることで防ぐことができます。</a:t>
            </a:r>
          </a:p>
          <a:p>
            <a:r>
              <a:rPr kumimoji="1" lang="ja-JP" altLang="ja-JP" sz="1200" kern="1200" dirty="0" smtClean="0">
                <a:solidFill>
                  <a:schemeClr val="tx1"/>
                </a:solidFill>
                <a:effectLst/>
                <a:latin typeface="+mn-lt"/>
                <a:ea typeface="+mn-ea"/>
                <a:cs typeface="+mn-cs"/>
              </a:rPr>
              <a:t>正しい知識を身に付けて、予防や早期発見・早期治療を心がけましょう。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224971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子宮頸がんは、</a:t>
            </a:r>
            <a:r>
              <a:rPr lang="en-US" altLang="ja-JP" sz="1200" dirty="0" smtClean="0"/>
              <a:t>HPV</a:t>
            </a:r>
            <a:r>
              <a:rPr lang="ja-JP" altLang="en-US" sz="1200" dirty="0" smtClean="0"/>
              <a:t>ワクチンで予防することができます。</a:t>
            </a:r>
            <a:endParaRPr lang="en-US" altLang="ja-JP" sz="1200" dirty="0" smtClean="0"/>
          </a:p>
          <a:p>
            <a:r>
              <a:rPr lang="ja-JP" altLang="en-US" sz="1200" dirty="0" smtClean="0"/>
              <a:t>ワクチン未接種の場合と比較して。</a:t>
            </a:r>
          </a:p>
          <a:p>
            <a:r>
              <a:rPr lang="en-US" altLang="ja-JP" sz="1200" dirty="0" smtClean="0"/>
              <a:t>17</a:t>
            </a:r>
            <a:r>
              <a:rPr lang="ja-JP" altLang="en-US" sz="1200" dirty="0" smtClean="0"/>
              <a:t>歳になる前にワクチン接種した場合、浸潤性子宮頸がんになる確率が</a:t>
            </a:r>
            <a:r>
              <a:rPr lang="en-US" altLang="ja-JP" sz="1200" dirty="0" smtClean="0"/>
              <a:t>88</a:t>
            </a:r>
            <a:r>
              <a:rPr lang="ja-JP" altLang="en-US" sz="1200" dirty="0" smtClean="0"/>
              <a:t>％低下することが分かっています。</a:t>
            </a:r>
            <a:endParaRPr lang="en-US" altLang="ja-JP" sz="1200" dirty="0" smtClean="0"/>
          </a:p>
          <a:p>
            <a:endParaRPr lang="en-US" altLang="ja-JP" sz="1200" dirty="0" smtClean="0"/>
          </a:p>
          <a:p>
            <a:r>
              <a:rPr lang="en-US" altLang="ja-JP" dirty="0" smtClean="0"/>
              <a:t>12</a:t>
            </a:r>
            <a:r>
              <a:rPr lang="ja-JP" altLang="en-US" dirty="0" smtClean="0"/>
              <a:t>歳から</a:t>
            </a:r>
            <a:r>
              <a:rPr lang="en-US" altLang="ja-JP" dirty="0" smtClean="0"/>
              <a:t>16</a:t>
            </a:r>
            <a:r>
              <a:rPr lang="ja-JP" altLang="en-US" dirty="0" smtClean="0"/>
              <a:t>歳までの女子は、無料で予防接種を受けられる案内が市町村から届くので、接種について、おうちの方と相談してみましょう。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356712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割のものは原因不明で起こります。</a:t>
            </a:r>
          </a:p>
          <a:p>
            <a:r>
              <a:rPr kumimoji="1" lang="ja-JP" altLang="ja-JP" sz="1200" kern="1200" dirty="0" smtClean="0">
                <a:solidFill>
                  <a:schemeClr val="tx1"/>
                </a:solidFill>
                <a:effectLst/>
                <a:latin typeface="+mn-lt"/>
                <a:ea typeface="+mn-ea"/>
                <a:cs typeface="+mn-cs"/>
              </a:rPr>
              <a:t>また、遺伝についてですが、がんになりやすい遺伝子を持っているからといって、必ずがんになるわけではありません。</a:t>
            </a:r>
          </a:p>
          <a:p>
            <a:r>
              <a:rPr kumimoji="1" lang="ja-JP" altLang="ja-JP" sz="1200" kern="1200" dirty="0" smtClean="0">
                <a:solidFill>
                  <a:schemeClr val="tx1"/>
                </a:solidFill>
                <a:effectLst/>
                <a:latin typeface="+mn-lt"/>
                <a:ea typeface="+mn-ea"/>
                <a:cs typeface="+mn-cs"/>
              </a:rPr>
              <a:t>がんは誰でもかかる可能性がある病気です。</a:t>
            </a:r>
          </a:p>
          <a:p>
            <a:r>
              <a:rPr kumimoji="1" lang="ja-JP" altLang="ja-JP" sz="1200" kern="1200" dirty="0" smtClean="0">
                <a:solidFill>
                  <a:schemeClr val="tx1"/>
                </a:solidFill>
                <a:effectLst/>
                <a:latin typeface="+mn-lt"/>
                <a:ea typeface="+mn-ea"/>
                <a:cs typeface="+mn-cs"/>
              </a:rPr>
              <a:t>原因が分からないもの・予防できないものは、定期的に検診を受けて、早く見つけて早く治すことが大切です。</a:t>
            </a:r>
          </a:p>
          <a:p>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～２年に一度の定期検診をしっかり受ける、健康によい生活習慣を継続するなど、健康な体づくりと早期発見ができるように努めましょう。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119236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この時間では、</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「がん」</a:t>
            </a:r>
            <a:r>
              <a:rPr kumimoji="1" lang="ja-JP" altLang="en-US" sz="1200" kern="1200" dirty="0" smtClean="0">
                <a:solidFill>
                  <a:schemeClr val="tx1"/>
                </a:solidFill>
                <a:effectLst/>
                <a:latin typeface="+mn-lt"/>
                <a:ea typeface="+mn-ea"/>
                <a:cs typeface="+mn-cs"/>
              </a:rPr>
              <a:t>から命を守るため</a:t>
            </a:r>
            <a:r>
              <a:rPr kumimoji="1" lang="ja-JP" altLang="ja-JP" sz="1200" kern="1200" dirty="0" smtClean="0">
                <a:solidFill>
                  <a:schemeClr val="tx1"/>
                </a:solidFill>
                <a:effectLst/>
                <a:latin typeface="+mn-lt"/>
                <a:ea typeface="+mn-ea"/>
                <a:cs typeface="+mn-cs"/>
              </a:rPr>
              <a:t>に</a:t>
            </a:r>
            <a:r>
              <a:rPr kumimoji="1" lang="ja-JP" altLang="en-US" sz="1200" kern="1200" dirty="0" smtClean="0">
                <a:solidFill>
                  <a:schemeClr val="tx1"/>
                </a:solidFill>
                <a:effectLst/>
                <a:latin typeface="+mn-lt"/>
                <a:ea typeface="+mn-ea"/>
                <a:cs typeface="+mn-cs"/>
              </a:rPr>
              <a:t>、わたしたちにできることは何か</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、を考えていきます。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181362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年齢を重ねる</a:t>
            </a:r>
            <a:r>
              <a:rPr kumimoji="1" lang="ja-JP" altLang="ja-JP" sz="1200" kern="1200" dirty="0" smtClean="0">
                <a:solidFill>
                  <a:schemeClr val="tx1"/>
                </a:solidFill>
                <a:effectLst/>
                <a:latin typeface="+mn-lt"/>
                <a:ea typeface="+mn-ea"/>
                <a:cs typeface="+mn-cs"/>
              </a:rPr>
              <a:t>と、細胞分裂をしたときに傷ついた</a:t>
            </a:r>
            <a:r>
              <a:rPr kumimoji="1" lang="ja-JP" altLang="en-US" sz="1200" kern="1200" dirty="0" smtClean="0">
                <a:solidFill>
                  <a:schemeClr val="tx1"/>
                </a:solidFill>
                <a:effectLst/>
                <a:latin typeface="+mn-lt"/>
                <a:ea typeface="+mn-ea"/>
                <a:cs typeface="+mn-cs"/>
              </a:rPr>
              <a:t>細胞や性質が違う</a:t>
            </a:r>
            <a:r>
              <a:rPr kumimoji="1" lang="ja-JP" altLang="ja-JP" sz="1200" kern="1200" dirty="0" smtClean="0">
                <a:solidFill>
                  <a:schemeClr val="tx1"/>
                </a:solidFill>
                <a:effectLst/>
                <a:latin typeface="+mn-lt"/>
                <a:ea typeface="+mn-ea"/>
                <a:cs typeface="+mn-cs"/>
              </a:rPr>
              <a:t>細胞ができやすくなることや細胞を正常に保つ働きが弱くなることから、お年寄りはがんになりやすいと言われています。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特に５０歳を超えると要注意です。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21</a:t>
            </a:fld>
            <a:endParaRPr kumimoji="1" lang="ja-JP" altLang="en-US"/>
          </a:p>
        </p:txBody>
      </p:sp>
    </p:spTree>
    <p:extLst>
      <p:ext uri="{BB962C8B-B14F-4D97-AF65-F5344CB8AC3E}">
        <p14:creationId xmlns:p14="http://schemas.microsoft.com/office/powerpoint/2010/main" val="1875079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先ほどもいいましたが、がん</a:t>
            </a:r>
            <a:r>
              <a:rPr kumimoji="1" lang="ja-JP" altLang="en-US" sz="1200" kern="1200" dirty="0" smtClean="0">
                <a:solidFill>
                  <a:schemeClr val="tx1"/>
                </a:solidFill>
                <a:effectLst/>
                <a:latin typeface="+mn-lt"/>
                <a:ea typeface="+mn-ea"/>
                <a:cs typeface="+mn-cs"/>
              </a:rPr>
              <a:t>には原因がわからないものが多くあります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特に子どもがかかるがん（小児がん）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生活習慣や</a:t>
            </a:r>
            <a:r>
              <a:rPr kumimoji="1" lang="ja-JP" altLang="en-US" sz="1200" kern="1200" dirty="0" smtClean="0">
                <a:solidFill>
                  <a:schemeClr val="tx1"/>
                </a:solidFill>
                <a:effectLst/>
                <a:latin typeface="+mn-lt"/>
                <a:ea typeface="+mn-ea"/>
                <a:cs typeface="+mn-cs"/>
              </a:rPr>
              <a:t>細菌</a:t>
            </a:r>
            <a:r>
              <a:rPr kumimoji="1" lang="ja-JP" altLang="ja-JP" sz="1200" kern="1200" dirty="0" smtClean="0">
                <a:solidFill>
                  <a:schemeClr val="tx1"/>
                </a:solidFill>
                <a:effectLst/>
                <a:latin typeface="+mn-lt"/>
                <a:ea typeface="+mn-ea"/>
                <a:cs typeface="+mn-cs"/>
              </a:rPr>
              <a:t>・ウイルスとは関係なく発症するものが多いです。</a:t>
            </a:r>
          </a:p>
          <a:p>
            <a:r>
              <a:rPr kumimoji="1" lang="ja-JP" altLang="ja-JP" sz="1200" kern="1200" dirty="0" smtClean="0">
                <a:solidFill>
                  <a:schemeClr val="tx1"/>
                </a:solidFill>
                <a:effectLst/>
                <a:latin typeface="+mn-lt"/>
                <a:ea typeface="+mn-ea"/>
                <a:cs typeface="+mn-cs"/>
              </a:rPr>
              <a:t>「がんになったのは、生活習慣が悪かったから」と</a:t>
            </a:r>
            <a:r>
              <a:rPr kumimoji="1" lang="ja-JP" altLang="en-US" sz="1200" kern="1200" dirty="0" smtClean="0">
                <a:solidFill>
                  <a:schemeClr val="tx1"/>
                </a:solidFill>
                <a:effectLst/>
                <a:latin typeface="+mn-lt"/>
                <a:ea typeface="+mn-ea"/>
                <a:cs typeface="+mn-cs"/>
              </a:rPr>
              <a:t>は限りません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悪いのは患者さんではなく、がんという病気です。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今、私たちにできる</a:t>
            </a:r>
            <a:r>
              <a:rPr lang="ja-JP" altLang="en-US" dirty="0" smtClean="0"/>
              <a:t>生活習慣を</a:t>
            </a:r>
            <a:r>
              <a:rPr lang="ja-JP" altLang="ja-JP" dirty="0" smtClean="0"/>
              <a:t>コツコツ続けていくことが、病気の予防につなが</a:t>
            </a:r>
            <a:r>
              <a:rPr lang="ja-JP" altLang="en-US" dirty="0" smtClean="0"/>
              <a:t>ります</a:t>
            </a:r>
            <a:r>
              <a:rPr lang="ja-JP" altLang="ja-JP" dirty="0" smtClean="0"/>
              <a:t>。</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163907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smtClean="0">
                <a:solidFill>
                  <a:schemeClr val="tx1"/>
                </a:solidFill>
                <a:effectLst/>
                <a:latin typeface="+mn-lt"/>
                <a:ea typeface="+mn-ea"/>
                <a:cs typeface="+mn-cs"/>
              </a:rPr>
              <a:t>年かけて、検診で発見</a:t>
            </a:r>
            <a:r>
              <a:rPr kumimoji="1" lang="ja-JP" altLang="en-US" sz="1200" kern="1200" dirty="0" smtClean="0">
                <a:solidFill>
                  <a:schemeClr val="tx1"/>
                </a:solidFill>
                <a:effectLst/>
                <a:latin typeface="+mn-lt"/>
                <a:ea typeface="+mn-ea"/>
                <a:cs typeface="+mn-cs"/>
              </a:rPr>
              <a:t>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2691040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smtClean="0">
                <a:solidFill>
                  <a:schemeClr val="tx1"/>
                </a:solidFill>
                <a:effectLst/>
                <a:latin typeface="+mn-lt"/>
                <a:ea typeface="+mn-ea"/>
                <a:cs typeface="+mn-cs"/>
              </a:rPr>
              <a:t>年かけて、検診で発見</a:t>
            </a:r>
            <a:r>
              <a:rPr kumimoji="1" lang="ja-JP" altLang="en-US" sz="1200" kern="1200" dirty="0" smtClean="0">
                <a:solidFill>
                  <a:schemeClr val="tx1"/>
                </a:solidFill>
                <a:effectLst/>
                <a:latin typeface="+mn-lt"/>
                <a:ea typeface="+mn-ea"/>
                <a:cs typeface="+mn-cs"/>
              </a:rPr>
              <a:t>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1547474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しかし、日本では、がん検診の受診率は、</a:t>
            </a:r>
            <a:r>
              <a:rPr kumimoji="1" lang="ja-JP" altLang="en-US" sz="1200" kern="1200" dirty="0" smtClean="0">
                <a:solidFill>
                  <a:schemeClr val="tx1"/>
                </a:solidFill>
                <a:effectLst/>
                <a:latin typeface="+mn-lt"/>
                <a:ea typeface="+mn-ea"/>
                <a:cs typeface="+mn-cs"/>
              </a:rPr>
              <a:t>ほとんどの検診で国が目標としている６</a:t>
            </a:r>
            <a:r>
              <a:rPr kumimoji="1" lang="ja-JP" altLang="ja-JP" sz="1200" kern="1200" dirty="0" smtClean="0">
                <a:solidFill>
                  <a:schemeClr val="tx1"/>
                </a:solidFill>
                <a:effectLst/>
                <a:latin typeface="+mn-lt"/>
                <a:ea typeface="+mn-ea"/>
                <a:cs typeface="+mn-cs"/>
              </a:rPr>
              <a:t>０％にも達していません。</a:t>
            </a:r>
          </a:p>
          <a:p>
            <a:r>
              <a:rPr kumimoji="1" lang="ja-JP" altLang="ja-JP" sz="1200" kern="1200" dirty="0" smtClean="0">
                <a:solidFill>
                  <a:schemeClr val="tx1"/>
                </a:solidFill>
                <a:effectLst/>
                <a:latin typeface="+mn-lt"/>
                <a:ea typeface="+mn-ea"/>
                <a:cs typeface="+mn-cs"/>
              </a:rPr>
              <a:t>みなさんのおうちの方</a:t>
            </a:r>
            <a:r>
              <a:rPr kumimoji="1" lang="ja-JP" altLang="en-US" sz="1200" kern="1200" dirty="0" smtClean="0">
                <a:solidFill>
                  <a:schemeClr val="tx1"/>
                </a:solidFill>
                <a:effectLst/>
                <a:latin typeface="+mn-lt"/>
                <a:ea typeface="+mn-ea"/>
                <a:cs typeface="+mn-cs"/>
              </a:rPr>
              <a:t>や周りの大切な人たち</a:t>
            </a:r>
            <a:r>
              <a:rPr kumimoji="1" lang="ja-JP" altLang="ja-JP" sz="1200" kern="1200" dirty="0" smtClean="0">
                <a:solidFill>
                  <a:schemeClr val="tx1"/>
                </a:solidFill>
                <a:effectLst/>
                <a:latin typeface="+mn-lt"/>
                <a:ea typeface="+mn-ea"/>
                <a:cs typeface="+mn-cs"/>
              </a:rPr>
              <a:t>は受けられているでしょうか。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26</a:t>
            </a:fld>
            <a:endParaRPr kumimoji="1" lang="ja-JP" altLang="en-US"/>
          </a:p>
        </p:txBody>
      </p:sp>
    </p:spTree>
    <p:extLst>
      <p:ext uri="{BB962C8B-B14F-4D97-AF65-F5344CB8AC3E}">
        <p14:creationId xmlns:p14="http://schemas.microsoft.com/office/powerpoint/2010/main" val="213660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高知県の４０～５９歳の方に、がん検診を受けない理由を聞きました。</a:t>
            </a:r>
          </a:p>
          <a:p>
            <a:r>
              <a:rPr kumimoji="1" lang="ja-JP" altLang="ja-JP" sz="1200" kern="1200" dirty="0" smtClean="0">
                <a:solidFill>
                  <a:schemeClr val="tx1"/>
                </a:solidFill>
                <a:effectLst/>
                <a:latin typeface="+mn-lt"/>
                <a:ea typeface="+mn-ea"/>
                <a:cs typeface="+mn-cs"/>
              </a:rPr>
              <a:t>この結果を見て、どう思いますか。</a:t>
            </a:r>
          </a:p>
          <a:p>
            <a:r>
              <a:rPr kumimoji="1" lang="ja-JP" altLang="ja-JP" sz="1200" kern="1200" dirty="0" smtClean="0">
                <a:solidFill>
                  <a:schemeClr val="tx1"/>
                </a:solidFill>
                <a:effectLst/>
                <a:latin typeface="+mn-lt"/>
                <a:ea typeface="+mn-ea"/>
                <a:cs typeface="+mn-cs"/>
              </a:rPr>
              <a:t>健康や</a:t>
            </a:r>
            <a:r>
              <a:rPr kumimoji="1" lang="ja-JP" altLang="en-US" sz="1200" kern="1200" dirty="0" smtClean="0">
                <a:solidFill>
                  <a:schemeClr val="tx1"/>
                </a:solidFill>
                <a:effectLst/>
                <a:latin typeface="+mn-lt"/>
                <a:ea typeface="+mn-ea"/>
                <a:cs typeface="+mn-cs"/>
              </a:rPr>
              <a:t>命</a:t>
            </a:r>
            <a:r>
              <a:rPr kumimoji="1" lang="ja-JP" altLang="ja-JP" sz="1200" kern="1200" dirty="0" smtClean="0">
                <a:solidFill>
                  <a:schemeClr val="tx1"/>
                </a:solidFill>
                <a:effectLst/>
                <a:latin typeface="+mn-lt"/>
                <a:ea typeface="+mn-ea"/>
                <a:cs typeface="+mn-cs"/>
              </a:rPr>
              <a:t>は、この理由に変えられるものでしょうか。</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健康や命を守るためには、一人ひとりががん検診の重要性を正しく理解して行動することが重要です。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27</a:t>
            </a:fld>
            <a:endParaRPr kumimoji="1" lang="ja-JP" altLang="en-US"/>
          </a:p>
        </p:txBody>
      </p:sp>
    </p:spTree>
    <p:extLst>
      <p:ext uri="{BB962C8B-B14F-4D97-AF65-F5344CB8AC3E}">
        <p14:creationId xmlns:p14="http://schemas.microsoft.com/office/powerpoint/2010/main" val="492703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成人になれば、症状はなくても、</a:t>
            </a:r>
            <a:r>
              <a:rPr kumimoji="1" lang="en-US" altLang="ja-JP" dirty="0" smtClean="0"/>
              <a:t>1</a:t>
            </a:r>
            <a:r>
              <a:rPr kumimoji="1" lang="ja-JP" altLang="en-US" dirty="0" smtClean="0"/>
              <a:t>～２年に一度、定期的にがん検診を受けることが大切です。</a:t>
            </a:r>
            <a:endParaRPr kumimoji="1" lang="en-US" altLang="ja-JP" dirty="0" smtClean="0"/>
          </a:p>
          <a:p>
            <a:r>
              <a:rPr kumimoji="1" lang="ja-JP" altLang="en-US" dirty="0" smtClean="0"/>
              <a:t>検診では、胃や大腸、肺など、体のそれぞれの場所に応じた検査を、決められた年齢から決められた間隔で定期的に行うことで、自分では気づかない小さな異常を見つけることができます。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4777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色々</a:t>
            </a:r>
            <a:r>
              <a:rPr lang="ja-JP" altLang="ja-JP" dirty="0" smtClean="0"/>
              <a:t>と</a:t>
            </a:r>
            <a:r>
              <a:rPr lang="ja-JP" altLang="ja-JP" dirty="0"/>
              <a:t>気をつけていても、がんになることはあります。</a:t>
            </a:r>
          </a:p>
          <a:p>
            <a:r>
              <a:rPr lang="ja-JP" altLang="ja-JP" dirty="0"/>
              <a:t>がん</a:t>
            </a:r>
            <a:r>
              <a:rPr lang="ja-JP" altLang="en-US" dirty="0"/>
              <a:t>は小さいうちに早く見つければ、ほとんどが治る可能性が高い病気です。</a:t>
            </a:r>
            <a:endParaRPr lang="en-US" altLang="ja-JP" dirty="0"/>
          </a:p>
          <a:p>
            <a:r>
              <a:rPr lang="ja-JP" altLang="ja-JP" dirty="0"/>
              <a:t>でも、「がん」は</a:t>
            </a:r>
            <a:r>
              <a:rPr lang="ja-JP" altLang="en-US" dirty="0"/>
              <a:t>、小さい</a:t>
            </a:r>
            <a:r>
              <a:rPr lang="ja-JP" altLang="ja-JP" dirty="0"/>
              <a:t>うちは体に症状が出ないことがほとんどです。</a:t>
            </a:r>
          </a:p>
          <a:p>
            <a:r>
              <a:rPr lang="ja-JP" altLang="en-US" dirty="0"/>
              <a:t>「自分だけは大丈夫」と思わないで、</a:t>
            </a:r>
            <a:r>
              <a:rPr lang="ja-JP" altLang="ja-JP" dirty="0"/>
              <a:t>大人になったら、みなさんもぜひ、がん検診を</a:t>
            </a:r>
            <a:r>
              <a:rPr lang="ja-JP" altLang="ja-JP" dirty="0" smtClean="0"/>
              <a:t>受けてください</a:t>
            </a:r>
            <a:r>
              <a:rPr lang="ja-JP" altLang="ja-JP" dirty="0"/>
              <a:t>。</a:t>
            </a:r>
          </a:p>
          <a:p>
            <a:r>
              <a:rPr kumimoji="1" lang="ja-JP" altLang="ja-JP" sz="1200" kern="1200" dirty="0" smtClean="0">
                <a:solidFill>
                  <a:schemeClr val="tx1"/>
                </a:solidFill>
                <a:effectLst/>
                <a:latin typeface="+mn-lt"/>
                <a:ea typeface="+mn-ea"/>
                <a:cs typeface="+mn-cs"/>
              </a:rPr>
              <a:t>そして、おうちの人や周りの大切な人にも、治りやすい小さなうちにがん細胞を見つけられるがん検診の大切さを伝えて、</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～２年に一度、定期的に検診を受けることを勧めてください。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29</a:t>
            </a:fld>
            <a:endParaRPr kumimoji="1" lang="ja-JP" altLang="en-US"/>
          </a:p>
        </p:txBody>
      </p:sp>
    </p:spTree>
    <p:extLst>
      <p:ext uri="{BB962C8B-B14F-4D97-AF65-F5344CB8AC3E}">
        <p14:creationId xmlns:p14="http://schemas.microsoft.com/office/powerpoint/2010/main" val="2775875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今日の復習です。</a:t>
            </a:r>
          </a:p>
          <a:p>
            <a:r>
              <a:rPr kumimoji="1" lang="ja-JP" altLang="en-US" sz="1200" kern="1200" dirty="0" smtClean="0">
                <a:solidFill>
                  <a:schemeClr val="tx1"/>
                </a:solidFill>
                <a:effectLst/>
                <a:latin typeface="+mn-lt"/>
                <a:ea typeface="+mn-ea"/>
                <a:cs typeface="+mn-cs"/>
              </a:rPr>
              <a:t>がんは、早く見つければ、がんの種類によっては治る可能性が高い病気です。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対策にはまず、予防。</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a:t>
            </a:r>
            <a:r>
              <a:rPr kumimoji="1" lang="ja-JP" altLang="en-US" sz="1200" kern="1200" dirty="0" err="1" smtClean="0">
                <a:solidFill>
                  <a:schemeClr val="tx1"/>
                </a:solidFill>
                <a:effectLst/>
                <a:latin typeface="+mn-lt"/>
                <a:ea typeface="+mn-ea"/>
                <a:cs typeface="+mn-cs"/>
              </a:rPr>
              <a:t>つの</a:t>
            </a:r>
            <a:r>
              <a:rPr kumimoji="1" lang="ja-JP" altLang="en-US" sz="1200" kern="1200" dirty="0" smtClean="0">
                <a:solidFill>
                  <a:schemeClr val="tx1"/>
                </a:solidFill>
                <a:effectLst/>
                <a:latin typeface="+mn-lt"/>
                <a:ea typeface="+mn-ea"/>
                <a:cs typeface="+mn-cs"/>
              </a:rPr>
              <a:t>生活習慣を身に付けることが大切です。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そして、がんに関する正しい情報を身に付けて、感染を予防したり、リスクを回避したりする行動がとれるようにしましょう。</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もう一つ大事なのが、早期発見のためのがん検診。</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元気に毎日を過ごすためには健康が大切です。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健康のためにできることを今から始めましょう。</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623441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（パターン１）グループワーク</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31</a:t>
            </a:fld>
            <a:endParaRPr kumimoji="1" lang="ja-JP" altLang="en-US"/>
          </a:p>
        </p:txBody>
      </p:sp>
    </p:spTree>
    <p:extLst>
      <p:ext uri="{BB962C8B-B14F-4D97-AF65-F5344CB8AC3E}">
        <p14:creationId xmlns:p14="http://schemas.microsoft.com/office/powerpoint/2010/main" val="334487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日本では、どのくらいの人ががんになっていると思いますか。統計によると、日本人の２人に１人ががんになると言われています。また、一生のうち、男性では６２％</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の人が、女性では４７％</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の人ががんになります。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がんという病気は誰でもなる可能性がある病気です。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a:t>
            </a:fld>
            <a:endParaRPr kumimoji="1" lang="ja-JP" altLang="en-US" dirty="0"/>
          </a:p>
        </p:txBody>
      </p:sp>
    </p:spTree>
    <p:extLst>
      <p:ext uri="{BB962C8B-B14F-4D97-AF65-F5344CB8AC3E}">
        <p14:creationId xmlns:p14="http://schemas.microsoft.com/office/powerpoint/2010/main" val="1747610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（パターン２）グループワーク</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32</a:t>
            </a:fld>
            <a:endParaRPr kumimoji="1" lang="ja-JP" altLang="en-US"/>
          </a:p>
        </p:txBody>
      </p:sp>
    </p:spTree>
    <p:extLst>
      <p:ext uri="{BB962C8B-B14F-4D97-AF65-F5344CB8AC3E}">
        <p14:creationId xmlns:p14="http://schemas.microsoft.com/office/powerpoint/2010/main" val="31316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33</a:t>
            </a:fld>
            <a:endParaRPr kumimoji="1" lang="ja-JP" altLang="en-US"/>
          </a:p>
        </p:txBody>
      </p:sp>
    </p:spTree>
    <p:extLst>
      <p:ext uri="{BB962C8B-B14F-4D97-AF65-F5344CB8AC3E}">
        <p14:creationId xmlns:p14="http://schemas.microsoft.com/office/powerpoint/2010/main" val="4139158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　映像教材「がんと生きる」　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34</a:t>
            </a:fld>
            <a:endParaRPr kumimoji="1" lang="ja-JP" altLang="en-US"/>
          </a:p>
        </p:txBody>
      </p:sp>
    </p:spTree>
    <p:extLst>
      <p:ext uri="{BB962C8B-B14F-4D97-AF65-F5344CB8AC3E}">
        <p14:creationId xmlns:p14="http://schemas.microsoft.com/office/powerpoint/2010/main" val="1729836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（パターン３）グループワーク</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35</a:t>
            </a:fld>
            <a:endParaRPr kumimoji="1" lang="ja-JP" altLang="en-US"/>
          </a:p>
        </p:txBody>
      </p:sp>
    </p:spTree>
    <p:extLst>
      <p:ext uri="{BB962C8B-B14F-4D97-AF65-F5344CB8AC3E}">
        <p14:creationId xmlns:p14="http://schemas.microsoft.com/office/powerpoint/2010/main" val="367113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生活習慣病には、がんや心臓の血管が詰まる病気（心疾患）、脳の血管が詰まったり破れたりする病気（脳血管疾患）、などがあります。</a:t>
            </a:r>
            <a:endParaRPr kumimoji="1" lang="en-US" altLang="ja-JP" dirty="0" smtClean="0"/>
          </a:p>
          <a:p>
            <a:r>
              <a:rPr kumimoji="1" lang="ja-JP" altLang="en-US" dirty="0" smtClean="0"/>
              <a:t>高知県では、</a:t>
            </a:r>
            <a:r>
              <a:rPr kumimoji="1" lang="en-US" altLang="ja-JP" dirty="0" smtClean="0"/>
              <a:t>44.4</a:t>
            </a:r>
            <a:r>
              <a:rPr kumimoji="1" lang="ja-JP" altLang="en-US" dirty="0" smtClean="0"/>
              <a:t>％の人が、食事や運動、たばこを吸うこと、お酒を飲むことなどの生活習慣が原因となる生活習慣病で亡くなっています。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その中でも、がんで亡くなる人が一番多く、高知県では、約４人に</a:t>
            </a:r>
            <a:r>
              <a:rPr kumimoji="1" lang="en-US" altLang="ja-JP" dirty="0" smtClean="0"/>
              <a:t>1</a:t>
            </a:r>
            <a:r>
              <a:rPr kumimoji="1" lang="ja-JP" altLang="en-US" dirty="0" smtClean="0"/>
              <a:t>人が、がんが原因でなくなっています。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dirty="0"/>
          </a:p>
        </p:txBody>
      </p:sp>
    </p:spTree>
    <p:extLst>
      <p:ext uri="{BB962C8B-B14F-4D97-AF65-F5344CB8AC3E}">
        <p14:creationId xmlns:p14="http://schemas.microsoft.com/office/powerpoint/2010/main" val="241510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がんには、色々な種類があります。がんの種類によって、治療で命を救いやすいものと、そうでないものがあります。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例えば、肺がんでは、４１．４％の人が、治療で命が救われます。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乳がんでは、それよりも多い、約９２％の人が、治療で命が救われます。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（適宜、グラフの説明）</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５年相対生存率 </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あるがんと診断された場合に、治療でどのくらい命を救えるかを示す指標。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あるがんと診断された人のうち５年後に生存している人の割合が、日本人全体で５年後に生存している人の割合に比べてどのくらいかを表す。１００％に近いほど治療で生命を救えるがん、０％に近いほど治療で生命を救いがたいがんであることを意味する。</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dirty="0"/>
          </a:p>
        </p:txBody>
      </p:sp>
    </p:spTree>
    <p:extLst>
      <p:ext uri="{BB962C8B-B14F-4D97-AF65-F5344CB8AC3E}">
        <p14:creationId xmlns:p14="http://schemas.microsoft.com/office/powerpoint/2010/main" val="39516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子宮頸がんや乳がんといった女性特有のがんになることがあるため、</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代後半から</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歳くらいでは、女性の方ががんになる人が多くなっています。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このうち、子宮頸がんは、ワクチンを打つことで予防することができます。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男女ともに、がんになる人の割合が増えるのは、</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歳前後からです。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dirty="0"/>
          </a:p>
        </p:txBody>
      </p:sp>
    </p:spTree>
    <p:extLst>
      <p:ext uri="{BB962C8B-B14F-4D97-AF65-F5344CB8AC3E}">
        <p14:creationId xmlns:p14="http://schemas.microsoft.com/office/powerpoint/2010/main" val="212327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そんな、身近で場合によっては命を落とす可能性があるがんという病気は、どのような病気でしょうか。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a:p>
        </p:txBody>
      </p:sp>
    </p:spTree>
    <p:extLst>
      <p:ext uri="{BB962C8B-B14F-4D97-AF65-F5344CB8AC3E}">
        <p14:creationId xmlns:p14="http://schemas.microsoft.com/office/powerpoint/2010/main" val="170885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私たちの体は小さな細胞が</a:t>
            </a:r>
            <a:r>
              <a:rPr kumimoji="1" lang="ja-JP" altLang="en-US" sz="1200" kern="1200" dirty="0" smtClean="0">
                <a:solidFill>
                  <a:schemeClr val="tx1"/>
                </a:solidFill>
                <a:effectLst/>
                <a:latin typeface="+mn-lt"/>
                <a:ea typeface="+mn-ea"/>
                <a:cs typeface="+mn-cs"/>
              </a:rPr>
              <a:t>たくさん</a:t>
            </a:r>
            <a:r>
              <a:rPr kumimoji="1" lang="ja-JP" altLang="ja-JP" sz="1200" kern="1200" dirty="0" smtClean="0">
                <a:solidFill>
                  <a:schemeClr val="tx1"/>
                </a:solidFill>
                <a:effectLst/>
                <a:latin typeface="+mn-lt"/>
                <a:ea typeface="+mn-ea"/>
                <a:cs typeface="+mn-cs"/>
              </a:rPr>
              <a:t>集まってできてい</a:t>
            </a:r>
            <a:r>
              <a:rPr kumimoji="1" lang="ja-JP" altLang="en-US"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細胞は自分で</a:t>
            </a:r>
            <a:r>
              <a:rPr kumimoji="1" lang="ja-JP" altLang="en-US" sz="1200" kern="1200" dirty="0" smtClean="0">
                <a:solidFill>
                  <a:schemeClr val="tx1"/>
                </a:solidFill>
                <a:effectLst/>
                <a:latin typeface="+mn-lt"/>
                <a:ea typeface="+mn-ea"/>
                <a:cs typeface="+mn-cs"/>
              </a:rPr>
              <a:t>同じものをコピーして、</a:t>
            </a:r>
            <a:r>
              <a:rPr kumimoji="1" lang="ja-JP" altLang="ja-JP" sz="1200" kern="1200" dirty="0" smtClean="0">
                <a:solidFill>
                  <a:schemeClr val="tx1"/>
                </a:solidFill>
                <a:effectLst/>
                <a:latin typeface="+mn-lt"/>
                <a:ea typeface="+mn-ea"/>
                <a:cs typeface="+mn-cs"/>
              </a:rPr>
              <a:t>分裂して増えたり、古くなると新しいものに生まれ変わったりしていきます。</a:t>
            </a:r>
          </a:p>
          <a:p>
            <a:r>
              <a:rPr kumimoji="1" lang="ja-JP" altLang="ja-JP" sz="1200" kern="1200" dirty="0" smtClean="0">
                <a:solidFill>
                  <a:schemeClr val="tx1"/>
                </a:solidFill>
                <a:effectLst/>
                <a:latin typeface="+mn-lt"/>
                <a:ea typeface="+mn-ea"/>
                <a:cs typeface="+mn-cs"/>
              </a:rPr>
              <a:t>そうやって人間の体は、常に古い細胞が新しい細胞に入れ替わり続けているのです。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370577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細胞は、コピーされ</a:t>
            </a:r>
            <a:r>
              <a:rPr kumimoji="1" lang="ja-JP" altLang="ja-JP" sz="1200" kern="1200" dirty="0" smtClean="0">
                <a:solidFill>
                  <a:schemeClr val="tx1"/>
                </a:solidFill>
                <a:effectLst/>
                <a:latin typeface="+mn-lt"/>
                <a:ea typeface="+mn-ea"/>
                <a:cs typeface="+mn-cs"/>
              </a:rPr>
              <a:t>増えていく途中で、少し傷があるものができたり、もとの性質と違うものができたりすることがあります。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これを「変異」とい</a:t>
            </a:r>
            <a:r>
              <a:rPr kumimoji="1" lang="ja-JP" altLang="en-US" sz="1200" kern="1200" dirty="0" smtClean="0">
                <a:solidFill>
                  <a:schemeClr val="tx1"/>
                </a:solidFill>
                <a:effectLst/>
                <a:latin typeface="+mn-lt"/>
                <a:ea typeface="+mn-ea"/>
                <a:cs typeface="+mn-cs"/>
              </a:rPr>
              <a:t>います。</a:t>
            </a:r>
            <a:r>
              <a:rPr kumimoji="1" lang="ja-JP" altLang="ja-JP" sz="1200" kern="1200" dirty="0" smtClean="0">
                <a:solidFill>
                  <a:schemeClr val="tx1"/>
                </a:solidFill>
                <a:effectLst/>
                <a:latin typeface="+mn-lt"/>
                <a:ea typeface="+mn-ea"/>
                <a:cs typeface="+mn-cs"/>
              </a:rPr>
              <a:t>がんの原因になるものです。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31917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708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992942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07627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383251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78674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185527" y="-821568"/>
            <a:ext cx="677294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80718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50093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8" r:id="rId14"/>
    <p:sldLayoutId id="2147483680" r:id="rId15"/>
    <p:sldLayoutId id="2147483682" r:id="rId16"/>
    <p:sldLayoutId id="2147483683" r:id="rId17"/>
    <p:sldLayoutId id="2147483684" r:id="rId18"/>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54000">
              <a:srgbClr val="FFFFA7"/>
            </a:gs>
            <a:gs pos="7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787" y="198400"/>
            <a:ext cx="9137213" cy="995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000" dirty="0" smtClean="0">
                <a:solidFill>
                  <a:schemeClr val="tx1"/>
                </a:solidFill>
                <a:latin typeface="ＤＦ平成ゴシック体W5" panose="020B0509000000000000" pitchFamily="49" charset="-128"/>
                <a:ea typeface="ＤＦ平成ゴシック体W5" panose="020B0509000000000000" pitchFamily="49" charset="-128"/>
              </a:rPr>
              <a:t>がんを学ぼう</a:t>
            </a:r>
            <a:endParaRPr kumimoji="1" lang="en-US" altLang="ja-JP" sz="5000" dirty="0" smtClean="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 name="角丸四角形 7"/>
          <p:cNvSpPr/>
          <p:nvPr/>
        </p:nvSpPr>
        <p:spPr>
          <a:xfrm>
            <a:off x="6788" y="1179035"/>
            <a:ext cx="9137212" cy="800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600" dirty="0" smtClean="0">
                <a:solidFill>
                  <a:schemeClr val="tx1"/>
                </a:solidFill>
                <a:latin typeface="ＤＦ平成ゴシック体W5" panose="020B0509000000000000" pitchFamily="49" charset="-128"/>
                <a:ea typeface="ＤＦ平成ゴシック体W5" panose="020B0509000000000000" pitchFamily="49" charset="-128"/>
              </a:rPr>
              <a:t>あなたと大切な人の命のために</a:t>
            </a:r>
            <a:endParaRPr kumimoji="1" lang="ja-JP" altLang="en-US" sz="3600" dirty="0">
              <a:solidFill>
                <a:schemeClr val="tx1"/>
              </a:solidFill>
              <a:latin typeface="ＤＦ平成ゴシック体W5" panose="020B0509000000000000" pitchFamily="49" charset="-128"/>
              <a:ea typeface="ＤＦ平成ゴシック体W5" panose="020B0509000000000000" pitchFamily="49" charset="-128"/>
            </a:endParaRPr>
          </a:p>
        </p:txBody>
      </p:sp>
      <p:pic>
        <p:nvPicPr>
          <p:cNvPr id="31" name="オブジェクト 0"/>
          <p:cNvPicPr/>
          <p:nvPr/>
        </p:nvPicPr>
        <p:blipFill>
          <a:blip r:embed="rId4"/>
          <a:stretch>
            <a:fillRect/>
          </a:stretch>
        </p:blipFill>
        <p:spPr bwMode="auto">
          <a:xfrm>
            <a:off x="1917612" y="2261489"/>
            <a:ext cx="5502354" cy="3402682"/>
          </a:xfrm>
          <a:prstGeom prst="rect">
            <a:avLst/>
          </a:prstGeom>
          <a:noFill/>
          <a:ln>
            <a:miter/>
          </a:ln>
        </p:spPr>
      </p:pic>
      <p:sp>
        <p:nvSpPr>
          <p:cNvPr id="7" name="角丸四角形 6"/>
          <p:cNvSpPr/>
          <p:nvPr/>
        </p:nvSpPr>
        <p:spPr>
          <a:xfrm>
            <a:off x="186299" y="5741739"/>
            <a:ext cx="8957701"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資料制作 ： 高知県教育委員会事務局保健体育課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高知県がん教育推進協議会</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参考資料 ：</a:t>
            </a:r>
            <a:r>
              <a:rPr lang="ja-JP" altLang="en-US" sz="1400" dirty="0">
                <a:solidFill>
                  <a:schemeClr val="tx1"/>
                </a:solidFill>
              </a:rPr>
              <a:t>文部</a:t>
            </a:r>
            <a:r>
              <a:rPr lang="ja-JP" altLang="en-US" sz="1400" dirty="0" smtClean="0">
                <a:solidFill>
                  <a:schemeClr val="tx1"/>
                </a:solidFill>
              </a:rPr>
              <a:t>科学省　がん</a:t>
            </a:r>
            <a:r>
              <a:rPr lang="ja-JP" altLang="en-US" sz="1400" dirty="0">
                <a:solidFill>
                  <a:schemeClr val="tx1"/>
                </a:solidFill>
              </a:rPr>
              <a:t>教育推進のための</a:t>
            </a:r>
            <a:r>
              <a:rPr lang="ja-JP" altLang="en-US" sz="1400" dirty="0" smtClean="0">
                <a:solidFill>
                  <a:schemeClr val="tx1"/>
                </a:solidFill>
              </a:rPr>
              <a:t>教材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「がん教育プログラム（中学校・高等学校版補助教材）」</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国立研究開発法人国立がん研究センターがん対策情報センター「科学的根拠に基づくがん予防」</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5315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5094155" y="2107596"/>
            <a:ext cx="870646" cy="638600"/>
            <a:chOff x="1677017" y="4648046"/>
            <a:chExt cx="623439" cy="479948"/>
          </a:xfrm>
        </p:grpSpPr>
        <p:sp>
          <p:nvSpPr>
            <p:cNvPr id="29" name="下矢印 2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pic>
        <p:nvPicPr>
          <p:cNvPr id="31" name="図 3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1204497" y="2768315"/>
            <a:ext cx="1562760" cy="767019"/>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001" y="1206938"/>
            <a:ext cx="836205" cy="836204"/>
          </a:xfrm>
          <a:prstGeom prst="rect">
            <a:avLst/>
          </a:prstGeom>
        </p:spPr>
      </p:pic>
      <p:pic>
        <p:nvPicPr>
          <p:cNvPr id="45" name="図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288" y="1206938"/>
            <a:ext cx="836205" cy="836204"/>
          </a:xfrm>
          <a:prstGeom prst="rect">
            <a:avLst/>
          </a:prstGeom>
        </p:spPr>
      </p:pic>
      <p:pic>
        <p:nvPicPr>
          <p:cNvPr id="51" name="図 5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4766623" y="2768315"/>
            <a:ext cx="1562760" cy="767019"/>
          </a:xfrm>
          <a:prstGeom prst="rect">
            <a:avLst/>
          </a:prstGeom>
        </p:spPr>
      </p:pic>
      <p:pic>
        <p:nvPicPr>
          <p:cNvPr id="52" name="図 51"/>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6522221" y="2751753"/>
            <a:ext cx="1562760" cy="767019"/>
          </a:xfrm>
          <a:prstGeom prst="rect">
            <a:avLst/>
          </a:prstGeom>
        </p:spPr>
      </p:pic>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l="33770"/>
          <a:stretch/>
        </p:blipFill>
        <p:spPr>
          <a:xfrm rot="10800000">
            <a:off x="2942021" y="2761513"/>
            <a:ext cx="1649280" cy="810037"/>
          </a:xfrm>
          <a:prstGeom prst="rect">
            <a:avLst/>
          </a:prstGeom>
        </p:spPr>
      </p:pic>
      <p:sp>
        <p:nvSpPr>
          <p:cNvPr id="54" name="角丸四角形 53"/>
          <p:cNvSpPr/>
          <p:nvPr/>
        </p:nvSpPr>
        <p:spPr>
          <a:xfrm>
            <a:off x="3736217" y="2730627"/>
            <a:ext cx="906149" cy="867022"/>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28" y="1207021"/>
            <a:ext cx="836205" cy="836204"/>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153" y="1218416"/>
            <a:ext cx="836205" cy="836204"/>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114" y="1218416"/>
            <a:ext cx="836205" cy="836204"/>
          </a:xfrm>
          <a:prstGeom prst="rect">
            <a:avLst/>
          </a:prstGeom>
        </p:spPr>
      </p:pic>
      <p:grpSp>
        <p:nvGrpSpPr>
          <p:cNvPr id="55" name="グループ化 54"/>
          <p:cNvGrpSpPr/>
          <p:nvPr/>
        </p:nvGrpSpPr>
        <p:grpSpPr>
          <a:xfrm>
            <a:off x="3336355" y="2098471"/>
            <a:ext cx="870646" cy="638600"/>
            <a:chOff x="1677017" y="4648046"/>
            <a:chExt cx="623439" cy="479948"/>
          </a:xfrm>
        </p:grpSpPr>
        <p:sp>
          <p:nvSpPr>
            <p:cNvPr id="56" name="下矢印 55"/>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7" name="下矢印 5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8" name="グループ化 57"/>
          <p:cNvGrpSpPr/>
          <p:nvPr/>
        </p:nvGrpSpPr>
        <p:grpSpPr>
          <a:xfrm>
            <a:off x="6887681" y="2097209"/>
            <a:ext cx="870646" cy="638600"/>
            <a:chOff x="1677017" y="4648046"/>
            <a:chExt cx="623439" cy="479948"/>
          </a:xfrm>
        </p:grpSpPr>
        <p:sp>
          <p:nvSpPr>
            <p:cNvPr id="59" name="下矢印 5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60" name="下矢印 5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61" name="グループ化 60"/>
          <p:cNvGrpSpPr/>
          <p:nvPr/>
        </p:nvGrpSpPr>
        <p:grpSpPr>
          <a:xfrm>
            <a:off x="1549068" y="2087185"/>
            <a:ext cx="870646" cy="638600"/>
            <a:chOff x="1677017" y="4648046"/>
            <a:chExt cx="623439" cy="479948"/>
          </a:xfrm>
        </p:grpSpPr>
        <p:sp>
          <p:nvSpPr>
            <p:cNvPr id="62" name="下矢印 6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63" name="下矢印 62"/>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628" y="1218416"/>
            <a:ext cx="836205" cy="836204"/>
          </a:xfrm>
          <a:prstGeom prst="rect">
            <a:avLst/>
          </a:prstGeom>
        </p:spPr>
      </p:pic>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18416"/>
            <a:ext cx="836205" cy="836204"/>
          </a:xfrm>
          <a:prstGeom prst="rect">
            <a:avLst/>
          </a:prstGeom>
        </p:spPr>
      </p:pic>
      <p:sp>
        <p:nvSpPr>
          <p:cNvPr id="28" name="角丸四角形吹き出し 27"/>
          <p:cNvSpPr/>
          <p:nvPr/>
        </p:nvSpPr>
        <p:spPr>
          <a:xfrm>
            <a:off x="608111" y="4198761"/>
            <a:ext cx="7927777" cy="2639878"/>
          </a:xfrm>
          <a:prstGeom prst="wedgeRoundRectCallout">
            <a:avLst>
              <a:gd name="adj1" fmla="val -8060"/>
              <a:gd name="adj2" fmla="val -67054"/>
              <a:gd name="adj3" fmla="val 16667"/>
            </a:avLst>
          </a:prstGeom>
          <a:solidFill>
            <a:srgbClr val="FFCC99"/>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ja-JP" altLang="en-US" sz="3200" b="1" dirty="0" smtClean="0">
                <a:solidFill>
                  <a:schemeClr val="tx1"/>
                </a:solidFill>
                <a:latin typeface="メイリオ" panose="020B0604030504040204" pitchFamily="50" charset="-128"/>
                <a:ea typeface="メイリオ" panose="020B0604030504040204" pitchFamily="50" charset="-128"/>
              </a:rPr>
              <a:t>細胞分裂するとき</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algn="dist">
              <a:lnSpc>
                <a:spcPts val="1600"/>
              </a:lnSpc>
            </a:pPr>
            <a:endParaRPr lang="ja-JP" altLang="en-US" sz="3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3600" b="1" dirty="0" smtClean="0">
                <a:solidFill>
                  <a:schemeClr val="tx1"/>
                </a:solidFill>
                <a:latin typeface="メイリオ" panose="020B0604030504040204" pitchFamily="50" charset="-128"/>
                <a:ea typeface="メイリオ" panose="020B0604030504040204" pitchFamily="50" charset="-128"/>
              </a:rPr>
              <a:t>傷ついていたり</a:t>
            </a:r>
            <a:endParaRPr lang="en-US" altLang="ja-JP" sz="36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3600" b="1" dirty="0" smtClean="0">
                <a:solidFill>
                  <a:schemeClr val="tx1"/>
                </a:solidFill>
                <a:latin typeface="メイリオ" panose="020B0604030504040204" pitchFamily="50" charset="-128"/>
                <a:ea typeface="メイリオ" panose="020B0604030504040204" pitchFamily="50" charset="-128"/>
              </a:rPr>
              <a:t>性質が違うものができたり（変異）</a:t>
            </a:r>
            <a:endParaRPr lang="en-US" altLang="ja-JP" sz="3600" b="1" dirty="0" smtClean="0">
              <a:solidFill>
                <a:schemeClr val="tx1"/>
              </a:solidFill>
              <a:latin typeface="メイリオ" panose="020B0604030504040204" pitchFamily="50" charset="-128"/>
              <a:ea typeface="メイリオ" panose="020B0604030504040204" pitchFamily="50" charset="-128"/>
            </a:endParaRPr>
          </a:p>
          <a:p>
            <a:pPr algn="ctr">
              <a:lnSpc>
                <a:spcPts val="1600"/>
              </a:lnSpc>
            </a:pPr>
            <a:endParaRPr lang="ja-JP" altLang="en-US" sz="36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200" b="1" dirty="0" smtClean="0">
                <a:solidFill>
                  <a:schemeClr val="tx1"/>
                </a:solidFill>
                <a:latin typeface="メイリオ" panose="020B0604030504040204" pitchFamily="50" charset="-128"/>
                <a:ea typeface="メイリオ" panose="020B0604030504040204" pitchFamily="50" charset="-128"/>
              </a:rPr>
              <a:t>することがある</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13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22" presetClass="entr" presetSubtype="1"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500"/>
                                        <p:tgtEl>
                                          <p:spTgt spid="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22" presetClass="entr" presetSubtype="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2500"/>
                            </p:stCondLst>
                            <p:childTnLst>
                              <p:par>
                                <p:cTn id="34" presetID="21" presetClass="entr" presetSubtype="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heel(1)">
                                      <p:cBhvr>
                                        <p:cTn id="36" dur="500"/>
                                        <p:tgtEl>
                                          <p:spTgt spid="5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6053104" y="1122544"/>
            <a:ext cx="2285911"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変異した細胞</a:t>
            </a:r>
            <a:endParaRPr lang="en-US" altLang="ja-JP" sz="2800" dirty="0" smtClean="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0070C0"/>
                </a:solidFill>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a:ln>
                  <a:solidFill>
                    <a:schemeClr val="tx1"/>
                  </a:solidFill>
                </a:ln>
                <a:solidFill>
                  <a:schemeClr val="bg1"/>
                </a:solidFill>
                <a:effectLst>
                  <a:outerShdw blurRad="38100" dist="38100" dir="2700000" algn="tl">
                    <a:srgbClr val="000000">
                      <a:alpha val="43137"/>
                    </a:srgbClr>
                  </a:outerShdw>
                </a:effectLst>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716070" y="5248185"/>
            <a:ext cx="7846912"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sz="4200" dirty="0" smtClean="0">
                <a:solidFill>
                  <a:schemeClr val="tx1">
                    <a:lumMod val="75000"/>
                    <a:lumOff val="25000"/>
                  </a:schemeClr>
                </a:solidFill>
              </a:rPr>
              <a:t>修復や排除により</a:t>
            </a:r>
            <a:endParaRPr lang="en-US" altLang="ja-JP" sz="4200" dirty="0" smtClean="0">
              <a:solidFill>
                <a:schemeClr val="tx1">
                  <a:lumMod val="75000"/>
                  <a:lumOff val="25000"/>
                </a:schemeClr>
              </a:solidFill>
            </a:endParaRPr>
          </a:p>
          <a:p>
            <a:pPr>
              <a:lnSpc>
                <a:spcPts val="5200"/>
              </a:lnSpc>
            </a:pPr>
            <a:r>
              <a:rPr lang="ja-JP" altLang="en-US" sz="4200" dirty="0" smtClean="0">
                <a:solidFill>
                  <a:schemeClr val="tx1">
                    <a:lumMod val="75000"/>
                    <a:lumOff val="25000"/>
                  </a:schemeClr>
                </a:solidFill>
              </a:rPr>
              <a:t>正常に保たれるしくみがある</a:t>
            </a:r>
            <a:endParaRPr lang="en-US" altLang="ja-JP" sz="4200" dirty="0" smtClean="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181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2.bp.blogspot.com/-HckTOhdrUvA/U2LuUMrZptI/AAAAAAAAfnc/94muGekc5QI/s800/kekkan_kess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340" y="3187375"/>
            <a:ext cx="3788363" cy="195514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rPr>
              <a:t>修復のしくみがうまく働かないと</a:t>
            </a:r>
            <a:endParaRPr lang="ja-JP" altLang="en-US" sz="3900" dirty="0">
              <a:ln>
                <a:solidFill>
                  <a:schemeClr val="tx1"/>
                </a:solidFill>
              </a:ln>
              <a:solidFill>
                <a:schemeClr val="bg1"/>
              </a:solidFill>
              <a:effectLst>
                <a:outerShdw blurRad="38100" dist="38100" dir="2700000" algn="tl">
                  <a:srgbClr val="000000">
                    <a:alpha val="43137"/>
                  </a:srgbClr>
                </a:outerShdw>
              </a:effectLst>
            </a:endParaRPr>
          </a:p>
        </p:txBody>
      </p:sp>
      <p:sp>
        <p:nvSpPr>
          <p:cNvPr id="35" name="下矢印 34"/>
          <p:cNvSpPr/>
          <p:nvPr/>
        </p:nvSpPr>
        <p:spPr>
          <a:xfrm rot="2700000" flipH="1">
            <a:off x="2968180" y="2036226"/>
            <a:ext cx="521353" cy="60574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695" y="4226222"/>
            <a:ext cx="1514293" cy="742553"/>
          </a:xfrm>
          <a:prstGeom prst="rect">
            <a:avLst/>
          </a:prstGeom>
        </p:spPr>
      </p:pic>
      <p:sp>
        <p:nvSpPr>
          <p:cNvPr id="39" name="角丸四角形吹き出し 38"/>
          <p:cNvSpPr/>
          <p:nvPr/>
        </p:nvSpPr>
        <p:spPr>
          <a:xfrm>
            <a:off x="4571999" y="1957056"/>
            <a:ext cx="3998324" cy="1402764"/>
          </a:xfrm>
          <a:prstGeom prst="wedgeRoundRectCallout">
            <a:avLst>
              <a:gd name="adj1" fmla="val -74088"/>
              <a:gd name="adj2" fmla="val 70591"/>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72000" bIns="36000" rtlCol="0" anchor="t"/>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かたまりになる</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64" y="4205342"/>
            <a:ext cx="1514293" cy="742553"/>
          </a:xfrm>
          <a:prstGeom prst="rect">
            <a:avLst/>
          </a:prstGeom>
        </p:spPr>
      </p:pic>
      <p:sp>
        <p:nvSpPr>
          <p:cNvPr id="43" name="下矢印 42"/>
          <p:cNvSpPr/>
          <p:nvPr/>
        </p:nvSpPr>
        <p:spPr>
          <a:xfrm rot="2098718" flipH="1">
            <a:off x="1792625" y="3607117"/>
            <a:ext cx="499460" cy="5713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641" y="2710407"/>
            <a:ext cx="1514293" cy="742553"/>
          </a:xfrm>
          <a:prstGeom prst="rect">
            <a:avLst/>
          </a:prstGeom>
        </p:spPr>
      </p:pic>
      <p:sp>
        <p:nvSpPr>
          <p:cNvPr id="45" name="下矢印 44"/>
          <p:cNvSpPr/>
          <p:nvPr/>
        </p:nvSpPr>
        <p:spPr>
          <a:xfrm rot="19570787" flipH="1">
            <a:off x="2717359" y="3566436"/>
            <a:ext cx="521353" cy="65272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4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389462" y="3793277"/>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7460571" y="3775144"/>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45878">
            <a:off x="6996888" y="3788416"/>
            <a:ext cx="764582" cy="66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440996" y="3560519"/>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5803157" y="3400486"/>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4263">
            <a:off x="6166844" y="3679419"/>
            <a:ext cx="485202" cy="4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765460" y="3949922"/>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5994938" y="3556711"/>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500879" y="3996126"/>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角丸四角形吹き出し 55"/>
          <p:cNvSpPr/>
          <p:nvPr/>
        </p:nvSpPr>
        <p:spPr>
          <a:xfrm>
            <a:off x="280522" y="5378523"/>
            <a:ext cx="6376344" cy="1189104"/>
          </a:xfrm>
          <a:prstGeom prst="wedgeRoundRectCallout">
            <a:avLst>
              <a:gd name="adj1" fmla="val 785"/>
              <a:gd name="adj2" fmla="val -46439"/>
              <a:gd name="adj3" fmla="val 16667"/>
            </a:avLst>
          </a:prstGeom>
          <a:solidFill>
            <a:srgbClr val="FFCC99"/>
          </a:solidFill>
          <a:ln w="57150">
            <a:noFill/>
          </a:ln>
        </p:spPr>
        <p:style>
          <a:lnRef idx="2">
            <a:schemeClr val="accent3"/>
          </a:lnRef>
          <a:fillRef idx="1">
            <a:schemeClr val="lt1"/>
          </a:fillRef>
          <a:effectRef idx="0">
            <a:schemeClr val="accent3"/>
          </a:effectRef>
          <a:fontRef idx="minor">
            <a:schemeClr val="dk1"/>
          </a:fontRef>
        </p:style>
        <p:txBody>
          <a:bodyPr lIns="0" tIns="180000" rIns="0" bIns="144000" rtlCol="0" anchor="ctr"/>
          <a:lstStyle/>
          <a:p>
            <a:r>
              <a:rPr lang="ja-JP" altLang="en-US" sz="3000" b="1" dirty="0" smtClean="0">
                <a:solidFill>
                  <a:schemeClr val="tx1"/>
                </a:solidFill>
                <a:latin typeface="メイリオ" panose="020B0604030504040204" pitchFamily="50" charset="-128"/>
                <a:ea typeface="メイリオ" panose="020B0604030504040204" pitchFamily="50" charset="-128"/>
              </a:rPr>
              <a:t>   正常な組織を壊しながら広がり、</a:t>
            </a:r>
            <a:endParaRPr lang="en-US" altLang="ja-JP" sz="3000" b="1" dirty="0" smtClean="0">
              <a:solidFill>
                <a:schemeClr val="tx1"/>
              </a:solidFill>
              <a:latin typeface="メイリオ" panose="020B0604030504040204" pitchFamily="50" charset="-128"/>
              <a:ea typeface="メイリオ" panose="020B0604030504040204" pitchFamily="50" charset="-128"/>
            </a:endParaRPr>
          </a:p>
          <a:p>
            <a:r>
              <a:rPr lang="ja-JP" altLang="en-US" sz="3000" b="1" dirty="0" smtClean="0">
                <a:solidFill>
                  <a:schemeClr val="tx1"/>
                </a:solidFill>
                <a:latin typeface="メイリオ" panose="020B0604030504040204" pitchFamily="50" charset="-128"/>
                <a:ea typeface="メイリオ" panose="020B0604030504040204" pitchFamily="50" charset="-128"/>
              </a:rPr>
              <a:t>   器官の働きを悪くしてしまう</a:t>
            </a:r>
            <a:endParaRPr lang="en-US" altLang="ja-JP" sz="3000" b="1" dirty="0" smtClean="0">
              <a:solidFill>
                <a:schemeClr val="tx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4836083" y="2937515"/>
            <a:ext cx="3617938" cy="4000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a:p>
        </p:txBody>
      </p:sp>
      <p:sp>
        <p:nvSpPr>
          <p:cNvPr id="58" name="テキスト ボックス 57"/>
          <p:cNvSpPr txBox="1"/>
          <p:nvPr/>
        </p:nvSpPr>
        <p:spPr>
          <a:xfrm>
            <a:off x="4891981" y="2902046"/>
            <a:ext cx="3347186" cy="560905"/>
          </a:xfrm>
          <a:prstGeom prst="rect">
            <a:avLst/>
          </a:prstGeom>
          <a:noFill/>
        </p:spPr>
        <p:txBody>
          <a:bodyPr wrap="square" bIns="144000" rtlCol="0">
            <a:spAutoFit/>
          </a:bodyPr>
          <a:lstStyle/>
          <a:p>
            <a:r>
              <a:rPr kumimoji="1" lang="ja-JP" altLang="en-US" sz="2400" b="1" spc="50" dirty="0" smtClean="0">
                <a:solidFill>
                  <a:srgbClr val="FF0000"/>
                </a:solidFill>
              </a:rPr>
              <a:t>悪性のものをがんという</a:t>
            </a:r>
            <a:endParaRPr kumimoji="1" lang="en-US" altLang="ja-JP" sz="2400" b="1" spc="50" dirty="0" smtClean="0">
              <a:solidFill>
                <a:srgbClr val="FF0000"/>
              </a:solidFill>
            </a:endParaRPr>
          </a:p>
        </p:txBody>
      </p:sp>
      <p:sp>
        <p:nvSpPr>
          <p:cNvPr id="60" name="テキスト ボックス 59"/>
          <p:cNvSpPr txBox="1"/>
          <p:nvPr/>
        </p:nvSpPr>
        <p:spPr>
          <a:xfrm>
            <a:off x="3027919" y="6687007"/>
            <a:ext cx="5930580"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a:t>
            </a:r>
            <a:r>
              <a:rPr lang="ja-JP" altLang="en-US" sz="1050" dirty="0" smtClean="0">
                <a:solidFill>
                  <a:schemeClr val="tx1">
                    <a:lumMod val="65000"/>
                    <a:lumOff val="35000"/>
                  </a:schemeClr>
                </a:solidFill>
              </a:rPr>
              <a:t>」（</a:t>
            </a:r>
            <a:r>
              <a:rPr lang="ja-JP" altLang="en-US" sz="1050" dirty="0">
                <a:solidFill>
                  <a:schemeClr val="tx1">
                    <a:lumMod val="65000"/>
                    <a:lumOff val="35000"/>
                  </a:schemeClr>
                </a:solidFill>
              </a:rPr>
              <a:t>より一部改変）</a:t>
            </a:r>
            <a:endParaRPr kumimoji="1" lang="ja-JP" altLang="en-US" sz="1050" dirty="0">
              <a:solidFill>
                <a:schemeClr val="tx1">
                  <a:lumMod val="65000"/>
                  <a:lumOff val="35000"/>
                </a:schemeClr>
              </a:solidFill>
            </a:endParaRPr>
          </a:p>
        </p:txBody>
      </p:sp>
      <p:pic>
        <p:nvPicPr>
          <p:cNvPr id="72" name="図 71"/>
          <p:cNvPicPr>
            <a:picLocks noChangeAspect="1"/>
          </p:cNvPicPr>
          <p:nvPr/>
        </p:nvPicPr>
        <p:blipFill rotWithShape="1">
          <a:blip r:embed="rId9" cstate="print">
            <a:extLst>
              <a:ext uri="{28A0092B-C50C-407E-A947-70E740481C1C}">
                <a14:useLocalDpi xmlns:a14="http://schemas.microsoft.com/office/drawing/2010/main" val="0"/>
              </a:ext>
            </a:extLst>
          </a:blip>
          <a:srcRect l="33770"/>
          <a:stretch/>
        </p:blipFill>
        <p:spPr>
          <a:xfrm>
            <a:off x="3373011" y="1071615"/>
            <a:ext cx="1649280" cy="810037"/>
          </a:xfrm>
          <a:prstGeom prst="rect">
            <a:avLst/>
          </a:prstGeom>
        </p:spPr>
      </p:pic>
      <p:sp>
        <p:nvSpPr>
          <p:cNvPr id="73" name="角丸四角形 72"/>
          <p:cNvSpPr/>
          <p:nvPr/>
        </p:nvSpPr>
        <p:spPr>
          <a:xfrm>
            <a:off x="3284067" y="1074882"/>
            <a:ext cx="930382"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03098">
            <a:off x="6719449" y="3508559"/>
            <a:ext cx="677074" cy="65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角丸四角形 78"/>
          <p:cNvSpPr/>
          <p:nvPr/>
        </p:nvSpPr>
        <p:spPr>
          <a:xfrm>
            <a:off x="1747905" y="2638890"/>
            <a:ext cx="1535029"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81" name="角丸四角形 80"/>
          <p:cNvSpPr/>
          <p:nvPr/>
        </p:nvSpPr>
        <p:spPr>
          <a:xfrm>
            <a:off x="918869" y="4156910"/>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角丸四角形 32"/>
          <p:cNvSpPr/>
          <p:nvPr/>
        </p:nvSpPr>
        <p:spPr>
          <a:xfrm>
            <a:off x="2592456" y="4177789"/>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32" name="グループ化 31"/>
          <p:cNvGrpSpPr/>
          <p:nvPr/>
        </p:nvGrpSpPr>
        <p:grpSpPr>
          <a:xfrm>
            <a:off x="6614293" y="4597499"/>
            <a:ext cx="2304847" cy="2037354"/>
            <a:chOff x="3677278" y="2031424"/>
            <a:chExt cx="2977765" cy="2915870"/>
          </a:xfrm>
        </p:grpSpPr>
        <p:sp>
          <p:nvSpPr>
            <p:cNvPr id="34" name="円/楕円 27"/>
            <p:cNvSpPr/>
            <p:nvPr/>
          </p:nvSpPr>
          <p:spPr>
            <a:xfrm>
              <a:off x="3677278" y="203142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717017" y="2510734"/>
              <a:ext cx="2938026" cy="2169487"/>
            </a:xfrm>
            <a:prstGeom prst="rect">
              <a:avLst/>
            </a:prstGeom>
            <a:noFill/>
          </p:spPr>
          <p:txBody>
            <a:bodyPr wrap="square" rtlCol="0">
              <a:spAutoFit/>
            </a:bodyPr>
            <a:lstStyle>
              <a:defPPr>
                <a:defRPr lang="ja-JP"/>
              </a:defPPr>
              <a:lvl1pPr algn="ctr">
                <a:defRPr sz="4400" b="1"/>
              </a:lvl1pPr>
            </a:lstStyle>
            <a:p>
              <a:pPr algn="l"/>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＊血管など</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入り込んで  </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全身</a:t>
              </a:r>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広がる</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こと</a:t>
              </a:r>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もある</a:t>
              </a:r>
            </a:p>
          </p:txBody>
        </p:sp>
      </p:grpSp>
      <p:sp>
        <p:nvSpPr>
          <p:cNvPr id="37" name="角丸四角形吹き出し 36"/>
          <p:cNvSpPr/>
          <p:nvPr/>
        </p:nvSpPr>
        <p:spPr>
          <a:xfrm>
            <a:off x="518272" y="1137701"/>
            <a:ext cx="2018123" cy="1007724"/>
          </a:xfrm>
          <a:prstGeom prst="wedgeRoundRectCallout">
            <a:avLst>
              <a:gd name="adj1" fmla="val 73577"/>
              <a:gd name="adj2" fmla="val 35627"/>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lIns="0" tIns="180000" rIns="0" rtlCol="0" anchor="ctr"/>
          <a:lstStyle/>
          <a:p>
            <a:pPr algn="ctr"/>
            <a:r>
              <a:rPr lang="ja-JP" altLang="en-US" sz="2400" b="1" dirty="0" smtClean="0">
                <a:solidFill>
                  <a:srgbClr val="0070C0"/>
                </a:solidFill>
                <a:latin typeface="メイリオ" panose="020B0604030504040204" pitchFamily="50" charset="-128"/>
                <a:cs typeface="メイリオ" panose="020B0604030504040204" pitchFamily="50" charset="-128"/>
              </a:rPr>
              <a:t>正常な細胞に</a:t>
            </a:r>
            <a:endParaRPr lang="en-US" altLang="ja-JP" sz="2400" b="1" dirty="0" smtClean="0">
              <a:solidFill>
                <a:srgbClr val="0070C0"/>
              </a:solidFill>
              <a:latin typeface="メイリオ" panose="020B0604030504040204" pitchFamily="50" charset="-128"/>
              <a:cs typeface="メイリオ" panose="020B0604030504040204" pitchFamily="50" charset="-128"/>
            </a:endParaRPr>
          </a:p>
          <a:p>
            <a:pPr algn="ctr"/>
            <a:r>
              <a:rPr lang="ja-JP" altLang="en-US" sz="2400" b="1" dirty="0" smtClean="0">
                <a:solidFill>
                  <a:srgbClr val="0070C0"/>
                </a:solidFill>
                <a:latin typeface="メイリオ" panose="020B0604030504040204" pitchFamily="50" charset="-128"/>
                <a:cs typeface="メイリオ" panose="020B0604030504040204" pitchFamily="50" charset="-128"/>
              </a:rPr>
              <a:t>治せない</a:t>
            </a:r>
            <a:endParaRPr lang="ja-JP" altLang="en-US" sz="2400" b="1" dirty="0">
              <a:solidFill>
                <a:srgbClr val="0070C0"/>
              </a:solidFill>
              <a:latin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350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500"/>
                                        <p:tgtEl>
                                          <p:spTgt spid="7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up)">
                                      <p:cBhvr>
                                        <p:cTn id="18" dur="500"/>
                                        <p:tgtEl>
                                          <p:spTgt spid="4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3" grpId="0" animBg="1"/>
      <p:bldP spid="45" grpId="0" animBg="1"/>
      <p:bldP spid="56" grpId="0" animBg="1"/>
      <p:bldP spid="57" grpId="0" animBg="1"/>
      <p:bldP spid="58" grpId="0"/>
      <p:bldP spid="79" grpId="0" animBg="1"/>
      <p:bldP spid="81" grpId="0" animBg="1"/>
      <p:bldP spid="33"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43608" y="2564904"/>
            <a:ext cx="7125995" cy="2272417"/>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がんの原因は</a:t>
            </a:r>
            <a:endParaRPr lang="en-US" altLang="ja-JP" dirty="0" smtClean="0"/>
          </a:p>
          <a:p>
            <a:r>
              <a:rPr lang="ja-JP" altLang="en-US" dirty="0" smtClean="0"/>
              <a:t>何だろう</a:t>
            </a:r>
            <a:endParaRPr lang="ja-JP" altLang="en-US" dirty="0"/>
          </a:p>
        </p:txBody>
      </p:sp>
    </p:spTree>
    <p:extLst>
      <p:ext uri="{BB962C8B-B14F-4D97-AF65-F5344CB8AC3E}">
        <p14:creationId xmlns:p14="http://schemas.microsoft.com/office/powerpoint/2010/main" val="308609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325488" y="4610528"/>
            <a:ext cx="8493024" cy="2048036"/>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494773" y="4696788"/>
            <a:ext cx="8154454" cy="1977464"/>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sz="3400" dirty="0" smtClean="0"/>
              <a:t>がんには、原因が</a:t>
            </a:r>
            <a:endParaRPr lang="en-US" altLang="ja-JP" sz="3400" dirty="0" smtClean="0"/>
          </a:p>
          <a:p>
            <a:pPr>
              <a:lnSpc>
                <a:spcPts val="4900"/>
              </a:lnSpc>
            </a:pPr>
            <a:r>
              <a:rPr lang="ja-JP" altLang="en-US" sz="3400" dirty="0" smtClean="0"/>
              <a:t>わかって</a:t>
            </a:r>
            <a:r>
              <a:rPr lang="ja-JP" altLang="en-US" sz="3400" dirty="0"/>
              <a:t>いる</a:t>
            </a:r>
            <a:r>
              <a:rPr lang="ja-JP" altLang="en-US" sz="3400" dirty="0" smtClean="0"/>
              <a:t>もの  と  わからないものがある（原因不明のものが多い）</a:t>
            </a:r>
            <a:endParaRPr lang="ja-JP" altLang="en-US" sz="3400" dirty="0"/>
          </a:p>
        </p:txBody>
      </p:sp>
      <p:sp>
        <p:nvSpPr>
          <p:cNvPr id="19" name="テキスト ボックス 18"/>
          <p:cNvSpPr txBox="1"/>
          <p:nvPr/>
        </p:nvSpPr>
        <p:spPr>
          <a:xfrm>
            <a:off x="2411760" y="6598047"/>
            <a:ext cx="6408712" cy="253915"/>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出典：「科学的根拠に基づくがん予防」国立研究開発法人国立がん研究センターがん対策情報センター</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182499257"/>
              </p:ext>
            </p:extLst>
          </p:nvPr>
        </p:nvGraphicFramePr>
        <p:xfrm>
          <a:off x="713699" y="975664"/>
          <a:ext cx="3791631" cy="3769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1670359735"/>
              </p:ext>
            </p:extLst>
          </p:nvPr>
        </p:nvGraphicFramePr>
        <p:xfrm>
          <a:off x="4589973" y="902645"/>
          <a:ext cx="3742222" cy="38075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48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678866" y="5063226"/>
            <a:ext cx="7786268" cy="1595337"/>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827584" y="5245666"/>
            <a:ext cx="7488832" cy="1307089"/>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dirty="0" smtClean="0"/>
              <a:t>原因が分かっていることに気をつけて</a:t>
            </a:r>
            <a:endParaRPr lang="en-US" altLang="ja-JP" dirty="0" smtClean="0"/>
          </a:p>
          <a:p>
            <a:pPr>
              <a:lnSpc>
                <a:spcPts val="4900"/>
              </a:lnSpc>
            </a:pPr>
            <a:r>
              <a:rPr lang="ja-JP" altLang="en-US" dirty="0" smtClean="0"/>
              <a:t>がんを予防しよう</a:t>
            </a:r>
            <a:endParaRPr lang="ja-JP" altLang="en-US" dirty="0"/>
          </a:p>
        </p:txBody>
      </p:sp>
      <p:pic>
        <p:nvPicPr>
          <p:cNvPr id="11" name="図 1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5921" b="16318"/>
          <a:stretch/>
        </p:blipFill>
        <p:spPr>
          <a:xfrm>
            <a:off x="325488" y="1295803"/>
            <a:ext cx="8278960" cy="3844055"/>
          </a:xfrm>
          <a:prstGeom prst="rect">
            <a:avLst/>
          </a:prstGeom>
        </p:spPr>
      </p:pic>
      <p:sp>
        <p:nvSpPr>
          <p:cNvPr id="14" name="円/楕円 13"/>
          <p:cNvSpPr/>
          <p:nvPr/>
        </p:nvSpPr>
        <p:spPr>
          <a:xfrm>
            <a:off x="1578348" y="985986"/>
            <a:ext cx="3065437" cy="2935430"/>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0" name="円/楕円 19"/>
          <p:cNvSpPr/>
          <p:nvPr/>
        </p:nvSpPr>
        <p:spPr>
          <a:xfrm>
            <a:off x="4668427" y="1166782"/>
            <a:ext cx="2740996" cy="2655638"/>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19" name="正方形/長方形 18">
            <a:extLst>
              <a:ext uri="{FF2B5EF4-FFF2-40B4-BE49-F238E27FC236}">
                <a16:creationId xmlns:a16="http://schemas.microsoft.com/office/drawing/2014/main" id="{0E06D556-32A3-4043-AC01-FB4C7806E4BD}"/>
              </a:ext>
            </a:extLst>
          </p:cNvPr>
          <p:cNvSpPr/>
          <p:nvPr/>
        </p:nvSpPr>
        <p:spPr>
          <a:xfrm>
            <a:off x="3442865" y="3742759"/>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
        <p:nvSpPr>
          <p:cNvPr id="26" name="テキスト ボックス 25"/>
          <p:cNvSpPr txBox="1"/>
          <p:nvPr/>
        </p:nvSpPr>
        <p:spPr>
          <a:xfrm>
            <a:off x="4643785" y="1623041"/>
            <a:ext cx="2832394" cy="1431161"/>
          </a:xfrm>
          <a:prstGeom prst="rect">
            <a:avLst/>
          </a:prstGeom>
          <a:noFill/>
        </p:spPr>
        <p:txBody>
          <a:bodyPr wrap="square" rtlCol="0">
            <a:spAutoFit/>
          </a:bodyPr>
          <a:lstStyle>
            <a:defPPr>
              <a:defRPr lang="ja-JP"/>
            </a:defPPr>
            <a:lvl1pPr algn="ctr">
              <a:defRPr sz="4400" b="1"/>
            </a:lvl1pPr>
          </a:lstStyle>
          <a:p>
            <a:r>
              <a:rPr lang="ja-JP" altLang="en-US" dirty="0" smtClean="0">
                <a:ln w="38100">
                  <a:noFill/>
                </a:ln>
              </a:rPr>
              <a:t>感染</a:t>
            </a:r>
            <a:endParaRPr lang="en-US" altLang="ja-JP" dirty="0" smtClean="0">
              <a:ln w="38100">
                <a:noFill/>
              </a:ln>
            </a:endParaRPr>
          </a:p>
          <a:p>
            <a:pPr algn="l">
              <a:lnSpc>
                <a:spcPts val="1800"/>
              </a:lnSpc>
            </a:pPr>
            <a:endParaRPr lang="en-US" altLang="ja-JP" sz="4000" dirty="0" smtClean="0">
              <a:solidFill>
                <a:schemeClr val="tx1">
                  <a:lumMod val="75000"/>
                  <a:lumOff val="25000"/>
                </a:schemeClr>
              </a:solidFill>
            </a:endParaRPr>
          </a:p>
          <a:p>
            <a:r>
              <a:rPr lang="ja-JP" altLang="en-US" sz="2800" dirty="0" smtClean="0">
                <a:solidFill>
                  <a:schemeClr val="tx1">
                    <a:lumMod val="65000"/>
                    <a:lumOff val="35000"/>
                  </a:schemeClr>
                </a:solidFill>
              </a:rPr>
              <a:t>細菌・ウイルス</a:t>
            </a:r>
            <a:endParaRPr lang="ja-JP" altLang="en-US" sz="2800" dirty="0">
              <a:solidFill>
                <a:schemeClr val="tx1">
                  <a:lumMod val="65000"/>
                  <a:lumOff val="35000"/>
                </a:schemeClr>
              </a:solidFill>
            </a:endParaRPr>
          </a:p>
        </p:txBody>
      </p:sp>
      <p:sp>
        <p:nvSpPr>
          <p:cNvPr id="27" name="テキスト ボックス 26"/>
          <p:cNvSpPr txBox="1"/>
          <p:nvPr/>
        </p:nvSpPr>
        <p:spPr>
          <a:xfrm>
            <a:off x="1420267" y="1544809"/>
            <a:ext cx="3324155" cy="1862048"/>
          </a:xfrm>
          <a:prstGeom prst="rect">
            <a:avLst/>
          </a:prstGeom>
          <a:noFill/>
          <a:ln>
            <a:noFill/>
          </a:ln>
        </p:spPr>
        <p:txBody>
          <a:bodyPr wrap="square" rtlCol="0">
            <a:spAutoFit/>
          </a:bodyPr>
          <a:lstStyle>
            <a:defPPr>
              <a:defRPr lang="ja-JP"/>
            </a:defPPr>
            <a:lvl1pPr algn="ctr">
              <a:defRPr sz="4400" b="1"/>
            </a:lvl1pPr>
          </a:lstStyle>
          <a:p>
            <a:r>
              <a:rPr lang="ja-JP" altLang="en-US" dirty="0" smtClean="0">
                <a:ln w="38100">
                  <a:noFill/>
                </a:ln>
              </a:rPr>
              <a:t>生活習慣</a:t>
            </a:r>
            <a:endParaRPr lang="en-US" altLang="ja-JP" dirty="0" smtClean="0">
              <a:ln w="38100">
                <a:noFill/>
              </a:ln>
            </a:endParaRPr>
          </a:p>
          <a:p>
            <a:pPr>
              <a:lnSpc>
                <a:spcPts val="1800"/>
              </a:lnSpc>
            </a:pPr>
            <a:endParaRPr lang="en-US" altLang="ja-JP" sz="2800" dirty="0" smtClean="0">
              <a:solidFill>
                <a:schemeClr val="tx1">
                  <a:lumMod val="75000"/>
                  <a:lumOff val="25000"/>
                </a:schemeClr>
              </a:solidFill>
            </a:endParaRPr>
          </a:p>
          <a:p>
            <a:r>
              <a:rPr lang="ja-JP" altLang="en-US" sz="2800" dirty="0" smtClean="0">
                <a:solidFill>
                  <a:schemeClr val="tx1">
                    <a:lumMod val="65000"/>
                    <a:lumOff val="35000"/>
                  </a:schemeClr>
                </a:solidFill>
              </a:rPr>
              <a:t>喫煙、飲酒</a:t>
            </a:r>
            <a:endParaRPr lang="en-US" altLang="ja-JP" sz="2800" dirty="0" smtClean="0">
              <a:solidFill>
                <a:schemeClr val="tx1">
                  <a:lumMod val="65000"/>
                  <a:lumOff val="35000"/>
                </a:schemeClr>
              </a:solidFill>
            </a:endParaRPr>
          </a:p>
          <a:p>
            <a:r>
              <a:rPr lang="ja-JP" altLang="en-US" sz="2800" dirty="0" smtClean="0">
                <a:solidFill>
                  <a:schemeClr val="tx1">
                    <a:lumMod val="65000"/>
                    <a:lumOff val="35000"/>
                  </a:schemeClr>
                </a:solidFill>
              </a:rPr>
              <a:t>食生活、運動</a:t>
            </a:r>
            <a:endParaRPr lang="ja-JP" altLang="en-US" sz="2800" dirty="0">
              <a:solidFill>
                <a:schemeClr val="tx1">
                  <a:lumMod val="65000"/>
                  <a:lumOff val="35000"/>
                </a:schemeClr>
              </a:solidFill>
            </a:endParaRPr>
          </a:p>
        </p:txBody>
      </p:sp>
      <p:sp>
        <p:nvSpPr>
          <p:cNvPr id="13" name="テキスト ボックス 12"/>
          <p:cNvSpPr txBox="1"/>
          <p:nvPr/>
        </p:nvSpPr>
        <p:spPr>
          <a:xfrm>
            <a:off x="2614476" y="4605413"/>
            <a:ext cx="1944216" cy="369332"/>
          </a:xfrm>
          <a:prstGeom prst="rect">
            <a:avLst/>
          </a:prstGeom>
          <a:noFill/>
        </p:spPr>
        <p:txBody>
          <a:bodyPr wrap="square" rtlCol="0">
            <a:spAutoFit/>
          </a:bodyPr>
          <a:lstStyle>
            <a:defPPr>
              <a:defRPr lang="ja-JP"/>
            </a:defPPr>
            <a:lvl1pPr algn="ctr">
              <a:defRPr sz="4400" b="1"/>
            </a:lvl1pPr>
          </a:lstStyle>
          <a:p>
            <a:r>
              <a:rPr lang="ja-JP" altLang="en-US" sz="1800" dirty="0" smtClean="0">
                <a:solidFill>
                  <a:schemeClr val="tx1">
                    <a:lumMod val="75000"/>
                    <a:lumOff val="25000"/>
                  </a:schemeClr>
                </a:solidFill>
              </a:rPr>
              <a:t>粉</a:t>
            </a:r>
            <a:r>
              <a:rPr lang="ja-JP" altLang="en-US" sz="1800" dirty="0" err="1" smtClean="0">
                <a:solidFill>
                  <a:schemeClr val="tx1">
                    <a:lumMod val="75000"/>
                    <a:lumOff val="25000"/>
                  </a:schemeClr>
                </a:solidFill>
              </a:rPr>
              <a:t>じん</a:t>
            </a:r>
            <a:endParaRPr lang="ja-JP" altLang="en-US" sz="1800" dirty="0">
              <a:solidFill>
                <a:schemeClr val="tx1">
                  <a:lumMod val="75000"/>
                  <a:lumOff val="25000"/>
                </a:schemeClr>
              </a:solidFill>
            </a:endParaRPr>
          </a:p>
        </p:txBody>
      </p:sp>
      <p:sp>
        <p:nvSpPr>
          <p:cNvPr id="15" name="テキスト ボックス 14"/>
          <p:cNvSpPr txBox="1"/>
          <p:nvPr/>
        </p:nvSpPr>
        <p:spPr>
          <a:xfrm>
            <a:off x="5359354" y="4017745"/>
            <a:ext cx="2150314"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放射線</a:t>
            </a:r>
            <a:endParaRPr lang="ja-JP" altLang="en-US" sz="2000" dirty="0">
              <a:solidFill>
                <a:schemeClr val="tx1">
                  <a:lumMod val="75000"/>
                  <a:lumOff val="25000"/>
                </a:schemeClr>
              </a:solidFill>
            </a:endParaRPr>
          </a:p>
        </p:txBody>
      </p:sp>
      <p:sp>
        <p:nvSpPr>
          <p:cNvPr id="17" name="テキスト ボックス 16"/>
          <p:cNvSpPr txBox="1"/>
          <p:nvPr/>
        </p:nvSpPr>
        <p:spPr>
          <a:xfrm>
            <a:off x="1420267" y="4097434"/>
            <a:ext cx="2399735"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化学物質</a:t>
            </a:r>
            <a:endParaRPr lang="ja-JP" altLang="en-US" sz="2000" dirty="0">
              <a:solidFill>
                <a:schemeClr val="tx1">
                  <a:lumMod val="75000"/>
                  <a:lumOff val="25000"/>
                </a:schemeClr>
              </a:solidFill>
            </a:endParaRPr>
          </a:p>
        </p:txBody>
      </p:sp>
      <p:sp>
        <p:nvSpPr>
          <p:cNvPr id="21" name="テキスト ボックス 20"/>
          <p:cNvSpPr txBox="1"/>
          <p:nvPr/>
        </p:nvSpPr>
        <p:spPr>
          <a:xfrm>
            <a:off x="4747279" y="4523663"/>
            <a:ext cx="1991630"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遺伝的要因</a:t>
            </a:r>
            <a:endParaRPr lang="ja-JP" altLang="en-US" sz="2000" dirty="0">
              <a:solidFill>
                <a:schemeClr val="tx1">
                  <a:lumMod val="75000"/>
                  <a:lumOff val="25000"/>
                </a:schemeClr>
              </a:solidFill>
            </a:endParaRPr>
          </a:p>
        </p:txBody>
      </p:sp>
    </p:spTree>
    <p:extLst>
      <p:ext uri="{BB962C8B-B14F-4D97-AF65-F5344CB8AC3E}">
        <p14:creationId xmlns:p14="http://schemas.microsoft.com/office/powerpoint/2010/main" val="6733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21346" y="1124744"/>
            <a:ext cx="3324155" cy="2915870"/>
            <a:chOff x="3473718" y="1707463"/>
            <a:chExt cx="3324155" cy="2915870"/>
          </a:xfrm>
        </p:grpSpPr>
        <p:sp>
          <p:nvSpPr>
            <p:cNvPr id="15" name="円/楕円 14"/>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473718" y="2323336"/>
              <a:ext cx="3324155" cy="1800493"/>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生活習慣</a:t>
              </a:r>
              <a:endParaRPr lang="en-US" altLang="ja-JP" sz="4000" dirty="0" smtClean="0">
                <a:solidFill>
                  <a:schemeClr val="tx1">
                    <a:lumMod val="75000"/>
                    <a:lumOff val="25000"/>
                  </a:schemeClr>
                </a:solidFill>
              </a:endParaRPr>
            </a:p>
            <a:p>
              <a:pPr>
                <a:lnSpc>
                  <a:spcPts val="1800"/>
                </a:lnSpc>
              </a:pPr>
              <a:endParaRPr lang="en-US" altLang="ja-JP" sz="2800" dirty="0" smtClean="0">
                <a:solidFill>
                  <a:schemeClr val="tx1">
                    <a:lumMod val="75000"/>
                    <a:lumOff val="25000"/>
                  </a:schemeClr>
                </a:solidFill>
              </a:endParaRPr>
            </a:p>
            <a:p>
              <a:r>
                <a:rPr lang="ja-JP" altLang="en-US" sz="2800" dirty="0" smtClean="0">
                  <a:solidFill>
                    <a:schemeClr val="tx1">
                      <a:lumMod val="75000"/>
                      <a:lumOff val="25000"/>
                    </a:schemeClr>
                  </a:solidFill>
                </a:rPr>
                <a:t>喫煙、飲酒</a:t>
              </a:r>
              <a:endParaRPr lang="en-US" altLang="ja-JP" sz="2800" dirty="0" smtClean="0">
                <a:solidFill>
                  <a:schemeClr val="tx1">
                    <a:lumMod val="75000"/>
                    <a:lumOff val="25000"/>
                  </a:schemeClr>
                </a:solidFill>
              </a:endParaRPr>
            </a:p>
            <a:p>
              <a:r>
                <a:rPr lang="ja-JP" altLang="en-US" sz="2800" dirty="0" smtClean="0">
                  <a:solidFill>
                    <a:schemeClr val="tx1">
                      <a:lumMod val="75000"/>
                      <a:lumOff val="25000"/>
                    </a:schemeClr>
                  </a:solidFill>
                </a:rPr>
                <a:t>食生活、運動</a:t>
              </a:r>
              <a:endParaRPr lang="ja-JP" altLang="en-US" sz="2800" dirty="0">
                <a:solidFill>
                  <a:schemeClr val="tx1">
                    <a:lumMod val="75000"/>
                    <a:lumOff val="25000"/>
                  </a:schemeClr>
                </a:solidFill>
              </a:endParaRPr>
            </a:p>
          </p:txBody>
        </p:sp>
      </p:grpSp>
      <p:sp>
        <p:nvSpPr>
          <p:cNvPr id="14" name="テキスト ボックス 13"/>
          <p:cNvSpPr txBox="1"/>
          <p:nvPr/>
        </p:nvSpPr>
        <p:spPr>
          <a:xfrm>
            <a:off x="467544" y="197266"/>
            <a:ext cx="8164736"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生活習慣</a:t>
            </a:r>
            <a:endParaRPr lang="ja-JP" altLang="en-US" dirty="0"/>
          </a:p>
        </p:txBody>
      </p:sp>
      <p:sp>
        <p:nvSpPr>
          <p:cNvPr id="2" name="円/楕円 1"/>
          <p:cNvSpPr/>
          <p:nvPr/>
        </p:nvSpPr>
        <p:spPr>
          <a:xfrm>
            <a:off x="317934" y="1109634"/>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49912" y="6604084"/>
            <a:ext cx="431852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：国立がん研究センター「科学的根拠に基づくがん予防」より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オブジェクト 0" descr="喫煙・煙草を吸う人のイラスト"/>
          <p:cNvPicPr/>
          <p:nvPr/>
        </p:nvPicPr>
        <p:blipFill>
          <a:blip r:embed="rId3"/>
          <a:stretch>
            <a:fillRect/>
          </a:stretch>
        </p:blipFill>
        <p:spPr bwMode="auto">
          <a:xfrm>
            <a:off x="3706248" y="946998"/>
            <a:ext cx="1687327" cy="1782413"/>
          </a:xfrm>
          <a:prstGeom prst="rect">
            <a:avLst/>
          </a:prstGeom>
          <a:noFill/>
          <a:ln>
            <a:miter/>
          </a:ln>
        </p:spPr>
      </p:pic>
      <p:pic>
        <p:nvPicPr>
          <p:cNvPr id="30" name="オブジェクト 0" descr="飲酒・お酒を飲む人のイラスト"/>
          <p:cNvPicPr/>
          <p:nvPr/>
        </p:nvPicPr>
        <p:blipFill>
          <a:blip r:embed="rId4"/>
          <a:stretch>
            <a:fillRect/>
          </a:stretch>
        </p:blipFill>
        <p:spPr bwMode="auto">
          <a:xfrm>
            <a:off x="6507964" y="1311632"/>
            <a:ext cx="1534703" cy="1369580"/>
          </a:xfrm>
          <a:prstGeom prst="rect">
            <a:avLst/>
          </a:prstGeom>
          <a:noFill/>
          <a:ln>
            <a:miter/>
          </a:ln>
        </p:spPr>
      </p:pic>
      <p:pic>
        <p:nvPicPr>
          <p:cNvPr id="31" name="オブジェクト 0" descr="食事のイラスト1"/>
          <p:cNvPicPr/>
          <p:nvPr/>
        </p:nvPicPr>
        <p:blipFill rotWithShape="1">
          <a:blip r:embed="rId5"/>
          <a:srcRect l="9460" b="5021"/>
          <a:stretch/>
        </p:blipFill>
        <p:spPr bwMode="auto">
          <a:xfrm>
            <a:off x="467544" y="4666001"/>
            <a:ext cx="1297314" cy="1545636"/>
          </a:xfrm>
          <a:prstGeom prst="rect">
            <a:avLst/>
          </a:prstGeom>
          <a:noFill/>
          <a:ln>
            <a:miter/>
          </a:ln>
        </p:spPr>
      </p:pic>
      <p:pic>
        <p:nvPicPr>
          <p:cNvPr id="33" name="オブジェクト 0" descr="ウォーキングのイラスト1"/>
          <p:cNvPicPr/>
          <p:nvPr/>
        </p:nvPicPr>
        <p:blipFill>
          <a:blip r:embed="rId6"/>
          <a:stretch>
            <a:fillRect/>
          </a:stretch>
        </p:blipFill>
        <p:spPr bwMode="auto">
          <a:xfrm>
            <a:off x="5159413" y="4364968"/>
            <a:ext cx="1008799" cy="1945394"/>
          </a:xfrm>
          <a:prstGeom prst="rect">
            <a:avLst/>
          </a:prstGeom>
          <a:noFill/>
          <a:ln>
            <a:miter/>
          </a:ln>
        </p:spPr>
      </p:pic>
      <p:grpSp>
        <p:nvGrpSpPr>
          <p:cNvPr id="6" name="グループ化 5"/>
          <p:cNvGrpSpPr/>
          <p:nvPr/>
        </p:nvGrpSpPr>
        <p:grpSpPr>
          <a:xfrm>
            <a:off x="3502107" y="2736143"/>
            <a:ext cx="2171638" cy="1077218"/>
            <a:chOff x="3502107" y="2736143"/>
            <a:chExt cx="2171638" cy="1077218"/>
          </a:xfrm>
        </p:grpSpPr>
        <p:sp>
          <p:nvSpPr>
            <p:cNvPr id="18" name="テキスト ボックス 17"/>
            <p:cNvSpPr txBox="1"/>
            <p:nvPr/>
          </p:nvSpPr>
          <p:spPr>
            <a:xfrm>
              <a:off x="3706247" y="2736143"/>
              <a:ext cx="1821603" cy="1077218"/>
            </a:xfrm>
            <a:prstGeom prst="rect">
              <a:avLst/>
            </a:prstGeom>
            <a:noFill/>
          </p:spPr>
          <p:txBody>
            <a:bodyPr wrap="square" rtlCol="0">
              <a:spAutoFit/>
            </a:bodyPr>
            <a:lstStyle>
              <a:defPPr>
                <a:defRPr lang="ja-JP"/>
              </a:defPPr>
              <a:lvl1pPr algn="ctr">
                <a:defRPr sz="4400" b="1"/>
              </a:lvl1pPr>
            </a:lstStyle>
            <a:p>
              <a:r>
                <a:rPr lang="ja-JP" altLang="en-US" sz="3200" dirty="0">
                  <a:solidFill>
                    <a:schemeClr val="tx1">
                      <a:lumMod val="75000"/>
                      <a:lumOff val="25000"/>
                    </a:schemeClr>
                  </a:solidFill>
                </a:rPr>
                <a:t>たばこ</a:t>
              </a:r>
              <a:r>
                <a:rPr lang="ja-JP" altLang="en-US" sz="3200" dirty="0" smtClean="0">
                  <a:solidFill>
                    <a:schemeClr val="tx1">
                      <a:lumMod val="75000"/>
                      <a:lumOff val="25000"/>
                    </a:schemeClr>
                  </a:solidFill>
                </a:rPr>
                <a:t>は吸わない</a:t>
              </a:r>
              <a:endParaRPr lang="ja-JP" altLang="en-US" sz="3200" dirty="0">
                <a:solidFill>
                  <a:schemeClr val="tx1">
                    <a:lumMod val="75000"/>
                    <a:lumOff val="25000"/>
                  </a:schemeClr>
                </a:solidFill>
              </a:endParaRPr>
            </a:p>
          </p:txBody>
        </p:sp>
        <p:sp>
          <p:nvSpPr>
            <p:cNvPr id="36" name="角丸四角形吹き出し 35"/>
            <p:cNvSpPr/>
            <p:nvPr/>
          </p:nvSpPr>
          <p:spPr>
            <a:xfrm>
              <a:off x="3502107" y="2745843"/>
              <a:ext cx="2171638" cy="1051692"/>
            </a:xfrm>
            <a:prstGeom prst="wedgeRoundRectCallout">
              <a:avLst>
                <a:gd name="adj1" fmla="val -2877"/>
                <a:gd name="adj2" fmla="val -49224"/>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3" name="グループ化 2"/>
          <p:cNvGrpSpPr/>
          <p:nvPr/>
        </p:nvGrpSpPr>
        <p:grpSpPr>
          <a:xfrm>
            <a:off x="5877886" y="2687944"/>
            <a:ext cx="2872073" cy="1109591"/>
            <a:chOff x="2228514" y="5547858"/>
            <a:chExt cx="2703526" cy="1026244"/>
          </a:xfrm>
        </p:grpSpPr>
        <p:sp>
          <p:nvSpPr>
            <p:cNvPr id="19" name="テキスト ボックス 18"/>
            <p:cNvSpPr txBox="1"/>
            <p:nvPr/>
          </p:nvSpPr>
          <p:spPr>
            <a:xfrm>
              <a:off x="2354909" y="5672927"/>
              <a:ext cx="2577131" cy="868207"/>
            </a:xfrm>
            <a:prstGeom prst="rect">
              <a:avLst/>
            </a:prstGeom>
            <a:noFill/>
          </p:spPr>
          <p:txBody>
            <a:bodyPr wrap="square" rtlCol="0">
              <a:spAutoFit/>
            </a:bodyPr>
            <a:lstStyle>
              <a:defPPr>
                <a:defRPr lang="ja-JP"/>
              </a:defPPr>
              <a:lvl1pPr algn="ctr">
                <a:defRPr sz="4400" b="1"/>
              </a:lvl1pPr>
            </a:lstStyle>
            <a:p>
              <a:pPr algn="l">
                <a:lnSpc>
                  <a:spcPts val="3300"/>
                </a:lnSpc>
              </a:pPr>
              <a:r>
                <a:rPr lang="ja-JP" altLang="en-US" sz="3200" dirty="0">
                  <a:solidFill>
                    <a:schemeClr val="tx1">
                      <a:lumMod val="75000"/>
                      <a:lumOff val="25000"/>
                    </a:schemeClr>
                  </a:solidFill>
                </a:rPr>
                <a:t>お酒</a:t>
              </a:r>
              <a:r>
                <a:rPr lang="ja-JP" altLang="en-US" sz="3200" dirty="0" smtClean="0">
                  <a:solidFill>
                    <a:schemeClr val="tx1">
                      <a:lumMod val="75000"/>
                      <a:lumOff val="25000"/>
                    </a:schemeClr>
                  </a:solidFill>
                </a:rPr>
                <a:t>は</a:t>
              </a:r>
              <a:endParaRPr lang="en-US" altLang="ja-JP" sz="3200" dirty="0" smtClean="0">
                <a:solidFill>
                  <a:schemeClr val="tx1">
                    <a:lumMod val="75000"/>
                    <a:lumOff val="25000"/>
                  </a:schemeClr>
                </a:solidFill>
              </a:endParaRPr>
            </a:p>
            <a:p>
              <a:pPr algn="l">
                <a:lnSpc>
                  <a:spcPts val="3300"/>
                </a:lnSpc>
              </a:pPr>
              <a:r>
                <a:rPr lang="ja-JP" altLang="en-US" sz="3200" dirty="0" smtClean="0">
                  <a:solidFill>
                    <a:schemeClr val="tx1">
                      <a:lumMod val="75000"/>
                      <a:lumOff val="25000"/>
                    </a:schemeClr>
                  </a:solidFill>
                </a:rPr>
                <a:t>飲みすぎない</a:t>
              </a:r>
              <a:endParaRPr lang="en-US" altLang="ja-JP" sz="3200" dirty="0" smtClean="0">
                <a:solidFill>
                  <a:schemeClr val="tx1">
                    <a:lumMod val="75000"/>
                    <a:lumOff val="25000"/>
                  </a:schemeClr>
                </a:solidFill>
              </a:endParaRPr>
            </a:p>
          </p:txBody>
        </p:sp>
        <p:sp>
          <p:nvSpPr>
            <p:cNvPr id="38" name="角丸四角形吹き出し 37"/>
            <p:cNvSpPr/>
            <p:nvPr/>
          </p:nvSpPr>
          <p:spPr>
            <a:xfrm>
              <a:off x="2228514" y="5547858"/>
              <a:ext cx="2592753" cy="1026244"/>
            </a:xfrm>
            <a:prstGeom prst="wedgeRoundRectCallout">
              <a:avLst>
                <a:gd name="adj1" fmla="val -1865"/>
                <a:gd name="adj2" fmla="val -46391"/>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5" name="グループ化 4"/>
          <p:cNvGrpSpPr/>
          <p:nvPr/>
        </p:nvGrpSpPr>
        <p:grpSpPr>
          <a:xfrm>
            <a:off x="6322022" y="4329459"/>
            <a:ext cx="2635937" cy="633816"/>
            <a:chOff x="6322022" y="4329459"/>
            <a:chExt cx="2635937" cy="633816"/>
          </a:xfrm>
        </p:grpSpPr>
        <p:sp>
          <p:nvSpPr>
            <p:cNvPr id="22" name="テキスト ボックス 21"/>
            <p:cNvSpPr txBox="1"/>
            <p:nvPr/>
          </p:nvSpPr>
          <p:spPr>
            <a:xfrm>
              <a:off x="6342448" y="4355518"/>
              <a:ext cx="2615511" cy="584775"/>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身体を動かす</a:t>
              </a:r>
              <a:endParaRPr lang="en-US" altLang="ja-JP" sz="3200" dirty="0" smtClean="0">
                <a:solidFill>
                  <a:schemeClr val="tx1">
                    <a:lumMod val="75000"/>
                    <a:lumOff val="25000"/>
                  </a:schemeClr>
                </a:solidFill>
              </a:endParaRPr>
            </a:p>
          </p:txBody>
        </p:sp>
        <p:sp>
          <p:nvSpPr>
            <p:cNvPr id="40" name="角丸四角形吹き出し 39"/>
            <p:cNvSpPr/>
            <p:nvPr/>
          </p:nvSpPr>
          <p:spPr>
            <a:xfrm>
              <a:off x="6322022" y="4329459"/>
              <a:ext cx="2546409" cy="633816"/>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4" name="グループ化 3"/>
          <p:cNvGrpSpPr/>
          <p:nvPr/>
        </p:nvGrpSpPr>
        <p:grpSpPr>
          <a:xfrm>
            <a:off x="1702190" y="4570102"/>
            <a:ext cx="3691385" cy="1852364"/>
            <a:chOff x="1702190" y="4570102"/>
            <a:chExt cx="3691385" cy="1852364"/>
          </a:xfrm>
        </p:grpSpPr>
        <p:sp>
          <p:nvSpPr>
            <p:cNvPr id="26" name="テキスト ボックス 25"/>
            <p:cNvSpPr txBox="1"/>
            <p:nvPr/>
          </p:nvSpPr>
          <p:spPr>
            <a:xfrm>
              <a:off x="1702190" y="4862399"/>
              <a:ext cx="3691385" cy="1400383"/>
            </a:xfrm>
            <a:prstGeom prst="rect">
              <a:avLst/>
            </a:prstGeom>
            <a:noFill/>
          </p:spPr>
          <p:txBody>
            <a:bodyPr wrap="square" rtlCol="0">
              <a:spAutoFit/>
            </a:bodyPr>
            <a:lstStyle>
              <a:defPPr>
                <a:defRPr lang="ja-JP"/>
              </a:defPPr>
              <a:lvl1pPr algn="ctr">
                <a:defRPr sz="4400" b="1"/>
              </a:lvl1pPr>
            </a:lstStyle>
            <a:p>
              <a:pPr algn="l">
                <a:lnSpc>
                  <a:spcPts val="3400"/>
                </a:lnSpc>
              </a:pPr>
              <a:r>
                <a:rPr lang="ja-JP" altLang="en-US" sz="3200" dirty="0" smtClean="0">
                  <a:solidFill>
                    <a:schemeClr val="tx1">
                      <a:lumMod val="75000"/>
                      <a:lumOff val="25000"/>
                    </a:schemeClr>
                  </a:solidFill>
                </a:rPr>
                <a:t>  食生活を見直す</a:t>
              </a:r>
              <a:endParaRPr lang="en-US" altLang="ja-JP" sz="3200" dirty="0" smtClean="0">
                <a:solidFill>
                  <a:schemeClr val="tx1">
                    <a:lumMod val="75000"/>
                    <a:lumOff val="25000"/>
                  </a:schemeClr>
                </a:solidFill>
              </a:endParaRPr>
            </a:p>
            <a:p>
              <a:pPr algn="l">
                <a:lnSpc>
                  <a:spcPts val="3400"/>
                </a:lnSpc>
              </a:pPr>
              <a:r>
                <a:rPr lang="ja-JP" altLang="en-US" sz="2400" dirty="0" smtClean="0">
                  <a:solidFill>
                    <a:schemeClr val="tx1">
                      <a:lumMod val="75000"/>
                      <a:lumOff val="25000"/>
                    </a:schemeClr>
                  </a:solidFill>
                </a:rPr>
                <a:t>     ・</a:t>
              </a:r>
              <a:r>
                <a:rPr lang="ja-JP" altLang="en-US" sz="2400" dirty="0">
                  <a:solidFill>
                    <a:schemeClr val="tx1">
                      <a:lumMod val="75000"/>
                      <a:lumOff val="25000"/>
                    </a:schemeClr>
                  </a:solidFill>
                </a:rPr>
                <a:t>野菜を食べる</a:t>
              </a:r>
              <a:endParaRPr lang="en-US" altLang="ja-JP" sz="2400" dirty="0">
                <a:solidFill>
                  <a:schemeClr val="tx1">
                    <a:lumMod val="75000"/>
                    <a:lumOff val="25000"/>
                  </a:schemeClr>
                </a:solidFill>
              </a:endParaRPr>
            </a:p>
            <a:p>
              <a:pPr algn="l">
                <a:lnSpc>
                  <a:spcPts val="3400"/>
                </a:lnSpc>
              </a:pPr>
              <a:r>
                <a:rPr lang="ja-JP" altLang="en-US" sz="2400" dirty="0" smtClean="0">
                  <a:solidFill>
                    <a:schemeClr val="tx1">
                      <a:lumMod val="75000"/>
                      <a:lumOff val="25000"/>
                    </a:schemeClr>
                  </a:solidFill>
                </a:rPr>
                <a:t>     ・</a:t>
              </a:r>
              <a:r>
                <a:rPr lang="ja-JP" altLang="en-US" sz="2400" dirty="0">
                  <a:solidFill>
                    <a:schemeClr val="tx1">
                      <a:lumMod val="75000"/>
                      <a:lumOff val="25000"/>
                    </a:schemeClr>
                  </a:solidFill>
                </a:rPr>
                <a:t>塩分を</a:t>
              </a:r>
              <a:r>
                <a:rPr lang="ja-JP" altLang="en-US" sz="2400" dirty="0" smtClean="0">
                  <a:solidFill>
                    <a:schemeClr val="tx1">
                      <a:lumMod val="75000"/>
                      <a:lumOff val="25000"/>
                    </a:schemeClr>
                  </a:solidFill>
                </a:rPr>
                <a:t>取りすぎない</a:t>
              </a:r>
              <a:endParaRPr lang="en-US" altLang="ja-JP" sz="2400" dirty="0">
                <a:solidFill>
                  <a:schemeClr val="tx1">
                    <a:lumMod val="75000"/>
                    <a:lumOff val="25000"/>
                  </a:schemeClr>
                </a:solidFill>
              </a:endParaRPr>
            </a:p>
          </p:txBody>
        </p:sp>
        <p:sp>
          <p:nvSpPr>
            <p:cNvPr id="27" name="角丸四角形吹き出し 26"/>
            <p:cNvSpPr/>
            <p:nvPr/>
          </p:nvSpPr>
          <p:spPr>
            <a:xfrm>
              <a:off x="1759814" y="4570102"/>
              <a:ext cx="3235578" cy="1852364"/>
            </a:xfrm>
            <a:prstGeom prst="wedgeRoundRectCallout">
              <a:avLst>
                <a:gd name="adj1" fmla="val -1865"/>
                <a:gd name="adj2" fmla="val -46391"/>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7" name="グループ化 6"/>
          <p:cNvGrpSpPr/>
          <p:nvPr/>
        </p:nvGrpSpPr>
        <p:grpSpPr>
          <a:xfrm>
            <a:off x="6297682" y="5093500"/>
            <a:ext cx="2670489" cy="1363718"/>
            <a:chOff x="6297682" y="5093500"/>
            <a:chExt cx="2670489" cy="1363718"/>
          </a:xfrm>
        </p:grpSpPr>
        <p:grpSp>
          <p:nvGrpSpPr>
            <p:cNvPr id="32" name="グループ化 31"/>
            <p:cNvGrpSpPr/>
            <p:nvPr/>
          </p:nvGrpSpPr>
          <p:grpSpPr>
            <a:xfrm>
              <a:off x="6297682" y="5093500"/>
              <a:ext cx="2615511" cy="1363718"/>
              <a:chOff x="6287470" y="4350301"/>
              <a:chExt cx="2615511" cy="629006"/>
            </a:xfrm>
          </p:grpSpPr>
          <p:sp>
            <p:nvSpPr>
              <p:cNvPr id="35" name="テキスト ボックス 34"/>
              <p:cNvSpPr txBox="1"/>
              <p:nvPr/>
            </p:nvSpPr>
            <p:spPr>
              <a:xfrm>
                <a:off x="6287470" y="4394532"/>
                <a:ext cx="2615511" cy="584775"/>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やせすぎない</a:t>
                </a:r>
                <a:endParaRPr lang="en-US" altLang="ja-JP" sz="3200" dirty="0" smtClean="0">
                  <a:solidFill>
                    <a:schemeClr val="tx1">
                      <a:lumMod val="75000"/>
                      <a:lumOff val="25000"/>
                    </a:schemeClr>
                  </a:solidFill>
                </a:endParaRPr>
              </a:p>
            </p:txBody>
          </p:sp>
          <p:sp>
            <p:nvSpPr>
              <p:cNvPr id="37" name="角丸四角形吹き出し 36"/>
              <p:cNvSpPr/>
              <p:nvPr/>
            </p:nvSpPr>
            <p:spPr>
              <a:xfrm>
                <a:off x="6322021" y="4350301"/>
                <a:ext cx="2546409" cy="602763"/>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sp>
          <p:nvSpPr>
            <p:cNvPr id="43" name="テキスト ボックス 42"/>
            <p:cNvSpPr txBox="1"/>
            <p:nvPr/>
          </p:nvSpPr>
          <p:spPr>
            <a:xfrm>
              <a:off x="6352660" y="5735391"/>
              <a:ext cx="2615511" cy="584775"/>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太りすぎない</a:t>
              </a:r>
              <a:endParaRPr lang="en-US" altLang="ja-JP" sz="3200" dirty="0" smtClean="0">
                <a:solidFill>
                  <a:schemeClr val="tx1">
                    <a:lumMod val="75000"/>
                    <a:lumOff val="25000"/>
                  </a:schemeClr>
                </a:solidFill>
              </a:endParaRPr>
            </a:p>
          </p:txBody>
        </p:sp>
      </p:grpSp>
    </p:spTree>
    <p:extLst>
      <p:ext uri="{BB962C8B-B14F-4D97-AF65-F5344CB8AC3E}">
        <p14:creationId xmlns:p14="http://schemas.microsoft.com/office/powerpoint/2010/main" val="17553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325488" y="112474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67544" y="197266"/>
            <a:ext cx="8164736"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生活習慣</a:t>
            </a:r>
            <a:endParaRPr lang="ja-JP" altLang="en-US" dirty="0"/>
          </a:p>
        </p:txBody>
      </p:sp>
      <p:sp>
        <p:nvSpPr>
          <p:cNvPr id="2" name="円/楕円 1"/>
          <p:cNvSpPr/>
          <p:nvPr/>
        </p:nvSpPr>
        <p:spPr>
          <a:xfrm>
            <a:off x="317934" y="1109634"/>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85524" y="4245095"/>
            <a:ext cx="8164736" cy="2301513"/>
          </a:xfrm>
          <a:prstGeom prst="wedgeRoundRectCallout">
            <a:avLst>
              <a:gd name="adj1" fmla="val -2877"/>
              <a:gd name="adj2" fmla="val -49224"/>
              <a:gd name="adj3" fmla="val 16667"/>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r>
              <a:rPr lang="ja-JP" altLang="en-US" sz="3000" dirty="0" smtClean="0">
                <a:solidFill>
                  <a:schemeClr val="tx1"/>
                </a:solidFill>
              </a:rPr>
              <a:t>　   </a:t>
            </a:r>
            <a:r>
              <a:rPr lang="ja-JP" altLang="en-US" sz="2800" dirty="0" smtClean="0">
                <a:solidFill>
                  <a:schemeClr val="tx1"/>
                </a:solidFill>
              </a:rPr>
              <a:t>５つの生活習慣に気をつけて生活をする人は</a:t>
            </a:r>
            <a:endParaRPr lang="en-US" altLang="ja-JP" sz="2800" dirty="0">
              <a:solidFill>
                <a:schemeClr val="tx1"/>
              </a:solidFill>
            </a:endParaRPr>
          </a:p>
          <a:p>
            <a:pPr>
              <a:lnSpc>
                <a:spcPts val="4600"/>
              </a:lnSpc>
            </a:pPr>
            <a:r>
              <a:rPr lang="ja-JP" altLang="en-US" sz="2800" dirty="0" smtClean="0">
                <a:solidFill>
                  <a:schemeClr val="tx1"/>
                </a:solidFill>
              </a:rPr>
              <a:t>　　そうでない人に比べて</a:t>
            </a:r>
            <a:endParaRPr lang="en-US" altLang="ja-JP" sz="2800" dirty="0" smtClean="0">
              <a:solidFill>
                <a:schemeClr val="tx1"/>
              </a:solidFill>
            </a:endParaRPr>
          </a:p>
          <a:p>
            <a:pPr algn="ctr">
              <a:lnSpc>
                <a:spcPts val="4600"/>
              </a:lnSpc>
            </a:pPr>
            <a:r>
              <a:rPr lang="ja-JP" altLang="en-US" sz="3200" dirty="0" smtClean="0">
                <a:solidFill>
                  <a:srgbClr val="0066CC"/>
                </a:solidFill>
              </a:rPr>
              <a:t> 男性で４３％</a:t>
            </a:r>
            <a:r>
              <a:rPr lang="ja-JP" altLang="en-US" sz="3200" dirty="0" smtClean="0">
                <a:solidFill>
                  <a:schemeClr val="tx1"/>
                </a:solidFill>
              </a:rPr>
              <a:t>、</a:t>
            </a:r>
            <a:r>
              <a:rPr lang="ja-JP" altLang="en-US" sz="3200" dirty="0" smtClean="0">
                <a:solidFill>
                  <a:srgbClr val="0070C0"/>
                </a:solidFill>
              </a:rPr>
              <a:t>女性で３７％</a:t>
            </a:r>
            <a:endParaRPr lang="en-US" altLang="ja-JP" sz="3200" dirty="0" smtClean="0">
              <a:solidFill>
                <a:srgbClr val="0070C0"/>
              </a:solidFill>
            </a:endParaRPr>
          </a:p>
          <a:p>
            <a:pPr algn="ctr">
              <a:lnSpc>
                <a:spcPts val="4600"/>
              </a:lnSpc>
            </a:pPr>
            <a:r>
              <a:rPr lang="ja-JP" altLang="en-US" sz="3600" dirty="0" smtClean="0">
                <a:solidFill>
                  <a:schemeClr val="tx1"/>
                </a:solidFill>
              </a:rPr>
              <a:t> </a:t>
            </a:r>
            <a:r>
              <a:rPr lang="ja-JP" altLang="en-US" sz="3600" dirty="0" smtClean="0">
                <a:solidFill>
                  <a:srgbClr val="FF0000"/>
                </a:solidFill>
              </a:rPr>
              <a:t>がんになるリスクが低くなる</a:t>
            </a:r>
            <a:endParaRPr lang="ja-JP" altLang="en-US" sz="3600" dirty="0">
              <a:solidFill>
                <a:schemeClr val="tx1"/>
              </a:solidFill>
            </a:endParaRPr>
          </a:p>
        </p:txBody>
      </p:sp>
      <p:grpSp>
        <p:nvGrpSpPr>
          <p:cNvPr id="26" name="グループ化 25"/>
          <p:cNvGrpSpPr/>
          <p:nvPr/>
        </p:nvGrpSpPr>
        <p:grpSpPr>
          <a:xfrm>
            <a:off x="3111688" y="1102171"/>
            <a:ext cx="2524074" cy="647657"/>
            <a:chOff x="3502107" y="2745843"/>
            <a:chExt cx="2171638" cy="1051692"/>
          </a:xfrm>
        </p:grpSpPr>
        <p:sp>
          <p:nvSpPr>
            <p:cNvPr id="27" name="テキスト ボックス 26"/>
            <p:cNvSpPr txBox="1"/>
            <p:nvPr/>
          </p:nvSpPr>
          <p:spPr>
            <a:xfrm>
              <a:off x="3502107" y="2944668"/>
              <a:ext cx="2171638" cy="749671"/>
            </a:xfrm>
            <a:prstGeom prst="rect">
              <a:avLst/>
            </a:prstGeom>
            <a:noFill/>
          </p:spPr>
          <p:txBody>
            <a:bodyPr wrap="square" rtlCol="0">
              <a:spAutoFit/>
            </a:bodyPr>
            <a:lstStyle>
              <a:defPPr>
                <a:defRPr lang="ja-JP"/>
              </a:defPPr>
              <a:lvl1pPr algn="ctr">
                <a:defRPr sz="4400" b="1"/>
              </a:lvl1pPr>
            </a:lstStyle>
            <a:p>
              <a:r>
                <a:rPr lang="ja-JP" altLang="en-US" sz="2400" dirty="0" smtClean="0">
                  <a:solidFill>
                    <a:schemeClr val="tx1">
                      <a:lumMod val="75000"/>
                      <a:lumOff val="25000"/>
                    </a:schemeClr>
                  </a:solidFill>
                </a:rPr>
                <a:t>たばこは吸わない</a:t>
              </a:r>
              <a:endParaRPr lang="ja-JP" altLang="en-US" sz="2400" dirty="0">
                <a:solidFill>
                  <a:schemeClr val="tx1">
                    <a:lumMod val="75000"/>
                    <a:lumOff val="25000"/>
                  </a:schemeClr>
                </a:solidFill>
              </a:endParaRPr>
            </a:p>
          </p:txBody>
        </p:sp>
        <p:sp>
          <p:nvSpPr>
            <p:cNvPr id="28" name="角丸四角形吹き出し 27"/>
            <p:cNvSpPr/>
            <p:nvPr/>
          </p:nvSpPr>
          <p:spPr>
            <a:xfrm>
              <a:off x="3502107" y="2745843"/>
              <a:ext cx="2171638" cy="1051692"/>
            </a:xfrm>
            <a:prstGeom prst="wedgeRoundRectCallout">
              <a:avLst>
                <a:gd name="adj1" fmla="val -2877"/>
                <a:gd name="adj2" fmla="val -49224"/>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29" name="グループ化 28"/>
          <p:cNvGrpSpPr/>
          <p:nvPr/>
        </p:nvGrpSpPr>
        <p:grpSpPr>
          <a:xfrm>
            <a:off x="5800379" y="1096198"/>
            <a:ext cx="3030985" cy="1034800"/>
            <a:chOff x="2228515" y="5547858"/>
            <a:chExt cx="2607358" cy="1624708"/>
          </a:xfrm>
        </p:grpSpPr>
        <p:sp>
          <p:nvSpPr>
            <p:cNvPr id="32" name="テキスト ボックス 31"/>
            <p:cNvSpPr txBox="1"/>
            <p:nvPr/>
          </p:nvSpPr>
          <p:spPr>
            <a:xfrm>
              <a:off x="2258742" y="5698712"/>
              <a:ext cx="2577131" cy="1473854"/>
            </a:xfrm>
            <a:prstGeom prst="rect">
              <a:avLst/>
            </a:prstGeom>
            <a:noFill/>
          </p:spPr>
          <p:txBody>
            <a:bodyPr wrap="square" rtlCol="0">
              <a:spAutoFit/>
            </a:bodyPr>
            <a:lstStyle>
              <a:defPPr>
                <a:defRPr lang="ja-JP"/>
              </a:defPPr>
              <a:lvl1pPr algn="ctr">
                <a:defRPr sz="4400" b="1"/>
              </a:lvl1pPr>
            </a:lstStyle>
            <a:p>
              <a:pPr algn="l">
                <a:lnSpc>
                  <a:spcPts val="3300"/>
                </a:lnSpc>
              </a:pPr>
              <a:r>
                <a:rPr lang="ja-JP" altLang="en-US" sz="2400" dirty="0" smtClean="0">
                  <a:solidFill>
                    <a:schemeClr val="tx1">
                      <a:lumMod val="75000"/>
                      <a:lumOff val="25000"/>
                    </a:schemeClr>
                  </a:solidFill>
                </a:rPr>
                <a:t>お酒は飲みすぎない</a:t>
              </a:r>
              <a:endParaRPr lang="en-US" altLang="ja-JP" sz="2400" dirty="0" smtClean="0">
                <a:solidFill>
                  <a:schemeClr val="tx1">
                    <a:lumMod val="75000"/>
                    <a:lumOff val="25000"/>
                  </a:schemeClr>
                </a:solidFill>
              </a:endParaRPr>
            </a:p>
          </p:txBody>
        </p:sp>
        <p:sp>
          <p:nvSpPr>
            <p:cNvPr id="35" name="角丸四角形吹き出し 34"/>
            <p:cNvSpPr/>
            <p:nvPr/>
          </p:nvSpPr>
          <p:spPr>
            <a:xfrm>
              <a:off x="2228515" y="5547858"/>
              <a:ext cx="2451567" cy="1026243"/>
            </a:xfrm>
            <a:prstGeom prst="wedgeRoundRectCallout">
              <a:avLst>
                <a:gd name="adj1" fmla="val -1865"/>
                <a:gd name="adj2" fmla="val -46391"/>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37" name="グループ化 36"/>
          <p:cNvGrpSpPr/>
          <p:nvPr/>
        </p:nvGrpSpPr>
        <p:grpSpPr>
          <a:xfrm>
            <a:off x="3596843" y="2706099"/>
            <a:ext cx="2635937" cy="633816"/>
            <a:chOff x="6322022" y="4329459"/>
            <a:chExt cx="2635937" cy="633816"/>
          </a:xfrm>
        </p:grpSpPr>
        <p:sp>
          <p:nvSpPr>
            <p:cNvPr id="42" name="テキスト ボックス 41"/>
            <p:cNvSpPr txBox="1"/>
            <p:nvPr/>
          </p:nvSpPr>
          <p:spPr>
            <a:xfrm>
              <a:off x="6342448" y="4355518"/>
              <a:ext cx="2615511" cy="584775"/>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身体を動かす</a:t>
              </a:r>
              <a:endParaRPr lang="en-US" altLang="ja-JP" sz="3200" dirty="0" smtClean="0">
                <a:solidFill>
                  <a:schemeClr val="tx1">
                    <a:lumMod val="75000"/>
                    <a:lumOff val="25000"/>
                  </a:schemeClr>
                </a:solidFill>
              </a:endParaRPr>
            </a:p>
          </p:txBody>
        </p:sp>
        <p:sp>
          <p:nvSpPr>
            <p:cNvPr id="43" name="角丸四角形吹き出し 42"/>
            <p:cNvSpPr/>
            <p:nvPr/>
          </p:nvSpPr>
          <p:spPr>
            <a:xfrm>
              <a:off x="6322022" y="4329459"/>
              <a:ext cx="2546409" cy="633816"/>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44" name="グループ化 43"/>
          <p:cNvGrpSpPr/>
          <p:nvPr/>
        </p:nvGrpSpPr>
        <p:grpSpPr>
          <a:xfrm>
            <a:off x="3541866" y="1887140"/>
            <a:ext cx="3691385" cy="669291"/>
            <a:chOff x="1702190" y="4570102"/>
            <a:chExt cx="3691385" cy="1852364"/>
          </a:xfrm>
        </p:grpSpPr>
        <p:sp>
          <p:nvSpPr>
            <p:cNvPr id="45" name="テキスト ボックス 44"/>
            <p:cNvSpPr txBox="1"/>
            <p:nvPr/>
          </p:nvSpPr>
          <p:spPr>
            <a:xfrm>
              <a:off x="1702190" y="4862399"/>
              <a:ext cx="3691385" cy="528350"/>
            </a:xfrm>
            <a:prstGeom prst="rect">
              <a:avLst/>
            </a:prstGeom>
            <a:noFill/>
          </p:spPr>
          <p:txBody>
            <a:bodyPr wrap="square" rtlCol="0">
              <a:spAutoFit/>
            </a:bodyPr>
            <a:lstStyle>
              <a:defPPr>
                <a:defRPr lang="ja-JP"/>
              </a:defPPr>
              <a:lvl1pPr algn="ctr">
                <a:defRPr sz="4400" b="1"/>
              </a:lvl1pPr>
            </a:lstStyle>
            <a:p>
              <a:pPr algn="l">
                <a:lnSpc>
                  <a:spcPts val="3400"/>
                </a:lnSpc>
              </a:pPr>
              <a:r>
                <a:rPr lang="ja-JP" altLang="en-US" sz="3200" dirty="0" smtClean="0">
                  <a:solidFill>
                    <a:schemeClr val="tx1">
                      <a:lumMod val="75000"/>
                      <a:lumOff val="25000"/>
                    </a:schemeClr>
                  </a:solidFill>
                </a:rPr>
                <a:t>  食生活を見直す</a:t>
              </a:r>
            </a:p>
          </p:txBody>
        </p:sp>
        <p:sp>
          <p:nvSpPr>
            <p:cNvPr id="46" name="角丸四角形吹き出し 45"/>
            <p:cNvSpPr/>
            <p:nvPr/>
          </p:nvSpPr>
          <p:spPr>
            <a:xfrm>
              <a:off x="1759814" y="4570102"/>
              <a:ext cx="3235578" cy="1852364"/>
            </a:xfrm>
            <a:prstGeom prst="wedgeRoundRectCallout">
              <a:avLst>
                <a:gd name="adj1" fmla="val -1865"/>
                <a:gd name="adj2" fmla="val -46391"/>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grpSp>
        <p:nvGrpSpPr>
          <p:cNvPr id="48" name="グループ化 47"/>
          <p:cNvGrpSpPr/>
          <p:nvPr/>
        </p:nvGrpSpPr>
        <p:grpSpPr>
          <a:xfrm>
            <a:off x="3533749" y="3495500"/>
            <a:ext cx="5116511" cy="607981"/>
            <a:chOff x="6287470" y="4350301"/>
            <a:chExt cx="2615511" cy="602763"/>
          </a:xfrm>
        </p:grpSpPr>
        <p:sp>
          <p:nvSpPr>
            <p:cNvPr id="50" name="テキスト ボックス 49"/>
            <p:cNvSpPr txBox="1"/>
            <p:nvPr/>
          </p:nvSpPr>
          <p:spPr>
            <a:xfrm>
              <a:off x="6287470" y="4394531"/>
              <a:ext cx="2615511" cy="269724"/>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やせすぎない・太りすぎない</a:t>
              </a:r>
              <a:endParaRPr lang="en-US" altLang="ja-JP" sz="3200" dirty="0" smtClean="0">
                <a:solidFill>
                  <a:schemeClr val="tx1">
                    <a:lumMod val="75000"/>
                    <a:lumOff val="25000"/>
                  </a:schemeClr>
                </a:solidFill>
              </a:endParaRPr>
            </a:p>
          </p:txBody>
        </p:sp>
        <p:sp>
          <p:nvSpPr>
            <p:cNvPr id="51" name="角丸四角形吹き出し 50"/>
            <p:cNvSpPr/>
            <p:nvPr/>
          </p:nvSpPr>
          <p:spPr>
            <a:xfrm>
              <a:off x="6322021" y="4350301"/>
              <a:ext cx="2546409" cy="602763"/>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grpSp>
      <p:sp>
        <p:nvSpPr>
          <p:cNvPr id="52" name="テキスト ボックス 51"/>
          <p:cNvSpPr txBox="1"/>
          <p:nvPr/>
        </p:nvSpPr>
        <p:spPr>
          <a:xfrm>
            <a:off x="4499992" y="6604084"/>
            <a:ext cx="431852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：国立がん研究センター「科学的根拠に基づくがん予防」より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121346" y="1740617"/>
            <a:ext cx="3324155" cy="1800493"/>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生活習慣</a:t>
            </a:r>
            <a:endParaRPr lang="en-US" altLang="ja-JP" sz="4000" dirty="0" smtClean="0">
              <a:solidFill>
                <a:schemeClr val="tx1">
                  <a:lumMod val="75000"/>
                  <a:lumOff val="25000"/>
                </a:schemeClr>
              </a:solidFill>
            </a:endParaRPr>
          </a:p>
          <a:p>
            <a:pPr>
              <a:lnSpc>
                <a:spcPts val="1800"/>
              </a:lnSpc>
            </a:pPr>
            <a:endParaRPr lang="en-US" altLang="ja-JP" sz="2800" dirty="0" smtClean="0">
              <a:solidFill>
                <a:schemeClr val="tx1">
                  <a:lumMod val="75000"/>
                  <a:lumOff val="25000"/>
                </a:schemeClr>
              </a:solidFill>
            </a:endParaRPr>
          </a:p>
          <a:p>
            <a:r>
              <a:rPr lang="ja-JP" altLang="en-US" sz="2800" dirty="0" smtClean="0">
                <a:solidFill>
                  <a:schemeClr val="tx1">
                    <a:lumMod val="65000"/>
                    <a:lumOff val="35000"/>
                  </a:schemeClr>
                </a:solidFill>
              </a:rPr>
              <a:t>喫煙、飲酒</a:t>
            </a:r>
            <a:endParaRPr lang="en-US" altLang="ja-JP" sz="2800" dirty="0" smtClean="0">
              <a:solidFill>
                <a:schemeClr val="tx1">
                  <a:lumMod val="65000"/>
                  <a:lumOff val="35000"/>
                </a:schemeClr>
              </a:solidFill>
            </a:endParaRPr>
          </a:p>
          <a:p>
            <a:r>
              <a:rPr lang="ja-JP" altLang="en-US" sz="2800" dirty="0" smtClean="0">
                <a:solidFill>
                  <a:schemeClr val="tx1">
                    <a:lumMod val="65000"/>
                    <a:lumOff val="35000"/>
                  </a:schemeClr>
                </a:solidFill>
              </a:rPr>
              <a:t>食生活、運動</a:t>
            </a:r>
            <a:endParaRPr lang="ja-JP" altLang="en-US" sz="2800" dirty="0">
              <a:solidFill>
                <a:schemeClr val="tx1">
                  <a:lumMod val="65000"/>
                  <a:lumOff val="35000"/>
                </a:schemeClr>
              </a:solidFill>
            </a:endParaRPr>
          </a:p>
        </p:txBody>
      </p:sp>
    </p:spTree>
    <p:extLst>
      <p:ext uri="{BB962C8B-B14F-4D97-AF65-F5344CB8AC3E}">
        <p14:creationId xmlns:p14="http://schemas.microsoft.com/office/powerpoint/2010/main" val="1053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95255" y="1242124"/>
            <a:ext cx="2966054" cy="2915870"/>
            <a:chOff x="3677860" y="1707463"/>
            <a:chExt cx="2966054" cy="2915870"/>
          </a:xfrm>
        </p:grpSpPr>
        <p:sp>
          <p:nvSpPr>
            <p:cNvPr id="15" name="円/楕円 14"/>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811520" y="2454433"/>
              <a:ext cx="2832394" cy="1369606"/>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感染</a:t>
              </a:r>
              <a:endParaRPr lang="en-US" altLang="ja-JP" sz="4000" dirty="0" smtClean="0">
                <a:solidFill>
                  <a:schemeClr val="tx1">
                    <a:lumMod val="75000"/>
                    <a:lumOff val="25000"/>
                  </a:schemeClr>
                </a:solidFill>
              </a:endParaRPr>
            </a:p>
            <a:p>
              <a:pPr algn="l">
                <a:lnSpc>
                  <a:spcPts val="1800"/>
                </a:lnSpc>
              </a:pPr>
              <a:endParaRPr lang="en-US" altLang="ja-JP" sz="4000" dirty="0" smtClean="0">
                <a:solidFill>
                  <a:schemeClr val="tx1">
                    <a:lumMod val="75000"/>
                    <a:lumOff val="25000"/>
                  </a:schemeClr>
                </a:solidFill>
              </a:endParaRPr>
            </a:p>
            <a:p>
              <a:r>
                <a:rPr lang="ja-JP" altLang="en-US" sz="2800" dirty="0" smtClean="0">
                  <a:solidFill>
                    <a:schemeClr val="tx1">
                      <a:lumMod val="65000"/>
                      <a:lumOff val="35000"/>
                    </a:schemeClr>
                  </a:solidFill>
                </a:rPr>
                <a:t>細菌・ウイルス</a:t>
              </a:r>
              <a:endParaRPr lang="ja-JP" altLang="en-US" sz="2800" dirty="0">
                <a:solidFill>
                  <a:schemeClr val="tx1">
                    <a:lumMod val="65000"/>
                    <a:lumOff val="35000"/>
                  </a:schemeClr>
                </a:solidFill>
              </a:endParaRPr>
            </a:p>
          </p:txBody>
        </p:sp>
      </p:grpSp>
      <p:sp>
        <p:nvSpPr>
          <p:cNvPr id="14" name="テキスト ボックス 1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感染</a:t>
            </a:r>
            <a:endParaRPr lang="ja-JP" altLang="en-US" dirty="0"/>
          </a:p>
        </p:txBody>
      </p:sp>
      <p:sp>
        <p:nvSpPr>
          <p:cNvPr id="2" name="円/楕円 1"/>
          <p:cNvSpPr/>
          <p:nvPr/>
        </p:nvSpPr>
        <p:spPr>
          <a:xfrm>
            <a:off x="480147" y="1234569"/>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60757" y="4474935"/>
            <a:ext cx="8136904" cy="2069472"/>
          </a:xfrm>
          <a:prstGeom prst="wedgeRoundRectCallout">
            <a:avLst>
              <a:gd name="adj1" fmla="val -2877"/>
              <a:gd name="adj2" fmla="val -49224"/>
              <a:gd name="adj3" fmla="val 16667"/>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200"/>
              </a:lnSpc>
            </a:pPr>
            <a:r>
              <a:rPr lang="ja-JP" altLang="en-US" sz="3200" dirty="0" smtClean="0">
                <a:solidFill>
                  <a:schemeClr val="tx1"/>
                </a:solidFill>
              </a:rPr>
              <a:t>  感染源</a:t>
            </a:r>
            <a:r>
              <a:rPr lang="ja-JP" altLang="en-US" sz="3200" dirty="0">
                <a:solidFill>
                  <a:schemeClr val="tx1"/>
                </a:solidFill>
              </a:rPr>
              <a:t>や感染経路、薬による除菌・予防</a:t>
            </a:r>
            <a:r>
              <a:rPr lang="ja-JP" altLang="en-US" sz="3200" dirty="0" smtClean="0">
                <a:solidFill>
                  <a:schemeClr val="tx1"/>
                </a:solidFill>
              </a:rPr>
              <a:t>接種  </a:t>
            </a:r>
            <a:endParaRPr lang="en-US" altLang="ja-JP" sz="3200" dirty="0" smtClean="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など</a:t>
            </a:r>
            <a:r>
              <a:rPr lang="ja-JP" altLang="en-US" sz="3200" dirty="0">
                <a:solidFill>
                  <a:schemeClr val="tx1"/>
                </a:solidFill>
              </a:rPr>
              <a:t>についての正しい知識を身に</a:t>
            </a:r>
            <a:r>
              <a:rPr lang="ja-JP" altLang="en-US" sz="3200" dirty="0" smtClean="0">
                <a:solidFill>
                  <a:schemeClr val="tx1"/>
                </a:solidFill>
              </a:rPr>
              <a:t>付けよう</a:t>
            </a:r>
            <a:endParaRPr lang="en-US" altLang="ja-JP" sz="3200" dirty="0" smtClean="0">
              <a:solidFill>
                <a:schemeClr val="tx1"/>
              </a:solidFill>
            </a:endParaRPr>
          </a:p>
          <a:p>
            <a:pPr>
              <a:lnSpc>
                <a:spcPts val="3000"/>
              </a:lnSpc>
            </a:pPr>
            <a:endParaRPr lang="en-US" altLang="ja-JP" sz="3200" dirty="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予防や検診での早期発見を心がけよう</a:t>
            </a:r>
            <a:endParaRPr lang="ja-JP" altLang="en-US" sz="3200" dirty="0">
              <a:solidFill>
                <a:schemeClr val="tx1"/>
              </a:solidFill>
            </a:endParaRPr>
          </a:p>
        </p:txBody>
      </p:sp>
      <p:sp>
        <p:nvSpPr>
          <p:cNvPr id="3" name="正方形/長方形 2"/>
          <p:cNvSpPr/>
          <p:nvPr/>
        </p:nvSpPr>
        <p:spPr>
          <a:xfrm>
            <a:off x="4356465" y="1423115"/>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ピロリ菌（胃がん）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4" name="正方形/長方形 23"/>
          <p:cNvSpPr/>
          <p:nvPr/>
        </p:nvSpPr>
        <p:spPr>
          <a:xfrm>
            <a:off x="3812675" y="2390907"/>
            <a:ext cx="44719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肝炎ウイルス（肝臓がん）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5" name="正方形/長方形 24"/>
          <p:cNvSpPr/>
          <p:nvPr/>
        </p:nvSpPr>
        <p:spPr>
          <a:xfrm>
            <a:off x="4113859" y="3358700"/>
            <a:ext cx="3869587" cy="690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ＨＰＶ（子宮頸がん）</a:t>
            </a:r>
            <a:endParaRPr kumimoji="1" lang="ja-JP" altLang="en-US" sz="28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36268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10833" y="218481"/>
            <a:ext cx="8493024" cy="646331"/>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en-US" altLang="ja-JP" sz="3600" dirty="0" smtClean="0">
                <a:ln>
                  <a:solidFill>
                    <a:schemeClr val="tx1"/>
                  </a:solidFill>
                </a:ln>
              </a:rPr>
              <a:t>HPV</a:t>
            </a:r>
            <a:r>
              <a:rPr lang="ja-JP" altLang="en-US" sz="3600" dirty="0" smtClean="0">
                <a:ln>
                  <a:solidFill>
                    <a:schemeClr val="tx1"/>
                  </a:solidFill>
                </a:ln>
              </a:rPr>
              <a:t>ワクチンと子宮頸がんの発生</a:t>
            </a:r>
            <a:endParaRPr lang="ja-JP" altLang="en-US" sz="3600" dirty="0">
              <a:ln>
                <a:solidFill>
                  <a:schemeClr val="tx1"/>
                </a:solidFill>
              </a:ln>
            </a:endParaRPr>
          </a:p>
        </p:txBody>
      </p:sp>
      <p:sp>
        <p:nvSpPr>
          <p:cNvPr id="11" name="テキスト ボックス 3"/>
          <p:cNvSpPr>
            <a:spLocks noChangeArrowheads="1"/>
          </p:cNvSpPr>
          <p:nvPr/>
        </p:nvSpPr>
        <p:spPr bwMode="auto">
          <a:xfrm>
            <a:off x="903258" y="5419935"/>
            <a:ext cx="7508174" cy="1119535"/>
          </a:xfrm>
          <a:prstGeom prst="rect">
            <a:avLst/>
          </a:prstGeom>
          <a:solidFill>
            <a:schemeClr val="accent6">
              <a:lumMod val="40000"/>
              <a:lumOff val="60000"/>
            </a:schemeClr>
          </a:solidFill>
          <a:ln>
            <a:noFill/>
          </a:ln>
          <a:effectLst/>
          <a:extLst/>
        </p:spPr>
        <p:txBody>
          <a:bodyPr anchor="ctr" anchorCtr="0"/>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spcBef>
                <a:spcPct val="0"/>
              </a:spcBef>
              <a:spcAft>
                <a:spcPct val="0"/>
              </a:spcAft>
              <a:buNone/>
              <a:tabLst>
                <a:tab pos="876300" algn="l"/>
              </a:tabLst>
              <a:defRPr/>
            </a:pPr>
            <a:r>
              <a:rPr lang="ja-JP" altLang="en-US" sz="2100" dirty="0">
                <a:solidFill>
                  <a:srgbClr val="000000"/>
                </a:solidFill>
                <a:latin typeface="ＭＳ Ｐゴシック" panose="020B0600070205080204" pitchFamily="50" charset="-128"/>
                <a:sym typeface="ヒラギノ丸ゴ Pro W4"/>
              </a:rPr>
              <a:t>  </a:t>
            </a:r>
            <a:r>
              <a:rPr lang="en-US" altLang="ja-JP" sz="2100" dirty="0">
                <a:solidFill>
                  <a:srgbClr val="000000"/>
                </a:solidFill>
                <a:latin typeface="ＭＳ Ｐゴシック" panose="020B0600070205080204" pitchFamily="50" charset="-128"/>
                <a:sym typeface="ヒラギノ丸ゴ Pro W4"/>
              </a:rPr>
              <a:t>17</a:t>
            </a:r>
            <a:r>
              <a:rPr lang="ja-JP" altLang="en-US" sz="2100" dirty="0">
                <a:solidFill>
                  <a:srgbClr val="000000"/>
                </a:solidFill>
                <a:latin typeface="ＭＳ Ｐゴシック" panose="020B0600070205080204" pitchFamily="50" charset="-128"/>
                <a:sym typeface="ヒラギノ丸ゴ Pro W4"/>
              </a:rPr>
              <a:t>歳まで</a:t>
            </a:r>
            <a:r>
              <a:rPr lang="ja-JP" altLang="en-US" sz="2100" dirty="0" smtClean="0">
                <a:solidFill>
                  <a:srgbClr val="000000"/>
                </a:solidFill>
                <a:latin typeface="ＭＳ Ｐゴシック" panose="020B0600070205080204" pitchFamily="50" charset="-128"/>
                <a:sym typeface="ヒラギノ丸ゴ Pro W4"/>
              </a:rPr>
              <a:t>に</a:t>
            </a:r>
            <a:r>
              <a:rPr lang="en-US" altLang="ja-JP" sz="2100" dirty="0" smtClean="0">
                <a:solidFill>
                  <a:srgbClr val="000000"/>
                </a:solidFill>
                <a:latin typeface="ＭＳ Ｐゴシック" panose="020B0600070205080204" pitchFamily="50" charset="-128"/>
                <a:sym typeface="ヒラギノ丸ゴ Pro W4"/>
              </a:rPr>
              <a:t>HPV</a:t>
            </a:r>
            <a:r>
              <a:rPr lang="ja-JP" altLang="en-US" sz="2100" dirty="0" smtClean="0">
                <a:solidFill>
                  <a:srgbClr val="000000"/>
                </a:solidFill>
                <a:latin typeface="ＭＳ Ｐゴシック" panose="020B0600070205080204" pitchFamily="50" charset="-128"/>
                <a:sym typeface="ヒラギノ丸ゴ Pro W4"/>
              </a:rPr>
              <a:t>ワクチン（４価）を</a:t>
            </a:r>
            <a:r>
              <a:rPr lang="ja-JP" altLang="en-US" sz="2100" dirty="0">
                <a:solidFill>
                  <a:srgbClr val="000000"/>
                </a:solidFill>
                <a:latin typeface="ＭＳ Ｐゴシック" panose="020B0600070205080204" pitchFamily="50" charset="-128"/>
                <a:sym typeface="ヒラギノ丸ゴ Pro W4"/>
              </a:rPr>
              <a:t>接種すると、</a:t>
            </a:r>
            <a:r>
              <a:rPr lang="ja-JP" altLang="en-US" sz="2100" dirty="0">
                <a:latin typeface="ＭＳ Ｐゴシック" panose="020B0600070205080204" pitchFamily="50" charset="-128"/>
                <a:sym typeface="ヒラギノ丸ゴ Pro W4"/>
              </a:rPr>
              <a:t>子宮頸がんになる</a:t>
            </a:r>
            <a:endParaRPr lang="en-US" altLang="ja-JP" sz="2100" dirty="0">
              <a:latin typeface="ＭＳ Ｐゴシック" panose="020B0600070205080204" pitchFamily="50" charset="-128"/>
              <a:sym typeface="ヒラギノ丸ゴ Pro W4"/>
            </a:endParaRPr>
          </a:p>
          <a:p>
            <a:pPr defTabSz="685800" fontAlgn="base">
              <a:spcBef>
                <a:spcPct val="0"/>
              </a:spcBef>
              <a:spcAft>
                <a:spcPct val="0"/>
              </a:spcAft>
              <a:buNone/>
              <a:tabLst>
                <a:tab pos="876300" algn="l"/>
              </a:tabLst>
              <a:defRPr/>
            </a:pPr>
            <a:r>
              <a:rPr lang="ja-JP" altLang="en-US" sz="2100" dirty="0">
                <a:latin typeface="ＭＳ Ｐゴシック" panose="020B0600070205080204" pitchFamily="50" charset="-128"/>
                <a:sym typeface="ヒラギノ丸ゴ Pro W4"/>
              </a:rPr>
              <a:t>　リスクが</a:t>
            </a:r>
            <a:r>
              <a:rPr lang="ja-JP" altLang="en-US" sz="2100" dirty="0" smtClean="0">
                <a:latin typeface="ＭＳ Ｐゴシック" panose="020B0600070205080204" pitchFamily="50" charset="-128"/>
                <a:sym typeface="ヒラギノ丸ゴ Pro W4"/>
              </a:rPr>
              <a:t>８８％減ります。</a:t>
            </a:r>
            <a:endParaRPr lang="en-US" altLang="ja-JP" sz="2100" dirty="0" smtClean="0">
              <a:latin typeface="ＭＳ Ｐゴシック" panose="020B0600070205080204" pitchFamily="50" charset="-128"/>
              <a:sym typeface="ヒラギノ丸ゴ Pro W4"/>
            </a:endParaRPr>
          </a:p>
          <a:p>
            <a:pPr defTabSz="685800" fontAlgn="base">
              <a:spcBef>
                <a:spcPct val="0"/>
              </a:spcBef>
              <a:spcAft>
                <a:spcPct val="0"/>
              </a:spcAft>
              <a:buNone/>
              <a:tabLst>
                <a:tab pos="876300" algn="l"/>
              </a:tabLst>
              <a:defRPr/>
            </a:pPr>
            <a:r>
              <a:rPr lang="ja-JP" altLang="en-US" sz="2100" dirty="0">
                <a:latin typeface="ＭＳ Ｐゴシック" panose="020B0600070205080204" pitchFamily="50" charset="-128"/>
                <a:sym typeface="ヒラギノ丸ゴ Pro W4"/>
              </a:rPr>
              <a:t>　</a:t>
            </a:r>
            <a:r>
              <a:rPr lang="ja-JP" altLang="en-US" sz="2100" dirty="0" smtClean="0">
                <a:latin typeface="ＭＳ Ｐゴシック" panose="020B0600070205080204" pitchFamily="50" charset="-128"/>
                <a:sym typeface="ヒラギノ丸ゴ Pro W4"/>
              </a:rPr>
              <a:t>接種について、おうちの方と相談してみましょう。</a:t>
            </a:r>
            <a:endParaRPr lang="en-US" altLang="ja-JP" sz="2100" dirty="0">
              <a:solidFill>
                <a:srgbClr val="000000"/>
              </a:solidFill>
              <a:latin typeface="ＭＳ Ｐゴシック" panose="020B0600070205080204" pitchFamily="50" charset="-128"/>
              <a:sym typeface="ヒラギノ丸ゴ Pro W4"/>
            </a:endParaRPr>
          </a:p>
        </p:txBody>
      </p:sp>
      <p:sp>
        <p:nvSpPr>
          <p:cNvPr id="13" name="テキスト プレースホルダー 2">
            <a:extLst>
              <a:ext uri="{FF2B5EF4-FFF2-40B4-BE49-F238E27FC236}">
                <a16:creationId xmlns:a16="http://schemas.microsoft.com/office/drawing/2014/main" id="{D81DEC6C-5E1E-4A0F-B521-22A5B9FBEA0B}"/>
              </a:ext>
            </a:extLst>
          </p:cNvPr>
          <p:cNvSpPr txBox="1">
            <a:spLocks/>
          </p:cNvSpPr>
          <p:nvPr/>
        </p:nvSpPr>
        <p:spPr bwMode="auto">
          <a:xfrm>
            <a:off x="6156176" y="5209367"/>
            <a:ext cx="2476761" cy="18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ja-JP"/>
            </a:defPPr>
            <a:lvl1pPr marL="0" algn="ctr" defTabSz="914400" rtl="0" eaLnBrk="1" latinLnBrk="0" hangingPunct="1">
              <a:buSzPct val="100000"/>
              <a:defRPr kumimoji="1" sz="1200"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da-DK" altLang="ja-JP" sz="900" dirty="0">
                <a:solidFill>
                  <a:prstClr val="black"/>
                </a:solidFill>
                <a:latin typeface="Calibri"/>
                <a:ea typeface="ＭＳ Ｐゴシック" panose="020B0600070205080204" pitchFamily="50" charset="-128"/>
                <a:cs typeface="Arial"/>
              </a:rPr>
              <a:t>Lei J, et al. N Engl J Med. 383: 1340-8, 2020 </a:t>
            </a:r>
          </a:p>
        </p:txBody>
      </p:sp>
      <p:sp>
        <p:nvSpPr>
          <p:cNvPr id="45" name="Text Box 4"/>
          <p:cNvSpPr txBox="1">
            <a:spLocks noChangeArrowheads="1"/>
          </p:cNvSpPr>
          <p:nvPr/>
        </p:nvSpPr>
        <p:spPr bwMode="auto">
          <a:xfrm>
            <a:off x="5396222" y="6562800"/>
            <a:ext cx="3747778" cy="213585"/>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defRPr/>
            </a:pPr>
            <a:r>
              <a:rPr kumimoji="0" lang="ja-JP" altLang="en-US" sz="788" dirty="0">
                <a:solidFill>
                  <a:prstClr val="black"/>
                </a:solidFill>
                <a:latin typeface="Arial" panose="020B0604020202020204" pitchFamily="34" charset="0"/>
                <a:ea typeface="ＭＳ Ｐゴシック" panose="020B0600070205080204" pitchFamily="50" charset="-128"/>
                <a:cs typeface="Arial"/>
              </a:rPr>
              <a:t>参考：日本産婦人科医会「思春期ってなんだろう？性ってなんだろう</a:t>
            </a:r>
            <a:r>
              <a:rPr kumimoji="0" lang="en-US" altLang="ja-JP" sz="788" dirty="0">
                <a:solidFill>
                  <a:prstClr val="black"/>
                </a:solidFill>
                <a:latin typeface="Arial" panose="020B0604020202020204" pitchFamily="34" charset="0"/>
                <a:ea typeface="ＭＳ Ｐゴシック" panose="020B0600070205080204" pitchFamily="50" charset="-128"/>
                <a:cs typeface="Arial"/>
              </a:rPr>
              <a:t>?2024</a:t>
            </a:r>
            <a:r>
              <a:rPr kumimoji="0" lang="ja-JP" altLang="en-US" sz="788" dirty="0">
                <a:solidFill>
                  <a:prstClr val="black"/>
                </a:solidFill>
                <a:latin typeface="Arial" panose="020B0604020202020204" pitchFamily="34" charset="0"/>
                <a:ea typeface="ＭＳ Ｐゴシック" panose="020B0600070205080204" pitchFamily="50" charset="-128"/>
                <a:cs typeface="Arial"/>
              </a:rPr>
              <a:t>改訂版」</a:t>
            </a: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3182" b="2173"/>
          <a:stretch/>
        </p:blipFill>
        <p:spPr>
          <a:xfrm>
            <a:off x="1331490" y="1124744"/>
            <a:ext cx="6651710" cy="4104456"/>
          </a:xfrm>
          <a:prstGeom prst="rect">
            <a:avLst/>
          </a:prstGeom>
        </p:spPr>
      </p:pic>
    </p:spTree>
    <p:extLst>
      <p:ext uri="{BB962C8B-B14F-4D97-AF65-F5344CB8AC3E}">
        <p14:creationId xmlns:p14="http://schemas.microsoft.com/office/powerpoint/2010/main" val="253089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4416" y="698236"/>
            <a:ext cx="3995166" cy="920422"/>
          </a:xfrm>
          <a:prstGeom prst="rect">
            <a:avLst/>
          </a:prstGeom>
          <a:noFill/>
        </p:spPr>
        <p:txBody>
          <a:bodyPr wrap="square" tIns="180000" bIns="0"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sz="4800" dirty="0" smtClean="0">
                <a:solidFill>
                  <a:srgbClr val="FF0000"/>
                </a:solidFill>
              </a:rPr>
              <a:t>本時のめあて</a:t>
            </a:r>
            <a:endParaRPr lang="ja-JP" altLang="en-US" sz="4800" dirty="0">
              <a:solidFill>
                <a:srgbClr val="FF0000"/>
              </a:solidFill>
            </a:endParaRPr>
          </a:p>
        </p:txBody>
      </p:sp>
      <p:sp>
        <p:nvSpPr>
          <p:cNvPr id="2" name="横巻き 1"/>
          <p:cNvSpPr/>
          <p:nvPr/>
        </p:nvSpPr>
        <p:spPr>
          <a:xfrm>
            <a:off x="251519" y="980728"/>
            <a:ext cx="8640960" cy="520570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600" dirty="0">
                <a:solidFill>
                  <a:schemeClr val="tx1"/>
                </a:solidFill>
              </a:rPr>
              <a:t>『</a:t>
            </a:r>
            <a:r>
              <a:rPr lang="ja-JP" altLang="en-US" sz="6600" dirty="0">
                <a:solidFill>
                  <a:schemeClr val="tx1"/>
                </a:solidFill>
              </a:rPr>
              <a:t>がん</a:t>
            </a:r>
            <a:r>
              <a:rPr lang="en-US" altLang="ja-JP" sz="6600" dirty="0">
                <a:solidFill>
                  <a:schemeClr val="tx1"/>
                </a:solidFill>
              </a:rPr>
              <a:t>』</a:t>
            </a:r>
            <a:r>
              <a:rPr lang="ja-JP" altLang="en-US" sz="6600" dirty="0">
                <a:solidFill>
                  <a:schemeClr val="tx1"/>
                </a:solidFill>
              </a:rPr>
              <a:t>から命を守るために、わたしたちにできることは何</a:t>
            </a:r>
            <a:r>
              <a:rPr lang="ja-JP" altLang="en-US" sz="6600" dirty="0" smtClean="0">
                <a:solidFill>
                  <a:schemeClr val="tx1"/>
                </a:solidFill>
              </a:rPr>
              <a:t>だろう</a:t>
            </a:r>
            <a:endParaRPr lang="ja-JP" altLang="en-US" sz="6600" dirty="0">
              <a:solidFill>
                <a:schemeClr val="tx1"/>
              </a:solidFill>
            </a:endParaRPr>
          </a:p>
        </p:txBody>
      </p:sp>
    </p:spTree>
    <p:extLst>
      <p:ext uri="{BB962C8B-B14F-4D97-AF65-F5344CB8AC3E}">
        <p14:creationId xmlns:p14="http://schemas.microsoft.com/office/powerpoint/2010/main" val="3927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34253" y="95882"/>
            <a:ext cx="8493024" cy="692497"/>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がんの６～７割は、原因不明</a:t>
            </a:r>
            <a:endParaRPr lang="ja-JP" altLang="en-US" dirty="0">
              <a:ln>
                <a:solidFill>
                  <a:schemeClr val="tx1"/>
                </a:solidFill>
              </a:ln>
            </a:endParaRPr>
          </a:p>
        </p:txBody>
      </p:sp>
      <p:sp>
        <p:nvSpPr>
          <p:cNvPr id="16" name="角丸四角形吹き出し 15"/>
          <p:cNvSpPr/>
          <p:nvPr/>
        </p:nvSpPr>
        <p:spPr>
          <a:xfrm>
            <a:off x="541439" y="5378013"/>
            <a:ext cx="8063009" cy="1188894"/>
          </a:xfrm>
          <a:prstGeom prst="wedgeRoundRectCallout">
            <a:avLst>
              <a:gd name="adj1" fmla="val -28163"/>
              <a:gd name="adj2" fmla="val -44682"/>
              <a:gd name="adj3" fmla="val 16667"/>
            </a:avLst>
          </a:prstGeom>
          <a:solidFill>
            <a:srgbClr val="FFCC99"/>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en-US" altLang="ja-JP" sz="3200" dirty="0" smtClean="0">
                <a:solidFill>
                  <a:schemeClr val="tx1"/>
                </a:solidFill>
              </a:rPr>
              <a:t>1</a:t>
            </a:r>
            <a:r>
              <a:rPr lang="ja-JP" altLang="en-US" sz="3200" dirty="0" smtClean="0">
                <a:solidFill>
                  <a:schemeClr val="tx1"/>
                </a:solidFill>
              </a:rPr>
              <a:t>～２年に一度</a:t>
            </a:r>
            <a:r>
              <a:rPr lang="ja-JP" altLang="en-US" sz="3200" dirty="0">
                <a:solidFill>
                  <a:schemeClr val="tx1"/>
                </a:solidFill>
              </a:rPr>
              <a:t>、</a:t>
            </a:r>
            <a:r>
              <a:rPr lang="ja-JP" altLang="en-US" sz="3200" dirty="0" smtClean="0">
                <a:solidFill>
                  <a:schemeClr val="tx1"/>
                </a:solidFill>
              </a:rPr>
              <a:t>がん検診を受けよう</a:t>
            </a:r>
            <a:endParaRPr lang="en-US" altLang="ja-JP" sz="3200" dirty="0" smtClean="0">
              <a:solidFill>
                <a:schemeClr val="tx1"/>
              </a:solidFill>
            </a:endParaRPr>
          </a:p>
          <a:p>
            <a:pPr algn="ctr"/>
            <a:r>
              <a:rPr lang="ja-JP" altLang="en-US" sz="3200" dirty="0" smtClean="0">
                <a:solidFill>
                  <a:schemeClr val="tx1"/>
                </a:solidFill>
              </a:rPr>
              <a:t>　＊早期発見すれば治りやすい</a:t>
            </a:r>
            <a:endParaRPr lang="ja-JP" altLang="en-US" sz="3200" dirty="0">
              <a:solidFill>
                <a:schemeClr val="tx1"/>
              </a:solidFill>
            </a:endParaRPr>
          </a:p>
        </p:txBody>
      </p:sp>
      <p:sp>
        <p:nvSpPr>
          <p:cNvPr id="18" name="正方形/長方形 17"/>
          <p:cNvSpPr/>
          <p:nvPr/>
        </p:nvSpPr>
        <p:spPr>
          <a:xfrm>
            <a:off x="508855" y="3785365"/>
            <a:ext cx="8354310" cy="164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smtClean="0">
                <a:solidFill>
                  <a:srgbClr val="FF0000"/>
                </a:solidFill>
              </a:rPr>
              <a:t>※</a:t>
            </a:r>
            <a:r>
              <a:rPr kumimoji="1" lang="ja-JP" altLang="en-US" sz="2800" b="1" dirty="0" smtClean="0">
                <a:solidFill>
                  <a:srgbClr val="FF0000"/>
                </a:solidFill>
              </a:rPr>
              <a:t>原因が分からないもの・予防できないものは、</a:t>
            </a:r>
            <a:endParaRPr kumimoji="1" lang="en-US" altLang="ja-JP" sz="2800" b="1" dirty="0" smtClean="0">
              <a:solidFill>
                <a:srgbClr val="FF0000"/>
              </a:solidFill>
            </a:endParaRPr>
          </a:p>
          <a:p>
            <a:r>
              <a:rPr kumimoji="1" lang="ja-JP" altLang="en-US" sz="2800" b="1" dirty="0" smtClean="0">
                <a:solidFill>
                  <a:srgbClr val="FF0000"/>
                </a:solidFill>
              </a:rPr>
              <a:t>　  定期的に検診を受けて、早く見つけて早く治すこと</a:t>
            </a:r>
            <a:endParaRPr kumimoji="1" lang="en-US" altLang="ja-JP" sz="2800" b="1" dirty="0" smtClean="0">
              <a:solidFill>
                <a:srgbClr val="FF0000"/>
              </a:solidFill>
            </a:endParaRPr>
          </a:p>
          <a:p>
            <a:r>
              <a:rPr kumimoji="1" lang="ja-JP" altLang="en-US" sz="2800" b="1" dirty="0" smtClean="0">
                <a:solidFill>
                  <a:srgbClr val="FF0000"/>
                </a:solidFill>
              </a:rPr>
              <a:t>　  が大切</a:t>
            </a:r>
            <a:endParaRPr kumimoji="1" lang="ja-JP" altLang="en-US" sz="2800" b="1" dirty="0">
              <a:solidFill>
                <a:srgbClr val="FF0000"/>
              </a:solidFill>
            </a:endParaRPr>
          </a:p>
        </p:txBody>
      </p:sp>
      <p:pic>
        <p:nvPicPr>
          <p:cNvPr id="21" name="図 2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6096" b="16318"/>
          <a:stretch/>
        </p:blipFill>
        <p:spPr>
          <a:xfrm>
            <a:off x="548317" y="1052736"/>
            <a:ext cx="8278960" cy="2880320"/>
          </a:xfrm>
          <a:prstGeom prst="rect">
            <a:avLst/>
          </a:prstGeom>
        </p:spPr>
      </p:pic>
      <p:sp>
        <p:nvSpPr>
          <p:cNvPr id="22" name="テキスト ボックス 21"/>
          <p:cNvSpPr txBox="1"/>
          <p:nvPr/>
        </p:nvSpPr>
        <p:spPr>
          <a:xfrm>
            <a:off x="1360182" y="2382125"/>
            <a:ext cx="1944216"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粉</a:t>
            </a:r>
            <a:r>
              <a:rPr lang="ja-JP" altLang="en-US" sz="2800" dirty="0" err="1" smtClean="0">
                <a:solidFill>
                  <a:schemeClr val="tx1">
                    <a:lumMod val="75000"/>
                    <a:lumOff val="25000"/>
                  </a:schemeClr>
                </a:solidFill>
              </a:rPr>
              <a:t>じん</a:t>
            </a:r>
            <a:endParaRPr lang="ja-JP" altLang="en-US" sz="2800" dirty="0">
              <a:solidFill>
                <a:schemeClr val="tx1">
                  <a:lumMod val="75000"/>
                  <a:lumOff val="25000"/>
                </a:schemeClr>
              </a:solidFill>
            </a:endParaRPr>
          </a:p>
        </p:txBody>
      </p:sp>
      <p:sp>
        <p:nvSpPr>
          <p:cNvPr id="23" name="テキスト ボックス 22"/>
          <p:cNvSpPr txBox="1"/>
          <p:nvPr/>
        </p:nvSpPr>
        <p:spPr>
          <a:xfrm>
            <a:off x="4607223" y="1843036"/>
            <a:ext cx="2150314"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放射線</a:t>
            </a:r>
            <a:endParaRPr lang="ja-JP" altLang="en-US" sz="3000" dirty="0">
              <a:solidFill>
                <a:schemeClr val="tx1">
                  <a:lumMod val="75000"/>
                  <a:lumOff val="25000"/>
                </a:schemeClr>
              </a:solidFill>
            </a:endParaRPr>
          </a:p>
        </p:txBody>
      </p:sp>
      <p:sp>
        <p:nvSpPr>
          <p:cNvPr id="24" name="テキスト ボックス 23"/>
          <p:cNvSpPr txBox="1"/>
          <p:nvPr/>
        </p:nvSpPr>
        <p:spPr>
          <a:xfrm>
            <a:off x="2288062" y="1651167"/>
            <a:ext cx="2399735"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化学物質</a:t>
            </a:r>
            <a:endParaRPr lang="ja-JP" altLang="en-US" sz="3000" dirty="0">
              <a:solidFill>
                <a:schemeClr val="tx1">
                  <a:lumMod val="75000"/>
                  <a:lumOff val="25000"/>
                </a:schemeClr>
              </a:solidFill>
            </a:endParaRPr>
          </a:p>
        </p:txBody>
      </p:sp>
      <p:sp>
        <p:nvSpPr>
          <p:cNvPr id="25" name="テキスト ボックス 24"/>
          <p:cNvSpPr txBox="1"/>
          <p:nvPr/>
        </p:nvSpPr>
        <p:spPr>
          <a:xfrm>
            <a:off x="5960824" y="2632936"/>
            <a:ext cx="1991630"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遺伝的要因</a:t>
            </a:r>
            <a:endParaRPr lang="ja-JP" altLang="en-US" sz="2800" dirty="0">
              <a:solidFill>
                <a:schemeClr val="tx1">
                  <a:lumMod val="75000"/>
                  <a:lumOff val="25000"/>
                </a:schemeClr>
              </a:solidFill>
            </a:endParaRPr>
          </a:p>
        </p:txBody>
      </p:sp>
      <p:sp>
        <p:nvSpPr>
          <p:cNvPr id="26" name="正方形/長方形 25">
            <a:extLst>
              <a:ext uri="{FF2B5EF4-FFF2-40B4-BE49-F238E27FC236}">
                <a16:creationId xmlns:a16="http://schemas.microsoft.com/office/drawing/2014/main" id="{0E06D556-32A3-4043-AC01-FB4C7806E4BD}"/>
              </a:ext>
            </a:extLst>
          </p:cNvPr>
          <p:cNvSpPr/>
          <p:nvPr/>
        </p:nvSpPr>
        <p:spPr>
          <a:xfrm>
            <a:off x="3558662" y="2556998"/>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Tree>
    <p:extLst>
      <p:ext uri="{BB962C8B-B14F-4D97-AF65-F5344CB8AC3E}">
        <p14:creationId xmlns:p14="http://schemas.microsoft.com/office/powerpoint/2010/main" val="37456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50777" y="2895091"/>
            <a:ext cx="4818498" cy="2319180"/>
            <a:chOff x="133062" y="4015372"/>
            <a:chExt cx="4500911"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50" name="テキスト ボックス 49"/>
            <p:cNvSpPr txBox="1"/>
            <p:nvPr/>
          </p:nvSpPr>
          <p:spPr>
            <a:xfrm>
              <a:off x="133062" y="4345530"/>
              <a:ext cx="4500911" cy="1808548"/>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細胞が変異する</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可能性が高まる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3000"/>
                </a:lnSpc>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（傷ついた細胞・性質が違う細胞が</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3000"/>
                </a:lnSpc>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できやすくなる）</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713248" y="2787662"/>
            <a:ext cx="4251266" cy="2358165"/>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4644008" y="4383015"/>
              <a:ext cx="3920154" cy="1631216"/>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細胞を正常に</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保つ働きが低下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2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しはじめる</a:t>
              </a:r>
              <a:endParaRPr lang="en-US" altLang="ja-JP" sz="32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39410" y="935780"/>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smtClean="0">
                <a:ln>
                  <a:solidFill>
                    <a:schemeClr val="tx1"/>
                  </a:solidFill>
                </a:ln>
              </a:rPr>
              <a:t>加齢も原因の一つ</a:t>
            </a:r>
            <a:endParaRPr lang="en-US" altLang="ja-JP" sz="4400" dirty="0">
              <a:ln>
                <a:solidFill>
                  <a:schemeClr val="tx1"/>
                </a:solidFill>
              </a:ln>
            </a:endParaRPr>
          </a:p>
        </p:txBody>
      </p:sp>
      <p:pic>
        <p:nvPicPr>
          <p:cNvPr id="10" name="Picture 2" descr="C:\Users\nakamura\Desktop\サタケさんイラストスライド化拡大-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328"/>
          <a:stretch/>
        </p:blipFill>
        <p:spPr bwMode="auto">
          <a:xfrm>
            <a:off x="6063179" y="835497"/>
            <a:ext cx="2338681" cy="14380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50764" y="1147322"/>
            <a:ext cx="3291349" cy="707886"/>
          </a:xfrm>
          <a:prstGeom prst="rect">
            <a:avLst/>
          </a:prstGeom>
          <a:noFill/>
        </p:spPr>
        <p:txBody>
          <a:bodyPr wrap="square" rtlCol="0">
            <a:spAutoFit/>
          </a:bodyPr>
          <a:lstStyle/>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年齢を重ねる</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69629" y="5465292"/>
            <a:ext cx="8384764" cy="746202"/>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sz="3200" dirty="0" smtClean="0">
                <a:solidFill>
                  <a:schemeClr val="tx1"/>
                </a:solidFill>
                <a:effectLst/>
              </a:rPr>
              <a:t>50</a:t>
            </a:r>
            <a:r>
              <a:rPr lang="ja-JP" altLang="en-US" sz="3200" dirty="0" smtClean="0">
                <a:solidFill>
                  <a:schemeClr val="tx1"/>
                </a:solidFill>
                <a:effectLst/>
              </a:rPr>
              <a:t>歳を超えると急にがんになる人が増える</a:t>
            </a:r>
            <a:endParaRPr lang="ja-JP" altLang="en-US" sz="3200" dirty="0">
              <a:solidFill>
                <a:schemeClr val="tx1"/>
              </a:solidFill>
              <a:effectLst/>
            </a:endParaRPr>
          </a:p>
        </p:txBody>
      </p:sp>
      <p:sp>
        <p:nvSpPr>
          <p:cNvPr id="31" name="下矢印 30"/>
          <p:cNvSpPr/>
          <p:nvPr/>
        </p:nvSpPr>
        <p:spPr>
          <a:xfrm rot="2068728" flipH="1">
            <a:off x="3529579" y="1947412"/>
            <a:ext cx="787279" cy="1298275"/>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5364088" y="6483649"/>
            <a:ext cx="3456384"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年簡易生命表の概況」より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下矢印 19"/>
          <p:cNvSpPr/>
          <p:nvPr/>
        </p:nvSpPr>
        <p:spPr>
          <a:xfrm rot="19438079" flipH="1">
            <a:off x="4725143" y="1943032"/>
            <a:ext cx="787279" cy="1304716"/>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2736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750"/>
                                        <p:tgtEl>
                                          <p:spTgt spid="20"/>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68518" y="5888329"/>
            <a:ext cx="8404310" cy="830997"/>
          </a:xfrm>
          <a:prstGeom prst="rect">
            <a:avLst/>
          </a:prstGeom>
          <a:noFill/>
        </p:spPr>
        <p:txBody>
          <a:bodyPr wrap="square" rtlCol="0">
            <a:spAutoFit/>
          </a:bodyPr>
          <a:lstStyle/>
          <a:p>
            <a:r>
              <a:rPr lang="ja-JP" altLang="en-US" sz="2400" b="1" dirty="0" smtClean="0">
                <a:solidFill>
                  <a:schemeClr val="tx1">
                    <a:lumMod val="75000"/>
                    <a:lumOff val="25000"/>
                  </a:schemeClr>
                </a:solidFill>
              </a:rPr>
              <a:t>＊小児がん（白血病や脳腫瘍など）も生活習慣や細</a:t>
            </a:r>
            <a:r>
              <a:rPr lang="ja-JP" altLang="en-US" sz="2400" b="1" spc="-700" dirty="0" smtClean="0">
                <a:solidFill>
                  <a:schemeClr val="tx1">
                    <a:lumMod val="75000"/>
                    <a:lumOff val="25000"/>
                  </a:schemeClr>
                </a:solidFill>
              </a:rPr>
              <a:t>菌・</a:t>
            </a:r>
            <a:r>
              <a:rPr lang="ja-JP" altLang="en-US" sz="2400" b="1" dirty="0" smtClean="0">
                <a:solidFill>
                  <a:schemeClr val="tx1">
                    <a:lumMod val="75000"/>
                    <a:lumOff val="25000"/>
                  </a:schemeClr>
                </a:solidFill>
              </a:rPr>
              <a:t>ウイルス</a:t>
            </a:r>
            <a:endParaRPr lang="en-US" altLang="ja-JP" sz="2400" b="1" dirty="0" smtClean="0">
              <a:solidFill>
                <a:schemeClr val="tx1">
                  <a:lumMod val="75000"/>
                  <a:lumOff val="25000"/>
                </a:schemeClr>
              </a:solidFill>
            </a:endParaRPr>
          </a:p>
          <a:p>
            <a:r>
              <a:rPr lang="ja-JP" altLang="en-US" sz="2400" b="1" dirty="0">
                <a:solidFill>
                  <a:schemeClr val="tx1">
                    <a:lumMod val="75000"/>
                    <a:lumOff val="25000"/>
                  </a:schemeClr>
                </a:solidFill>
              </a:rPr>
              <a:t> </a:t>
            </a:r>
            <a:r>
              <a:rPr lang="ja-JP" altLang="en-US" sz="2400" b="1" dirty="0" smtClean="0">
                <a:solidFill>
                  <a:schemeClr val="tx1">
                    <a:lumMod val="75000"/>
                    <a:lumOff val="25000"/>
                  </a:schemeClr>
                </a:solidFill>
              </a:rPr>
              <a:t>    とは関係なく発症するものが多いです。</a:t>
            </a:r>
            <a:endParaRPr lang="ja-JP" altLang="en-US" sz="2400" b="1" dirty="0">
              <a:solidFill>
                <a:schemeClr val="tx1">
                  <a:lumMod val="75000"/>
                  <a:lumOff val="25000"/>
                </a:schemeClr>
              </a:solidFill>
            </a:endParaRPr>
          </a:p>
        </p:txBody>
      </p:sp>
      <p:sp>
        <p:nvSpPr>
          <p:cNvPr id="11" name="テキスト ボックス 10"/>
          <p:cNvSpPr txBox="1"/>
          <p:nvPr/>
        </p:nvSpPr>
        <p:spPr>
          <a:xfrm>
            <a:off x="273118" y="176587"/>
            <a:ext cx="8599710" cy="615553"/>
          </a:xfrm>
          <a:prstGeom prst="rect">
            <a:avLst/>
          </a:prstGeom>
          <a:noFill/>
          <a:ln>
            <a:noFill/>
          </a:ln>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400" dirty="0" smtClean="0">
                <a:ln>
                  <a:solidFill>
                    <a:schemeClr val="tx1"/>
                  </a:solidFill>
                </a:ln>
              </a:rPr>
              <a:t>がんは　原因が分からないものが多い</a:t>
            </a:r>
            <a:endParaRPr lang="ja-JP" altLang="en-US" sz="3400" dirty="0">
              <a:ln>
                <a:solidFill>
                  <a:schemeClr val="tx1"/>
                </a:solidFill>
              </a:ln>
            </a:endParaRPr>
          </a:p>
        </p:txBody>
      </p:sp>
      <p:grpSp>
        <p:nvGrpSpPr>
          <p:cNvPr id="8" name="グループ化 7"/>
          <p:cNvGrpSpPr/>
          <p:nvPr/>
        </p:nvGrpSpPr>
        <p:grpSpPr>
          <a:xfrm>
            <a:off x="310760" y="1124744"/>
            <a:ext cx="8584090" cy="3220003"/>
            <a:chOff x="622594" y="1250587"/>
            <a:chExt cx="7802680" cy="3083091"/>
          </a:xfrm>
        </p:grpSpPr>
        <p:sp>
          <p:nvSpPr>
            <p:cNvPr id="9"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0" name="テキスト ボックス 9"/>
            <p:cNvSpPr txBox="1"/>
            <p:nvPr/>
          </p:nvSpPr>
          <p:spPr>
            <a:xfrm>
              <a:off x="779997" y="1421823"/>
              <a:ext cx="7645277" cy="2740618"/>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gn="l">
                <a:lnSpc>
                  <a:spcPts val="5400"/>
                </a:lnSpc>
              </a:pPr>
              <a:r>
                <a:rPr lang="ja-JP" altLang="en-US" sz="3400" dirty="0" smtClean="0"/>
                <a:t>「がんになったのは、生活習慣が悪かった</a:t>
              </a:r>
              <a:endParaRPr lang="en-US" altLang="ja-JP" sz="3400" dirty="0" smtClean="0"/>
            </a:p>
            <a:p>
              <a:pPr algn="l">
                <a:lnSpc>
                  <a:spcPts val="5400"/>
                </a:lnSpc>
              </a:pPr>
              <a:r>
                <a:rPr lang="ja-JP" altLang="en-US" sz="3400" dirty="0" smtClean="0"/>
                <a:t>から」とは限りません。</a:t>
              </a:r>
              <a:endParaRPr lang="en-US" altLang="ja-JP" sz="3400" dirty="0" smtClean="0"/>
            </a:p>
            <a:p>
              <a:pPr algn="l">
                <a:lnSpc>
                  <a:spcPts val="5400"/>
                </a:lnSpc>
              </a:pPr>
              <a:r>
                <a:rPr lang="ja-JP" altLang="en-US" sz="3400" dirty="0" smtClean="0"/>
                <a:t>悪いのは患者さんではなく、がんという病気です。</a:t>
              </a:r>
              <a:endParaRPr lang="ja-JP" altLang="en-US" sz="3400" dirty="0"/>
            </a:p>
          </p:txBody>
        </p:sp>
      </p:grpSp>
      <p:pic>
        <p:nvPicPr>
          <p:cNvPr id="13" name="オブジェクト 0"/>
          <p:cNvPicPr/>
          <p:nvPr/>
        </p:nvPicPr>
        <p:blipFill>
          <a:blip r:embed="rId3"/>
          <a:stretch>
            <a:fillRect/>
          </a:stretch>
        </p:blipFill>
        <p:spPr bwMode="auto">
          <a:xfrm>
            <a:off x="2771800" y="3319576"/>
            <a:ext cx="3720130" cy="2715548"/>
          </a:xfrm>
          <a:prstGeom prst="rect">
            <a:avLst/>
          </a:prstGeom>
          <a:noFill/>
          <a:ln>
            <a:miter/>
          </a:ln>
        </p:spPr>
      </p:pic>
    </p:spTree>
    <p:extLst>
      <p:ext uri="{BB962C8B-B14F-4D97-AF65-F5344CB8AC3E}">
        <p14:creationId xmlns:p14="http://schemas.microsoft.com/office/powerpoint/2010/main" val="6880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916832"/>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がんから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あなたと大切な人の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命を守るためには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11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071649"/>
            <a:ext cx="8317508" cy="502164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ln>
                  <a:solidFill>
                    <a:schemeClr val="tx1"/>
                  </a:solidFill>
                </a:ln>
                <a:effectLst/>
              </a:rPr>
              <a:t>がんの進行と自覚症状が出るまで</a:t>
            </a:r>
          </a:p>
        </p:txBody>
      </p:sp>
      <p:sp>
        <p:nvSpPr>
          <p:cNvPr id="22" name="角丸四角形 21"/>
          <p:cNvSpPr/>
          <p:nvPr/>
        </p:nvSpPr>
        <p:spPr>
          <a:xfrm>
            <a:off x="8052030" y="1196752"/>
            <a:ext cx="806684" cy="43204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r>
              <a:rPr kumimoji="1" lang="ja-JP" altLang="en-US" sz="1400" b="1" dirty="0" smtClean="0"/>
              <a:t>　　　　　　　　　　しょうじょう</a:t>
            </a:r>
            <a:endParaRPr kumimoji="1" lang="en-US" altLang="ja-JP" sz="1400" b="1" dirty="0" smtClean="0"/>
          </a:p>
          <a:p>
            <a:pPr algn="ctr"/>
            <a:r>
              <a:rPr kumimoji="1" lang="ja-JP" altLang="en-US" sz="3200" b="1" dirty="0" smtClean="0"/>
              <a:t>体に症状が出る</a:t>
            </a:r>
            <a:endParaRPr kumimoji="1" lang="ja-JP" altLang="en-US" sz="3200" b="1" dirty="0"/>
          </a:p>
        </p:txBody>
      </p:sp>
      <p:grpSp>
        <p:nvGrpSpPr>
          <p:cNvPr id="23" name="グループ化 22"/>
          <p:cNvGrpSpPr/>
          <p:nvPr/>
        </p:nvGrpSpPr>
        <p:grpSpPr>
          <a:xfrm>
            <a:off x="437514" y="1547662"/>
            <a:ext cx="4938502" cy="1167249"/>
            <a:chOff x="437514" y="1547662"/>
            <a:chExt cx="4938502" cy="1167249"/>
          </a:xfrm>
        </p:grpSpPr>
        <p:sp>
          <p:nvSpPr>
            <p:cNvPr id="24" name="テキスト ボックス 23"/>
            <p:cNvSpPr txBox="1"/>
            <p:nvPr/>
          </p:nvSpPr>
          <p:spPr>
            <a:xfrm>
              <a:off x="437514" y="2031647"/>
              <a:ext cx="4938502" cy="683264"/>
            </a:xfrm>
            <a:prstGeom prst="rect">
              <a:avLst/>
            </a:prstGeom>
            <a:noFill/>
          </p:spPr>
          <p:txBody>
            <a:bodyPr wrap="square" rtlCol="0">
              <a:spAutoFit/>
            </a:bodyPr>
            <a:lstStyle/>
            <a:p>
              <a:pPr algn="ctr">
                <a:lnSpc>
                  <a:spcPct val="120000"/>
                </a:lnSpc>
              </a:pP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4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408620" y="1547662"/>
              <a:ext cx="3189324"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p:cNvGrpSpPr/>
          <p:nvPr/>
        </p:nvGrpSpPr>
        <p:grpSpPr>
          <a:xfrm>
            <a:off x="935846" y="2676724"/>
            <a:ext cx="4420824" cy="1673001"/>
            <a:chOff x="916369" y="2664533"/>
            <a:chExt cx="4420824" cy="1673001"/>
          </a:xfrm>
        </p:grpSpPr>
        <p:sp>
          <p:nvSpPr>
            <p:cNvPr id="27"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16369" y="2664533"/>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p:cNvGrpSpPr/>
          <p:nvPr/>
        </p:nvGrpSpPr>
        <p:grpSpPr>
          <a:xfrm>
            <a:off x="5512509" y="1547661"/>
            <a:ext cx="2227843" cy="1158128"/>
            <a:chOff x="5443031" y="1733221"/>
            <a:chExt cx="2227843" cy="1158128"/>
          </a:xfrm>
        </p:grpSpPr>
        <p:sp>
          <p:nvSpPr>
            <p:cNvPr id="30" name="テキスト ボックス 29"/>
            <p:cNvSpPr txBox="1"/>
            <p:nvPr/>
          </p:nvSpPr>
          <p:spPr>
            <a:xfrm>
              <a:off x="5443031" y="2208085"/>
              <a:ext cx="2227843" cy="683264"/>
            </a:xfrm>
            <a:prstGeom prst="rect">
              <a:avLst/>
            </a:prstGeom>
            <a:noFill/>
          </p:spPr>
          <p:txBody>
            <a:bodyPr wrap="square" rtlCol="0">
              <a:spAutoFit/>
            </a:bodyPr>
            <a:lstStyle/>
            <a:p>
              <a:pPr algn="ctr">
                <a:lnSpc>
                  <a:spcPct val="120000"/>
                </a:lnSpc>
              </a:pP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582857" y="1733221"/>
              <a:ext cx="1847056"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テキスト ボックス 18"/>
          <p:cNvSpPr txBox="1"/>
          <p:nvPr/>
        </p:nvSpPr>
        <p:spPr>
          <a:xfrm>
            <a:off x="3886578" y="6477230"/>
            <a:ext cx="4939274"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がん教育プログラムより作成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flipV="1">
            <a:off x="69012" y="5607492"/>
            <a:ext cx="3455999" cy="1133679"/>
            <a:chOff x="841264" y="3398334"/>
            <a:chExt cx="2584408" cy="945911"/>
          </a:xfrm>
        </p:grpSpPr>
        <p:sp>
          <p:nvSpPr>
            <p:cNvPr id="20" name="角丸四角形吹き出し 22"/>
            <p:cNvSpPr/>
            <p:nvPr/>
          </p:nvSpPr>
          <p:spPr>
            <a:xfrm flipH="1" flipV="1">
              <a:off x="841264" y="3398334"/>
              <a:ext cx="2381643" cy="945911"/>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flipV="1">
              <a:off x="986045" y="3448884"/>
              <a:ext cx="2439627" cy="702206"/>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a:t>
              </a:r>
              <a:r>
                <a:rPr lang="ja-JP" altLang="en-US" sz="3200" b="1" spc="-1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が変異</a:t>
              </a: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 name="テキスト ボックス 32"/>
          <p:cNvSpPr txBox="1"/>
          <p:nvPr/>
        </p:nvSpPr>
        <p:spPr>
          <a:xfrm>
            <a:off x="4180360" y="5569741"/>
            <a:ext cx="2839911" cy="830997"/>
          </a:xfrm>
          <a:prstGeom prst="rect">
            <a:avLst/>
          </a:prstGeom>
          <a:noFill/>
        </p:spPr>
        <p:txBody>
          <a:bodyPr wrap="square" rtlCol="0">
            <a:spAutoFit/>
          </a:bodyPr>
          <a:lstStyle/>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この段階で見つかれば</a:t>
            </a:r>
            <a:endParaRPr kumimoji="1" lang="en-US" altLang="ja-JP"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早期発見</a:t>
            </a:r>
            <a:endParaRPr kumimoji="1" lang="ja-JP" altLang="en-US" sz="20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018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4" presetClass="entr" presetSubtype="10" fill="hold" grpId="0" nodeType="after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4964" y="181253"/>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ln>
                  <a:solidFill>
                    <a:schemeClr val="tx1"/>
                  </a:solidFill>
                </a:ln>
                <a:effectLst/>
              </a:rPr>
              <a:t>がん検診で早期発見すると</a:t>
            </a:r>
            <a:endParaRPr lang="ja-JP" altLang="en-US" sz="4200" spc="-100" dirty="0">
              <a:ln>
                <a:solidFill>
                  <a:schemeClr val="tx1"/>
                </a:solidFill>
              </a:ln>
              <a:effectLst/>
            </a:endParaRPr>
          </a:p>
        </p:txBody>
      </p:sp>
      <p:sp>
        <p:nvSpPr>
          <p:cNvPr id="18" name="角丸四角形 17"/>
          <p:cNvSpPr/>
          <p:nvPr/>
        </p:nvSpPr>
        <p:spPr>
          <a:xfrm>
            <a:off x="572235" y="4521831"/>
            <a:ext cx="8104222" cy="1812151"/>
          </a:xfrm>
          <a:prstGeom prst="roundRect">
            <a:avLst>
              <a:gd name="adj" fmla="val 19624"/>
            </a:avLst>
          </a:prstGeom>
          <a:solidFill>
            <a:schemeClr val="accent6">
              <a:lumMod val="40000"/>
              <a:lumOff val="60000"/>
            </a:schemeClr>
          </a:solidFill>
          <a:ln w="76200">
            <a:noFill/>
          </a:ln>
        </p:spPr>
        <p:style>
          <a:lnRef idx="2">
            <a:schemeClr val="accent3"/>
          </a:lnRef>
          <a:fillRef idx="1">
            <a:schemeClr val="lt1"/>
          </a:fillRef>
          <a:effectRef idx="0">
            <a:schemeClr val="accent3"/>
          </a:effectRef>
          <a:fontRef idx="minor">
            <a:schemeClr val="dk1"/>
          </a:fontRef>
        </p:style>
        <p:txBody>
          <a:bodyPr tIns="108000" rtlCol="0" anchor="ctr"/>
          <a:lstStyle/>
          <a:p>
            <a:r>
              <a:rPr lang="ja-JP" altLang="en-US" sz="3600" b="1" dirty="0" smtClean="0">
                <a:solidFill>
                  <a:schemeClr val="tx1"/>
                </a:solidFill>
                <a:latin typeface="+mn-ea"/>
                <a:cs typeface="メイリオ" panose="020B0604030504040204" pitchFamily="50" charset="-128"/>
              </a:rPr>
              <a:t>早期発見が大切</a:t>
            </a:r>
            <a:endParaRPr lang="en-US" altLang="ja-JP" sz="3600" b="1" dirty="0" smtClean="0">
              <a:solidFill>
                <a:schemeClr val="tx1"/>
              </a:solidFill>
              <a:latin typeface="+mn-ea"/>
              <a:cs typeface="メイリオ" panose="020B0604030504040204" pitchFamily="50" charset="-128"/>
            </a:endParaRPr>
          </a:p>
          <a:p>
            <a:r>
              <a:rPr lang="ja-JP" altLang="en-US" sz="3600" b="1" dirty="0" smtClean="0">
                <a:solidFill>
                  <a:schemeClr val="tx1"/>
                </a:solidFill>
                <a:latin typeface="+mn-ea"/>
                <a:cs typeface="メイリオ" panose="020B0604030504040204" pitchFamily="50" charset="-128"/>
              </a:rPr>
              <a:t>定期的（</a:t>
            </a:r>
            <a:r>
              <a:rPr lang="en-US" altLang="ja-JP" sz="3600" b="1" dirty="0" smtClean="0">
                <a:solidFill>
                  <a:schemeClr val="tx1"/>
                </a:solidFill>
                <a:latin typeface="+mn-ea"/>
                <a:cs typeface="メイリオ" panose="020B0604030504040204" pitchFamily="50" charset="-128"/>
              </a:rPr>
              <a:t>1</a:t>
            </a:r>
            <a:r>
              <a:rPr lang="ja-JP" altLang="en-US" sz="3600" b="1" dirty="0" smtClean="0">
                <a:solidFill>
                  <a:schemeClr val="tx1"/>
                </a:solidFill>
                <a:latin typeface="+mn-ea"/>
                <a:cs typeface="メイリオ" panose="020B0604030504040204" pitchFamily="50" charset="-128"/>
              </a:rPr>
              <a:t>～２年に一度）にがん検診を受ける</a:t>
            </a:r>
            <a:endParaRPr lang="en-US" altLang="ja-JP" sz="3600" b="1" dirty="0" smtClean="0">
              <a:solidFill>
                <a:schemeClr val="tx1"/>
              </a:solidFill>
              <a:latin typeface="+mn-ea"/>
              <a:cs typeface="メイリオ" panose="020B0604030504040204" pitchFamily="50" charset="-128"/>
            </a:endParaRPr>
          </a:p>
        </p:txBody>
      </p:sp>
      <p:graphicFrame>
        <p:nvGraphicFramePr>
          <p:cNvPr id="16" name="グラフ 15"/>
          <p:cNvGraphicFramePr/>
          <p:nvPr>
            <p:extLst/>
          </p:nvPr>
        </p:nvGraphicFramePr>
        <p:xfrm>
          <a:off x="4067944" y="949451"/>
          <a:ext cx="5318866" cy="3625121"/>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973142" y="1321187"/>
            <a:ext cx="3096344" cy="2651585"/>
          </a:xfrm>
          <a:prstGeom prst="wedgeRoundRectCallout">
            <a:avLst>
              <a:gd name="adj1" fmla="val 70196"/>
              <a:gd name="adj2" fmla="val -1156"/>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algn="l"/>
            <a:r>
              <a:rPr lang="ja-JP" altLang="en-US" sz="3600" dirty="0">
                <a:solidFill>
                  <a:schemeClr val="accent1"/>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早期</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がん</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で </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あれば</a:t>
            </a:r>
            <a:endParaRPr kumimoji="1" lang="en-US" altLang="ja-JP" sz="3600" b="1" i="0" normalizeH="0" noProof="0" dirty="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９割</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の人</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が</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治る</a:t>
            </a:r>
            <a:endParaRPr lang="en-US" altLang="ja-JP" sz="3600" dirty="0">
              <a:solidFill>
                <a:schemeClr val="tx2"/>
              </a:solidFill>
              <a:effectLst/>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491880" y="6440283"/>
            <a:ext cx="6085423" cy="415498"/>
          </a:xfrm>
          <a:prstGeom prst="rect">
            <a:avLst/>
          </a:prstGeom>
          <a:noFill/>
        </p:spPr>
        <p:txBody>
          <a:bodyPr wrap="square" rtlCol="0">
            <a:spAutoFit/>
          </a:bodyPr>
          <a:lstStyle>
            <a:defPPr>
              <a:defRPr lang="ja-JP"/>
            </a:defPPr>
          </a:lstStyle>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検診対象がんの病気別５年相対生存率（</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a:t>
            </a:r>
            <a:endParaRPr lang="ja-JP"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（「がん診療連携拠点病院内がん登録生存率集計（</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診断例）」を基に作成）</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243274D2-DECA-465C-AAD1-0FE00DBB424A}"/>
              </a:ext>
            </a:extLst>
          </p:cNvPr>
          <p:cNvSpPr txBox="1"/>
          <p:nvPr/>
        </p:nvSpPr>
        <p:spPr>
          <a:xfrm>
            <a:off x="6156176" y="3136612"/>
            <a:ext cx="1593817" cy="584775"/>
          </a:xfrm>
          <a:prstGeom prst="rect">
            <a:avLst/>
          </a:prstGeom>
          <a:noFill/>
        </p:spPr>
        <p:txBody>
          <a:bodyPr wrap="square" rtlCol="0">
            <a:spAutoFit/>
          </a:bodyPr>
          <a:lstStyle/>
          <a:p>
            <a:r>
              <a:rPr kumimoji="1" lang="en-US" altLang="ja-JP" sz="3200" dirty="0"/>
              <a:t>92.8</a:t>
            </a:r>
            <a:r>
              <a:rPr kumimoji="1" lang="ja-JP" altLang="en-US" sz="3200" dirty="0"/>
              <a:t>％</a:t>
            </a:r>
          </a:p>
        </p:txBody>
      </p:sp>
    </p:spTree>
    <p:extLst>
      <p:ext uri="{BB962C8B-B14F-4D97-AF65-F5344CB8AC3E}">
        <p14:creationId xmlns:p14="http://schemas.microsoft.com/office/powerpoint/2010/main" val="32567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000"/>
                                        <p:tgtEl>
                                          <p:spTgt spid="1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6" grpId="0">
        <p:bldAsOne/>
      </p:bldGraphic>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96601" y="188640"/>
            <a:ext cx="8179855" cy="707886"/>
          </a:xfrm>
          <a:prstGeom prst="rect">
            <a:avLst/>
          </a:prstGeom>
          <a:noFill/>
          <a:ln>
            <a:noFill/>
          </a:ln>
        </p:spPr>
        <p:txBody>
          <a:bodyPr wrap="square" rtlCol="0">
            <a:spAutoFit/>
          </a:bodyPr>
          <a:lstStyle/>
          <a:p>
            <a:pPr algn="ct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がん検診の</a:t>
            </a: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受診率（高知県）</a:t>
            </a:r>
            <a:endParaRPr kumimoji="1"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757785" y="6429305"/>
            <a:ext cx="7386215" cy="584007"/>
          </a:xfrm>
          <a:prstGeom prst="rect">
            <a:avLst/>
          </a:prstGeom>
          <a:noFill/>
        </p:spPr>
        <p:txBody>
          <a:bodyPr wrap="square" rtlCol="0">
            <a:spAutoFit/>
          </a:bodyPr>
          <a:lstStyle>
            <a:defPPr>
              <a:defRPr lang="ja-JP"/>
            </a:defPPr>
          </a:lstStyle>
          <a:p>
            <a:pPr algn="l"/>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男女別がん検診受診率（</a:t>
            </a:r>
            <a:r>
              <a:rPr lang="en-US"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2019</a:t>
            </a:r>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年）</a:t>
            </a:r>
            <a:endParaRPr lang="ja-JP"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kumimoji="1" lang="ja-JP" altLang="ja-JP" sz="9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（厚生労働省「国民生活基礎調査」を基に国立がん研究センターがん情報サービスが作成（「がん登録・統計」）（より一部改変）</a:t>
            </a:r>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a:t>
            </a:r>
            <a:endParaRPr lang="ja-JP"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ja-JP" sz="1050" dirty="0">
              <a:effectLst/>
              <a:latin typeface="MS UI Gothic" panose="020B0600070205080204" pitchFamily="50" charset="-128"/>
              <a:ea typeface="MS UI Gothic" panose="020B0600070205080204" pitchFamily="50" charset="-128"/>
              <a:cs typeface="MS UI Gothic" panose="020B0600070205080204" pitchFamily="50" charset="-128"/>
            </a:endParaRPr>
          </a:p>
        </p:txBody>
      </p:sp>
      <p:graphicFrame>
        <p:nvGraphicFramePr>
          <p:cNvPr id="7" name="グラフ 6"/>
          <p:cNvGraphicFramePr>
            <a:graphicFrameLocks/>
          </p:cNvGraphicFramePr>
          <p:nvPr>
            <p:extLst/>
          </p:nvPr>
        </p:nvGraphicFramePr>
        <p:xfrm>
          <a:off x="283719" y="557028"/>
          <a:ext cx="8605618" cy="587227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79512" y="2924944"/>
            <a:ext cx="10081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rgbClr val="FF0000"/>
                </a:solidFill>
                <a:latin typeface="AR P丸ゴシック体E" panose="020F0900000000000000" pitchFamily="50" charset="-128"/>
                <a:ea typeface="AR P丸ゴシック体E" panose="020F0900000000000000" pitchFamily="50" charset="-128"/>
              </a:rPr>
              <a:t>6</a:t>
            </a:r>
            <a:r>
              <a:rPr kumimoji="1" lang="en-US" altLang="ja-JP" sz="2800" dirty="0" smtClean="0">
                <a:solidFill>
                  <a:srgbClr val="FF0000"/>
                </a:solidFill>
                <a:latin typeface="AR P丸ゴシック体E" panose="020F0900000000000000" pitchFamily="50" charset="-128"/>
                <a:ea typeface="AR P丸ゴシック体E" panose="020F0900000000000000" pitchFamily="50" charset="-128"/>
              </a:rPr>
              <a:t>0%</a:t>
            </a:r>
            <a:endParaRPr kumimoji="1" lang="ja-JP" altLang="en-US" sz="2800" dirty="0">
              <a:solidFill>
                <a:srgbClr val="FF0000"/>
              </a:solidFill>
              <a:latin typeface="AR P丸ゴシック体E" panose="020F0900000000000000" pitchFamily="50" charset="-128"/>
              <a:ea typeface="AR P丸ゴシック体E" panose="020F0900000000000000" pitchFamily="50" charset="-128"/>
            </a:endParaRPr>
          </a:p>
        </p:txBody>
      </p:sp>
      <p:sp>
        <p:nvSpPr>
          <p:cNvPr id="11" name="正方形/長方形 10"/>
          <p:cNvSpPr/>
          <p:nvPr/>
        </p:nvSpPr>
        <p:spPr>
          <a:xfrm>
            <a:off x="179512" y="1031058"/>
            <a:ext cx="668745" cy="279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p:txBody>
      </p:sp>
      <p:sp>
        <p:nvSpPr>
          <p:cNvPr id="3" name="角丸四角形吹き出し 2"/>
          <p:cNvSpPr/>
          <p:nvPr/>
        </p:nvSpPr>
        <p:spPr>
          <a:xfrm>
            <a:off x="3059832" y="1196752"/>
            <a:ext cx="2851580" cy="1425861"/>
          </a:xfrm>
          <a:prstGeom prst="wedgeRoundRectCallout">
            <a:avLst>
              <a:gd name="adj1" fmla="val 6676"/>
              <a:gd name="adj2" fmla="val 79500"/>
              <a:gd name="adj3" fmla="val 16667"/>
            </a:avLst>
          </a:prstGeom>
          <a:solidFill>
            <a:srgbClr val="FFFFCC"/>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全ての受診率が</a:t>
            </a:r>
            <a:endParaRPr kumimoji="1" lang="en-US" altLang="ja-JP" sz="2400" dirty="0" smtClean="0">
              <a:solidFill>
                <a:schemeClr val="tx1"/>
              </a:solidFill>
            </a:endParaRPr>
          </a:p>
          <a:p>
            <a:pPr algn="ctr"/>
            <a:r>
              <a:rPr lang="en-US" altLang="ja-JP" sz="3600" dirty="0" smtClean="0">
                <a:solidFill>
                  <a:srgbClr val="FF0000"/>
                </a:solidFill>
              </a:rPr>
              <a:t>60</a:t>
            </a:r>
            <a:r>
              <a:rPr lang="en-US" altLang="ja-JP" sz="2400" dirty="0" smtClean="0">
                <a:solidFill>
                  <a:srgbClr val="FF0000"/>
                </a:solidFill>
              </a:rPr>
              <a:t>%</a:t>
            </a:r>
            <a:r>
              <a:rPr lang="ja-JP" altLang="en-US" sz="2400" dirty="0" smtClean="0">
                <a:solidFill>
                  <a:srgbClr val="FF0000"/>
                </a:solidFill>
              </a:rPr>
              <a:t>に</a:t>
            </a:r>
            <a:endParaRPr lang="en-US" altLang="ja-JP" sz="2400" dirty="0" smtClean="0">
              <a:solidFill>
                <a:srgbClr val="FF0000"/>
              </a:solidFill>
            </a:endParaRPr>
          </a:p>
          <a:p>
            <a:pPr algn="ctr"/>
            <a:r>
              <a:rPr kumimoji="1" lang="ja-JP" altLang="en-US" sz="2400" dirty="0" smtClean="0">
                <a:solidFill>
                  <a:srgbClr val="FF0000"/>
                </a:solidFill>
              </a:rPr>
              <a:t>達していない</a:t>
            </a:r>
            <a:endParaRPr kumimoji="1" lang="ja-JP" altLang="en-US" sz="2400" dirty="0">
              <a:solidFill>
                <a:srgbClr val="FF0000"/>
              </a:solidFill>
            </a:endParaRPr>
          </a:p>
        </p:txBody>
      </p:sp>
    </p:spTree>
    <p:extLst>
      <p:ext uri="{BB962C8B-B14F-4D97-AF65-F5344CB8AC3E}">
        <p14:creationId xmlns:p14="http://schemas.microsoft.com/office/powerpoint/2010/main" val="3493533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278954" y="196730"/>
            <a:ext cx="9063095" cy="1372542"/>
            <a:chOff x="278954" y="196730"/>
            <a:chExt cx="9063095" cy="1372542"/>
          </a:xfrm>
        </p:grpSpPr>
        <p:pic>
          <p:nvPicPr>
            <p:cNvPr id="17"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196730"/>
              <a:ext cx="7973580" cy="129617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547664" y="361188"/>
              <a:ext cx="7794385"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3000" dirty="0" smtClean="0">
                  <a:solidFill>
                    <a:schemeClr val="tx1">
                      <a:lumMod val="75000"/>
                      <a:lumOff val="25000"/>
                    </a:schemeClr>
                  </a:solidFill>
                  <a:effectLst/>
                </a:rPr>
                <a:t>高知県民が、がん</a:t>
              </a:r>
              <a:r>
                <a:rPr lang="ja-JP" altLang="en-US" sz="3000" dirty="0">
                  <a:solidFill>
                    <a:schemeClr val="tx1">
                      <a:lumMod val="75000"/>
                      <a:lumOff val="25000"/>
                    </a:schemeClr>
                  </a:solidFill>
                  <a:effectLst/>
                </a:rPr>
                <a:t>検診を受けない</a:t>
              </a:r>
              <a:r>
                <a:rPr lang="ja-JP" altLang="en-US" sz="3000" dirty="0" smtClean="0">
                  <a:solidFill>
                    <a:schemeClr val="tx1">
                      <a:lumMod val="75000"/>
                      <a:lumOff val="25000"/>
                    </a:schemeClr>
                  </a:solidFill>
                  <a:effectLst/>
                </a:rPr>
                <a:t>理由は？</a:t>
              </a:r>
              <a:endParaRPr lang="en-US" altLang="ja-JP" sz="3000" dirty="0">
                <a:solidFill>
                  <a:schemeClr val="tx1">
                    <a:lumMod val="75000"/>
                    <a:lumOff val="25000"/>
                  </a:schemeClr>
                </a:solidFill>
                <a:effectLst/>
              </a:endParaRPr>
            </a:p>
          </p:txBody>
        </p:sp>
        <p:grpSp>
          <p:nvGrpSpPr>
            <p:cNvPr id="20" name="グループ化 19"/>
            <p:cNvGrpSpPr/>
            <p:nvPr/>
          </p:nvGrpSpPr>
          <p:grpSpPr>
            <a:xfrm>
              <a:off x="278954" y="386897"/>
              <a:ext cx="836662" cy="1182375"/>
              <a:chOff x="728192" y="921380"/>
              <a:chExt cx="836662" cy="1182375"/>
            </a:xfrm>
          </p:grpSpPr>
          <p:sp>
            <p:nvSpPr>
              <p:cNvPr id="21" name="円/楕円 20"/>
              <p:cNvSpPr/>
              <p:nvPr/>
            </p:nvSpPr>
            <p:spPr>
              <a:xfrm>
                <a:off x="728192" y="980696"/>
                <a:ext cx="836662" cy="966563"/>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41793" y="921380"/>
                <a:ext cx="823061" cy="1182375"/>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grpSp>
      <p:sp>
        <p:nvSpPr>
          <p:cNvPr id="13" name="テキスト ボックス 12"/>
          <p:cNvSpPr txBox="1"/>
          <p:nvPr/>
        </p:nvSpPr>
        <p:spPr>
          <a:xfrm>
            <a:off x="5724128" y="6441428"/>
            <a:ext cx="3221052"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：令和５年度高知県県民世論踏査より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244407794"/>
              </p:ext>
            </p:extLst>
          </p:nvPr>
        </p:nvGraphicFramePr>
        <p:xfrm>
          <a:off x="293834" y="1487251"/>
          <a:ext cx="8382622" cy="4954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544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角丸四角形 5"/>
          <p:cNvSpPr/>
          <p:nvPr/>
        </p:nvSpPr>
        <p:spPr>
          <a:xfrm>
            <a:off x="539552" y="224939"/>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国が推奨しているがん</a:t>
            </a:r>
            <a:r>
              <a:rPr kumimoji="1" lang="ja-JP" altLang="en-US" sz="27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endParaRPr kumimoji="1" lang="ja-JP" altLang="en-US" sz="2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nakamura\Desktop\健診-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868836"/>
            <a:ext cx="1426452" cy="2317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659">
            <a:off x="-2289" y="801784"/>
            <a:ext cx="2314584" cy="237078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85002" y="3217432"/>
            <a:ext cx="2812574"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胃がん検診</a:t>
            </a:r>
            <a:endParaRPr kumimoji="1" lang="en-US" altLang="ja-JP"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6470653" y="3244633"/>
            <a:ext cx="2570609" cy="646331"/>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rPr>
              <a:t>大腸がん</a:t>
            </a:r>
            <a:r>
              <a:rPr kumimoji="1" lang="ja-JP" altLang="en-US"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rPr>
              <a:t>検診</a:t>
            </a:r>
            <a:endParaRPr kumimoji="1" lang="en-US" altLang="ja-JP"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対象年齢</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4655" y="1326293"/>
            <a:ext cx="1649851" cy="1821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nakamura\Desktop\健診-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573" y="868837"/>
            <a:ext cx="2000827" cy="237579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3461906" y="3208131"/>
            <a:ext cx="2570609" cy="677108"/>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rPr>
              <a:t>肺がん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rPr>
              <a:t>検診</a:t>
            </a:r>
            <a:endParaRPr kumimoji="1" lang="en-US" altLang="ja-JP"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歳以上の男女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19" name="Picture 4" descr="C:\Users\nakamura\Desktop\健診-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8828" y="3870603"/>
            <a:ext cx="1814835" cy="2155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nakamura\Desktop\健診-0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9825" y="3788128"/>
            <a:ext cx="1756821" cy="22673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979712" y="6055429"/>
            <a:ext cx="2592287"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乳がん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endParaRPr kumimoji="1" lang="en-US" altLang="ja-JP"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4984410" y="6051706"/>
            <a:ext cx="2520280"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6689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形吹き出し 17"/>
          <p:cNvSpPr/>
          <p:nvPr/>
        </p:nvSpPr>
        <p:spPr>
          <a:xfrm>
            <a:off x="179512" y="3743774"/>
            <a:ext cx="6047231" cy="2184015"/>
          </a:xfrm>
          <a:prstGeom prst="wedgeEllipseCallout">
            <a:avLst>
              <a:gd name="adj1" fmla="val 46808"/>
              <a:gd name="adj2" fmla="val 1616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3000" b="1" dirty="0" smtClean="0">
                <a:solidFill>
                  <a:schemeClr val="tx1"/>
                </a:solidFill>
              </a:rPr>
              <a:t>大切な人にも、健康でいて</a:t>
            </a:r>
            <a:endParaRPr kumimoji="1" lang="en-US" altLang="ja-JP" sz="3000" b="1" dirty="0" smtClean="0">
              <a:solidFill>
                <a:schemeClr val="tx1"/>
              </a:solidFill>
            </a:endParaRPr>
          </a:p>
          <a:p>
            <a:r>
              <a:rPr kumimoji="1" lang="ja-JP" altLang="en-US" sz="3000" b="1" dirty="0" smtClean="0">
                <a:solidFill>
                  <a:schemeClr val="tx1"/>
                </a:solidFill>
              </a:rPr>
              <a:t>ほしいから･･･</a:t>
            </a:r>
            <a:endParaRPr kumimoji="1" lang="en-US" altLang="ja-JP" sz="3000" b="1" dirty="0" smtClean="0">
              <a:solidFill>
                <a:schemeClr val="tx1"/>
              </a:solidFill>
            </a:endParaRPr>
          </a:p>
          <a:p>
            <a:r>
              <a:rPr kumimoji="1" lang="ja-JP" altLang="en-US" sz="3000" b="1" dirty="0" smtClean="0">
                <a:solidFill>
                  <a:schemeClr val="tx1"/>
                </a:solidFill>
              </a:rPr>
              <a:t>検診の大切さを伝えよう！</a:t>
            </a:r>
            <a:endParaRPr kumimoji="1" lang="ja-JP" altLang="en-US" sz="3000" b="1" dirty="0">
              <a:solidFill>
                <a:schemeClr val="tx1"/>
              </a:solidFill>
            </a:endParaRPr>
          </a:p>
        </p:txBody>
      </p:sp>
      <p:grpSp>
        <p:nvGrpSpPr>
          <p:cNvPr id="25" name="グループ化 24"/>
          <p:cNvGrpSpPr/>
          <p:nvPr/>
        </p:nvGrpSpPr>
        <p:grpSpPr>
          <a:xfrm>
            <a:off x="5292080" y="3068960"/>
            <a:ext cx="3560113" cy="3417537"/>
            <a:chOff x="6749882" y="1804563"/>
            <a:chExt cx="2163966" cy="2118184"/>
          </a:xfrm>
        </p:grpSpPr>
        <p:sp>
          <p:nvSpPr>
            <p:cNvPr id="26" name="円/楕円 13"/>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6991697" y="2125401"/>
              <a:ext cx="1760250" cy="1797346"/>
              <a:chOff x="6991697" y="2125401"/>
              <a:chExt cx="1760250" cy="1797346"/>
            </a:xfrm>
          </p:grpSpPr>
          <p:sp>
            <p:nvSpPr>
              <p:cNvPr id="28" name="円/楕円 1"/>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 descr="C:\Users\nakamura\Desktop\サタケさんイラストスライド化拡大-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0" name="角丸四角形吹き出し 29"/>
          <p:cNvSpPr/>
          <p:nvPr/>
        </p:nvSpPr>
        <p:spPr>
          <a:xfrm>
            <a:off x="607268" y="1508300"/>
            <a:ext cx="7857451" cy="1560659"/>
          </a:xfrm>
          <a:prstGeom prst="wedgeRoundRectCallout">
            <a:avLst>
              <a:gd name="adj1" fmla="val 39211"/>
              <a:gd name="adj2" fmla="val 87124"/>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b="1" dirty="0">
                <a:solidFill>
                  <a:schemeClr val="tx1"/>
                </a:solidFill>
              </a:rPr>
              <a:t>定期的に検診を受けて</a:t>
            </a:r>
            <a:r>
              <a:rPr lang="ja-JP" altLang="en-US" sz="3600" b="1" dirty="0" smtClean="0">
                <a:solidFill>
                  <a:schemeClr val="tx1"/>
                </a:solidFill>
              </a:rPr>
              <a:t>、自分</a:t>
            </a:r>
            <a:r>
              <a:rPr lang="ja-JP" altLang="en-US" sz="3600" b="1" dirty="0">
                <a:solidFill>
                  <a:schemeClr val="tx1"/>
                </a:solidFill>
              </a:rPr>
              <a:t>で</a:t>
            </a:r>
            <a:r>
              <a:rPr lang="ja-JP" altLang="en-US" sz="3600" b="1" dirty="0" smtClean="0">
                <a:solidFill>
                  <a:schemeClr val="tx1"/>
                </a:solidFill>
              </a:rPr>
              <a:t>は</a:t>
            </a:r>
            <a:endParaRPr lang="en-US" altLang="ja-JP" sz="3600" b="1" dirty="0" smtClean="0">
              <a:solidFill>
                <a:schemeClr val="tx1"/>
              </a:solidFill>
            </a:endParaRPr>
          </a:p>
          <a:p>
            <a:pPr algn="ctr">
              <a:lnSpc>
                <a:spcPts val="5000"/>
              </a:lnSpc>
            </a:pPr>
            <a:r>
              <a:rPr lang="ja-JP" altLang="en-US" sz="3600" b="1" dirty="0" smtClean="0">
                <a:solidFill>
                  <a:schemeClr val="tx1"/>
                </a:solidFill>
              </a:rPr>
              <a:t>気づかない小さな異常を見つけよう</a:t>
            </a:r>
            <a:endParaRPr lang="ja-JP" altLang="en-US" sz="3600" b="1" dirty="0">
              <a:solidFill>
                <a:schemeClr val="tx1"/>
              </a:solidFill>
            </a:endParaRPr>
          </a:p>
        </p:txBody>
      </p:sp>
      <p:sp>
        <p:nvSpPr>
          <p:cNvPr id="31" name="テキスト ボックス 30"/>
          <p:cNvSpPr txBox="1"/>
          <p:nvPr/>
        </p:nvSpPr>
        <p:spPr>
          <a:xfrm>
            <a:off x="1732335" y="221211"/>
            <a:ext cx="5607319" cy="769441"/>
          </a:xfrm>
          <a:prstGeom prst="rect">
            <a:avLst/>
          </a:prstGeom>
          <a:noFill/>
        </p:spPr>
        <p:txBody>
          <a:bodyPr wrap="square" rtlCol="0">
            <a:spAutoFit/>
          </a:bodyPr>
          <a:lstStyle>
            <a:defPPr>
              <a:defRPr lang="ja-JP"/>
            </a:defPPr>
            <a:lvl1pPr algn="ctr">
              <a:defRPr sz="4400" b="1"/>
            </a:lvl1p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がん検診で早期発見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85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日本・高知県では</a:t>
            </a:r>
            <a:r>
              <a:rPr lang="en-US" altLang="ja-JP" dirty="0" smtClean="0"/>
              <a:t/>
            </a:r>
            <a:br>
              <a:rPr lang="en-US" altLang="ja-JP" dirty="0" smtClean="0"/>
            </a:br>
            <a:r>
              <a:rPr lang="ja-JP" altLang="en-US" dirty="0" smtClean="0"/>
              <a:t>どれくらい</a:t>
            </a:r>
            <a:r>
              <a:rPr lang="ja-JP" altLang="en-US" dirty="0"/>
              <a:t>の人が</a:t>
            </a:r>
            <a:endParaRPr lang="en-US" altLang="ja-JP" dirty="0"/>
          </a:p>
          <a:p>
            <a:r>
              <a:rPr lang="ja-JP" altLang="en-US" dirty="0"/>
              <a:t>がんになっている</a:t>
            </a:r>
            <a:endParaRPr lang="en-US" altLang="ja-JP" dirty="0"/>
          </a:p>
          <a:p>
            <a:r>
              <a:rPr lang="ja-JP" altLang="en-US" dirty="0"/>
              <a:t>のだろう</a:t>
            </a:r>
          </a:p>
        </p:txBody>
      </p:sp>
    </p:spTree>
    <p:extLst>
      <p:ext uri="{BB962C8B-B14F-4D97-AF65-F5344CB8AC3E}">
        <p14:creationId xmlns:p14="http://schemas.microsoft.com/office/powerpoint/2010/main" val="2984764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4575" y="543908"/>
            <a:ext cx="8208913" cy="393597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79105" y="3622720"/>
            <a:ext cx="7716908"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②</a:t>
            </a:r>
            <a:r>
              <a:rPr lang="ja-JP" altLang="en-US" sz="3200" dirty="0">
                <a:latin typeface="HGPｺﾞｼｯｸE" panose="020B0900000000000000" pitchFamily="50" charset="-128"/>
                <a:ea typeface="HGPｺﾞｼｯｸE" panose="020B0900000000000000" pitchFamily="50" charset="-128"/>
              </a:rPr>
              <a:t>　</a:t>
            </a:r>
            <a:r>
              <a:rPr lang="ja-JP" altLang="en-US" sz="3200" dirty="0" smtClean="0">
                <a:latin typeface="HGPｺﾞｼｯｸE" panose="020B0900000000000000" pitchFamily="50" charset="-128"/>
                <a:ea typeface="HGPｺﾞｼｯｸE" panose="020B0900000000000000" pitchFamily="50" charset="-128"/>
              </a:rPr>
              <a:t>正しい知識を身に付けて、感染予防</a:t>
            </a:r>
            <a:endParaRPr lang="en-US" altLang="ja-JP" sz="3200" dirty="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879105" y="988779"/>
            <a:ext cx="8009622"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①　５つの生活習慣を身につけよう</a:t>
            </a:r>
            <a:endParaRPr lang="en-US" altLang="ja-JP" sz="32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976554" y="1554376"/>
            <a:ext cx="7842893" cy="1977464"/>
          </a:xfrm>
          <a:prstGeom prst="rect">
            <a:avLst/>
          </a:prstGeom>
          <a:noFill/>
        </p:spPr>
        <p:txBody>
          <a:bodyPr wrap="square" rtlCol="0">
            <a:spAutoFit/>
          </a:bodyPr>
          <a:lstStyle/>
          <a:p>
            <a:pPr>
              <a:lnSpc>
                <a:spcPts val="4900"/>
              </a:lnSpc>
            </a:pPr>
            <a:r>
              <a:rPr lang="ja-JP" altLang="en-US" sz="3200" b="1" dirty="0" smtClean="0">
                <a:solidFill>
                  <a:srgbClr val="002060"/>
                </a:solidFill>
                <a:latin typeface="BIZ UDPゴシック" panose="020B0400000000000000" pitchFamily="50" charset="-128"/>
                <a:ea typeface="BIZ UDPゴシック" panose="020B0400000000000000" pitchFamily="50" charset="-128"/>
              </a:rPr>
              <a:t>・ 禁煙　　 ・ 節酒　</a:t>
            </a:r>
            <a:endParaRPr lang="en-US" altLang="ja-JP" sz="3200" b="1" dirty="0" smtClean="0">
              <a:solidFill>
                <a:srgbClr val="002060"/>
              </a:solidFill>
              <a:latin typeface="BIZ UDPゴシック" panose="020B0400000000000000" pitchFamily="50" charset="-128"/>
              <a:ea typeface="BIZ UDPゴシック" panose="020B0400000000000000" pitchFamily="50" charset="-128"/>
            </a:endParaRPr>
          </a:p>
          <a:p>
            <a:pPr>
              <a:lnSpc>
                <a:spcPts val="4900"/>
              </a:lnSpc>
            </a:pPr>
            <a:r>
              <a:rPr lang="ja-JP" altLang="en-US" sz="3200" b="1" dirty="0" smtClean="0">
                <a:solidFill>
                  <a:srgbClr val="002060"/>
                </a:solidFill>
                <a:latin typeface="BIZ UDPゴシック" panose="020B0400000000000000" pitchFamily="50" charset="-128"/>
                <a:ea typeface="BIZ UDPゴシック" panose="020B0400000000000000" pitchFamily="50" charset="-128"/>
              </a:rPr>
              <a:t>・ 食生活を見直す</a:t>
            </a:r>
            <a:r>
              <a:rPr lang="ja-JP" altLang="en-US" sz="2800" b="1" dirty="0" smtClean="0">
                <a:solidFill>
                  <a:srgbClr val="002060"/>
                </a:solidFill>
                <a:latin typeface="BIZ UDPゴシック" panose="020B0400000000000000" pitchFamily="50" charset="-128"/>
                <a:ea typeface="BIZ UDPゴシック" panose="020B0400000000000000" pitchFamily="50" charset="-128"/>
              </a:rPr>
              <a:t>（野菜の摂取、塩分を控える）</a:t>
            </a:r>
            <a:endParaRPr lang="en-US" altLang="ja-JP" sz="3600" b="1" dirty="0">
              <a:solidFill>
                <a:srgbClr val="002060"/>
              </a:solidFill>
              <a:latin typeface="BIZ UDPゴシック" panose="020B0400000000000000" pitchFamily="50" charset="-128"/>
              <a:ea typeface="BIZ UDPゴシック" panose="020B0400000000000000" pitchFamily="50" charset="-128"/>
            </a:endParaRPr>
          </a:p>
          <a:p>
            <a:pPr>
              <a:lnSpc>
                <a:spcPts val="4900"/>
              </a:lnSpc>
            </a:pPr>
            <a:r>
              <a:rPr lang="ja-JP" altLang="en-US" sz="3200" b="1" dirty="0" smtClean="0">
                <a:solidFill>
                  <a:srgbClr val="002060"/>
                </a:solidFill>
                <a:latin typeface="BIZ UDPゴシック" panose="020B0400000000000000" pitchFamily="50" charset="-128"/>
                <a:ea typeface="BIZ UDPゴシック" panose="020B0400000000000000" pitchFamily="50" charset="-128"/>
              </a:rPr>
              <a:t>・ 身体を動かす　 　・ 適正体重の維持</a:t>
            </a:r>
            <a:endParaRPr lang="en-US" altLang="ja-JP" sz="3200" b="1" dirty="0">
              <a:solidFill>
                <a:srgbClr val="002060"/>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947776" y="224773"/>
            <a:ext cx="5216779" cy="6382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がんを予防するために</a:t>
            </a:r>
            <a:endParaRPr lang="ja-JP" altLang="en-US" sz="3200" b="1" dirty="0">
              <a:solidFill>
                <a:srgbClr val="002060"/>
              </a:solidFill>
              <a:latin typeface="+mn-ea"/>
            </a:endParaRPr>
          </a:p>
        </p:txBody>
      </p:sp>
      <p:sp>
        <p:nvSpPr>
          <p:cNvPr id="11" name="角丸四角形 10"/>
          <p:cNvSpPr/>
          <p:nvPr/>
        </p:nvSpPr>
        <p:spPr>
          <a:xfrm>
            <a:off x="451710" y="5190389"/>
            <a:ext cx="8208913" cy="1445388"/>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2" name="角丸四角形 11"/>
          <p:cNvSpPr/>
          <p:nvPr/>
        </p:nvSpPr>
        <p:spPr>
          <a:xfrm>
            <a:off x="1947776" y="4738843"/>
            <a:ext cx="5216779" cy="70990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がんを早く見つけるために</a:t>
            </a:r>
            <a:endParaRPr lang="ja-JP" altLang="en-US" sz="3200" b="1" dirty="0">
              <a:solidFill>
                <a:srgbClr val="002060"/>
              </a:solidFill>
              <a:latin typeface="+mn-ea"/>
            </a:endParaRPr>
          </a:p>
        </p:txBody>
      </p:sp>
      <p:sp>
        <p:nvSpPr>
          <p:cNvPr id="13" name="テキスト ボックス 12"/>
          <p:cNvSpPr txBox="1"/>
          <p:nvPr/>
        </p:nvSpPr>
        <p:spPr>
          <a:xfrm>
            <a:off x="879105" y="5473600"/>
            <a:ext cx="7457061" cy="1077218"/>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症状はなくても</a:t>
            </a:r>
            <a:r>
              <a:rPr lang="en-US" altLang="ja-JP" sz="3200" dirty="0" smtClean="0">
                <a:latin typeface="HGPｺﾞｼｯｸE" panose="020B0900000000000000" pitchFamily="50" charset="-128"/>
                <a:ea typeface="HGPｺﾞｼｯｸE" panose="020B0900000000000000" pitchFamily="50" charset="-128"/>
              </a:rPr>
              <a:t>1</a:t>
            </a:r>
            <a:r>
              <a:rPr lang="ja-JP" altLang="en-US" sz="3200" dirty="0" smtClean="0">
                <a:latin typeface="HGPｺﾞｼｯｸE" panose="020B0900000000000000" pitchFamily="50" charset="-128"/>
                <a:ea typeface="HGPｺﾞｼｯｸE" panose="020B0900000000000000" pitchFamily="50" charset="-128"/>
              </a:rPr>
              <a:t>～２年に一度、定期的にがん検診を受ける</a:t>
            </a:r>
            <a:endParaRPr lang="en-US" altLang="ja-JP" sz="3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2229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844824"/>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がんを予防するために</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自分にできることを</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考えよう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3915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p>
            <a:pPr algn="ctr">
              <a:lnSpc>
                <a:spcPts val="8500"/>
              </a:lnSpc>
            </a:pPr>
            <a:r>
              <a:rPr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○○市がん検診受診率</a:t>
            </a:r>
            <a:r>
              <a:rPr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％プロジェクト</a:t>
            </a:r>
            <a:endParaRPr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を考えよう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989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78480"/>
            <a:ext cx="9144000" cy="830997"/>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t>もしも身近な人が</a:t>
            </a:r>
            <a:r>
              <a:rPr lang="ja-JP" altLang="en-US" spc="-100" dirty="0" smtClean="0">
                <a:solidFill>
                  <a:srgbClr val="F4B6D2"/>
                </a:solidFill>
              </a:rPr>
              <a:t>がん</a:t>
            </a:r>
            <a:r>
              <a:rPr lang="ja-JP" altLang="en-US" sz="4200" spc="-100" dirty="0" smtClean="0"/>
              <a:t>になったら</a:t>
            </a:r>
            <a:endParaRPr lang="ja-JP" altLang="en-US" sz="4200" spc="-100" dirty="0"/>
          </a:p>
        </p:txBody>
      </p:sp>
      <p:sp>
        <p:nvSpPr>
          <p:cNvPr id="5" name="正方形/長方形 4"/>
          <p:cNvSpPr/>
          <p:nvPr/>
        </p:nvSpPr>
        <p:spPr>
          <a:xfrm>
            <a:off x="349134" y="1286787"/>
            <a:ext cx="6408712" cy="1560293"/>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想像</a:t>
            </a:r>
            <a:r>
              <a:rPr lang="ja-JP" altLang="en-US" sz="2800" b="1" dirty="0">
                <a:solidFill>
                  <a:schemeClr val="tx1"/>
                </a:solidFill>
              </a:rPr>
              <a:t>して</a:t>
            </a:r>
            <a:r>
              <a:rPr lang="ja-JP" altLang="en-US" sz="2800" b="1" dirty="0" smtClean="0">
                <a:solidFill>
                  <a:schemeClr val="tx1"/>
                </a:solidFill>
              </a:rPr>
              <a:t>みて・・・</a:t>
            </a:r>
            <a:endParaRPr lang="en-US" altLang="ja-JP" sz="2800" b="1" dirty="0">
              <a:solidFill>
                <a:schemeClr val="tx1"/>
              </a:solidFill>
            </a:endParaRPr>
          </a:p>
          <a:p>
            <a:pPr>
              <a:lnSpc>
                <a:spcPts val="2000"/>
              </a:lnSpc>
            </a:pPr>
            <a:endParaRPr lang="en-US" altLang="ja-JP" sz="2800" b="1" dirty="0" smtClean="0">
              <a:solidFill>
                <a:schemeClr val="tx1"/>
              </a:solidFill>
            </a:endParaRPr>
          </a:p>
          <a:p>
            <a:r>
              <a:rPr kumimoji="1" lang="ja-JP" altLang="en-US" sz="2800" b="1" dirty="0">
                <a:solidFill>
                  <a:schemeClr val="tx1"/>
                </a:solidFill>
              </a:rPr>
              <a:t>自分</a:t>
            </a:r>
            <a:r>
              <a:rPr kumimoji="1" lang="ja-JP" altLang="en-US" sz="2800" b="1" dirty="0" smtClean="0">
                <a:solidFill>
                  <a:schemeClr val="tx1"/>
                </a:solidFill>
              </a:rPr>
              <a:t>の周りの人が急に病気になったら</a:t>
            </a:r>
            <a:endParaRPr kumimoji="1" lang="ja-JP" altLang="en-US" sz="2800" b="1" dirty="0">
              <a:solidFill>
                <a:schemeClr val="tx1"/>
              </a:solidFill>
            </a:endParaRPr>
          </a:p>
        </p:txBody>
      </p:sp>
      <p:sp>
        <p:nvSpPr>
          <p:cNvPr id="6" name="正方形/長方形 5"/>
          <p:cNvSpPr/>
          <p:nvPr/>
        </p:nvSpPr>
        <p:spPr>
          <a:xfrm>
            <a:off x="337774" y="3124390"/>
            <a:ext cx="7776864" cy="1656184"/>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今はいろいろな治療法があるとはいうものの・・・</a:t>
            </a:r>
            <a:endParaRPr kumimoji="1" lang="en-US" altLang="ja-JP" sz="2800" b="1" dirty="0" smtClean="0">
              <a:solidFill>
                <a:schemeClr val="tx1"/>
              </a:solidFill>
            </a:endParaRPr>
          </a:p>
          <a:p>
            <a:r>
              <a:rPr kumimoji="1" lang="ja-JP" altLang="en-US" sz="2800" b="1" dirty="0" smtClean="0">
                <a:solidFill>
                  <a:schemeClr val="tx1"/>
                </a:solidFill>
              </a:rPr>
              <a:t>今までの生活が変わってしまうってこと・・</a:t>
            </a:r>
            <a:endParaRPr kumimoji="1" lang="en-US" altLang="ja-JP" sz="2800" b="1" dirty="0" smtClean="0">
              <a:solidFill>
                <a:schemeClr val="tx1"/>
              </a:solidFill>
            </a:endParaRPr>
          </a:p>
        </p:txBody>
      </p:sp>
      <p:sp>
        <p:nvSpPr>
          <p:cNvPr id="7" name="正方形/長方形 6"/>
          <p:cNvSpPr/>
          <p:nvPr/>
        </p:nvSpPr>
        <p:spPr>
          <a:xfrm>
            <a:off x="323528" y="5121187"/>
            <a:ext cx="6624736" cy="1326268"/>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おとなに近づいている君たちには</a:t>
            </a:r>
            <a:endParaRPr kumimoji="1" lang="en-US" altLang="ja-JP" sz="2800" b="1" dirty="0" smtClean="0">
              <a:solidFill>
                <a:schemeClr val="tx1"/>
              </a:solidFill>
            </a:endParaRPr>
          </a:p>
          <a:p>
            <a:r>
              <a:rPr kumimoji="1" lang="ja-JP" altLang="en-US" sz="2800" b="1" dirty="0" smtClean="0">
                <a:solidFill>
                  <a:schemeClr val="tx1"/>
                </a:solidFill>
              </a:rPr>
              <a:t>何ができるのだろう？</a:t>
            </a:r>
            <a:endParaRPr kumimoji="1" lang="ja-JP" altLang="en-US" sz="2800" b="1" dirty="0">
              <a:solidFill>
                <a:schemeClr val="tx1"/>
              </a:solidFill>
            </a:endParaRPr>
          </a:p>
        </p:txBody>
      </p:sp>
      <p:pic>
        <p:nvPicPr>
          <p:cNvPr id="9" name="オブジェクト 0" descr="3"/>
          <p:cNvPicPr/>
          <p:nvPr/>
        </p:nvPicPr>
        <p:blipFill>
          <a:blip r:embed="rId3"/>
          <a:stretch>
            <a:fillRect/>
          </a:stretch>
        </p:blipFill>
        <p:spPr bwMode="auto">
          <a:xfrm>
            <a:off x="6372200" y="4293096"/>
            <a:ext cx="2333625" cy="2305050"/>
          </a:xfrm>
          <a:prstGeom prst="rect">
            <a:avLst/>
          </a:prstGeom>
          <a:noFill/>
          <a:ln>
            <a:miter/>
          </a:ln>
        </p:spPr>
      </p:pic>
    </p:spTree>
    <p:extLst>
      <p:ext uri="{BB962C8B-B14F-4D97-AF65-F5344CB8AC3E}">
        <p14:creationId xmlns:p14="http://schemas.microsoft.com/office/powerpoint/2010/main" val="37782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2420888"/>
            <a:ext cx="8424936" cy="2272417"/>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がん経験者の方の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お話を聞こう</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172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1196752"/>
            <a:ext cx="8424936" cy="4452501"/>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もし大切な人が</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がんになったら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どんなことをしますか</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01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75122" y="0"/>
            <a:ext cx="8532329"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7"/>
          <p:cNvSpPr/>
          <p:nvPr/>
        </p:nvSpPr>
        <p:spPr>
          <a:xfrm>
            <a:off x="2707517" y="270066"/>
            <a:ext cx="2296531" cy="708135"/>
          </a:xfrm>
          <a:prstGeom prst="wedgeRoundRectCallout">
            <a:avLst>
              <a:gd name="adj1" fmla="val 5339"/>
              <a:gd name="adj2" fmla="val -44558"/>
              <a:gd name="adj3" fmla="val 16667"/>
            </a:avLst>
          </a:prstGeom>
          <a:solidFill>
            <a:srgbClr val="FFFFAF"/>
          </a:solidFill>
          <a:ln w="41275">
            <a:solidFill>
              <a:srgbClr val="FFFFAF"/>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23526" y="487447"/>
            <a:ext cx="2132472"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日本では、</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2136775" y="454981"/>
            <a:ext cx="6719082" cy="523220"/>
          </a:xfrm>
          <a:prstGeom prst="rect">
            <a:avLst/>
          </a:prstGeom>
          <a:noFill/>
        </p:spPr>
        <p:txBody>
          <a:bodyPr wrap="square" rtlCol="0">
            <a:spAutoFit/>
          </a:bodyPr>
          <a:lstStyle>
            <a:defPPr>
              <a:defRPr lang="ja-JP"/>
            </a:defPPr>
            <a:lvl1pPr algn="ctr">
              <a:defRPr sz="4400" b="1"/>
            </a:lvl1pPr>
          </a:lstStyle>
          <a:p>
            <a:pPr algn="l"/>
            <a:r>
              <a:rPr lang="ja-JP" altLang="en-US" sz="2800" dirty="0" smtClean="0">
                <a:latin typeface="メイリオ" panose="020B0604030504040204" pitchFamily="50" charset="-128"/>
                <a:ea typeface="メイリオ" panose="020B0604030504040204" pitchFamily="50" charset="-128"/>
              </a:rPr>
              <a:t>約　　　　　　　 が、がんになっている</a:t>
            </a:r>
            <a:endParaRPr lang="en-US" altLang="ja-JP" sz="28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0" y="1595508"/>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日本人は、一生のうち</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164913" y="3719534"/>
            <a:ext cx="2808311"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が、がんになる</a:t>
            </a:r>
            <a:endParaRPr lang="en-US" altLang="ja-JP" sz="2800" dirty="0">
              <a:latin typeface="メイリオ" panose="020B0604030504040204" pitchFamily="50" charset="-128"/>
              <a:ea typeface="メイリオ" panose="020B0604030504040204" pitchFamily="50" charset="-128"/>
            </a:endParaRPr>
          </a:p>
        </p:txBody>
      </p:sp>
      <p:sp>
        <p:nvSpPr>
          <p:cNvPr id="33" name="円/楕円 5"/>
          <p:cNvSpPr/>
          <p:nvPr/>
        </p:nvSpPr>
        <p:spPr>
          <a:xfrm>
            <a:off x="538573" y="2031512"/>
            <a:ext cx="2381309" cy="19789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男性の</a:t>
            </a:r>
            <a:endParaRPr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rPr>
              <a:t>3</a:t>
            </a:r>
            <a:r>
              <a:rPr kumimoji="1" lang="ja-JP" altLang="en-US" sz="3100" dirty="0" smtClean="0">
                <a:solidFill>
                  <a:srgbClr val="0066CC"/>
                </a:solidFill>
                <a:latin typeface="HGP創英角ﾎﾟｯﾌﾟ体" panose="040B0A00000000000000" pitchFamily="50" charset="-128"/>
                <a:ea typeface="HGP創英角ﾎﾟｯﾌﾟ体" panose="040B0A00000000000000" pitchFamily="50" charset="-128"/>
              </a:rPr>
              <a:t>人に</a:t>
            </a:r>
            <a:r>
              <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rPr>
              <a:t>2</a:t>
            </a:r>
            <a:r>
              <a:rPr kumimoji="1" lang="ja-JP" altLang="en-US" sz="3100" dirty="0" smtClean="0">
                <a:solidFill>
                  <a:srgbClr val="0066CC"/>
                </a:solidFill>
                <a:latin typeface="HGP創英角ﾎﾟｯﾌﾟ体" panose="040B0A00000000000000" pitchFamily="50" charset="-128"/>
                <a:ea typeface="HGP創英角ﾎﾟｯﾌﾟ体" panose="040B0A00000000000000" pitchFamily="50" charset="-128"/>
              </a:rPr>
              <a:t>人</a:t>
            </a:r>
            <a:endPar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a:t>
            </a:r>
            <a:r>
              <a:rPr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rPr>
              <a:t>62%</a:t>
            </a: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0066CC"/>
              </a:solidFill>
              <a:latin typeface="HGP創英角ﾎﾟｯﾌﾟ体" panose="040B0A00000000000000" pitchFamily="50" charset="-128"/>
              <a:ea typeface="HGP創英角ﾎﾟｯﾌﾟ体" panose="040B0A00000000000000" pitchFamily="50" charset="-128"/>
            </a:endParaRPr>
          </a:p>
        </p:txBody>
      </p:sp>
      <p:sp>
        <p:nvSpPr>
          <p:cNvPr id="34" name="円/楕円 5"/>
          <p:cNvSpPr/>
          <p:nvPr/>
        </p:nvSpPr>
        <p:spPr>
          <a:xfrm>
            <a:off x="4447305" y="1989169"/>
            <a:ext cx="2536250" cy="1861348"/>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女性の</a:t>
            </a:r>
            <a:endParaRPr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rPr>
              <a:t>2</a:t>
            </a:r>
            <a:r>
              <a:rPr kumimoji="1" lang="ja-JP" altLang="en-US" sz="3200" dirty="0" smtClean="0">
                <a:solidFill>
                  <a:srgbClr val="FF5050"/>
                </a:solidFill>
                <a:latin typeface="HGP創英角ﾎﾟｯﾌﾟ体" panose="040B0A00000000000000" pitchFamily="50" charset="-128"/>
                <a:ea typeface="HGP創英角ﾎﾟｯﾌﾟ体" panose="040B0A00000000000000" pitchFamily="50" charset="-128"/>
              </a:rPr>
              <a:t>人に</a:t>
            </a:r>
            <a:r>
              <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rPr>
              <a:t>1</a:t>
            </a:r>
            <a:r>
              <a:rPr kumimoji="1" lang="ja-JP" altLang="en-US" sz="3200" dirty="0" smtClean="0">
                <a:solidFill>
                  <a:srgbClr val="FF5050"/>
                </a:solidFill>
                <a:latin typeface="HGP創英角ﾎﾟｯﾌﾟ体" panose="040B0A00000000000000" pitchFamily="50" charset="-128"/>
                <a:ea typeface="HGP創英角ﾎﾟｯﾌﾟ体" panose="040B0A00000000000000" pitchFamily="50" charset="-128"/>
              </a:rPr>
              <a:t>人</a:t>
            </a:r>
            <a:endPar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a:t>
            </a:r>
            <a:r>
              <a:rPr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rPr>
              <a:t>47%</a:t>
            </a: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5050"/>
              </a:solidFill>
              <a:latin typeface="HGP創英角ﾎﾟｯﾌﾟ体" panose="040B0A00000000000000" pitchFamily="50" charset="-128"/>
              <a:ea typeface="HGP創英角ﾎﾟｯﾌﾟ体" panose="040B0A00000000000000" pitchFamily="50" charset="-128"/>
            </a:endParaRPr>
          </a:p>
        </p:txBody>
      </p:sp>
      <p:sp>
        <p:nvSpPr>
          <p:cNvPr id="35" name="角丸四角形吹き出し 34"/>
          <p:cNvSpPr/>
          <p:nvPr/>
        </p:nvSpPr>
        <p:spPr>
          <a:xfrm>
            <a:off x="1243973" y="5524818"/>
            <a:ext cx="7042235" cy="740601"/>
          </a:xfrm>
          <a:prstGeom prst="wedgeRoundRectCallout">
            <a:avLst>
              <a:gd name="adj1" fmla="val 5339"/>
              <a:gd name="adj2" fmla="val -44558"/>
              <a:gd name="adj3" fmla="val 16667"/>
            </a:avLst>
          </a:prstGeom>
          <a:solidFill>
            <a:schemeClr val="accent6">
              <a:lumMod val="40000"/>
              <a:lumOff val="60000"/>
            </a:schemeClr>
          </a:solidFill>
          <a:ln w="41275">
            <a:solidFill>
              <a:srgbClr val="FFCC99"/>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誰もががんになる可能性がある</a:t>
            </a:r>
            <a:endPar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オブジェクト 0"/>
          <p:cNvPicPr/>
          <p:nvPr/>
        </p:nvPicPr>
        <p:blipFill rotWithShape="1">
          <a:blip r:embed="rId4"/>
          <a:srcRect l="-1" r="48723" b="12820"/>
          <a:stretch/>
        </p:blipFill>
        <p:spPr bwMode="auto">
          <a:xfrm>
            <a:off x="2575004" y="1821232"/>
            <a:ext cx="1845421" cy="2114183"/>
          </a:xfrm>
          <a:prstGeom prst="rect">
            <a:avLst/>
          </a:prstGeom>
          <a:noFill/>
          <a:ln>
            <a:miter/>
          </a:ln>
        </p:spPr>
      </p:pic>
      <p:pic>
        <p:nvPicPr>
          <p:cNvPr id="37" name="オブジェクト 0"/>
          <p:cNvPicPr/>
          <p:nvPr/>
        </p:nvPicPr>
        <p:blipFill rotWithShape="1">
          <a:blip r:embed="rId4"/>
          <a:srcRect l="51495" t="12230" b="11796"/>
          <a:stretch/>
        </p:blipFill>
        <p:spPr bwMode="auto">
          <a:xfrm>
            <a:off x="6703401" y="1700808"/>
            <a:ext cx="1955550" cy="1944216"/>
          </a:xfrm>
          <a:prstGeom prst="rect">
            <a:avLst/>
          </a:prstGeom>
          <a:noFill/>
          <a:ln>
            <a:miter/>
          </a:ln>
        </p:spPr>
      </p:pic>
      <p:sp>
        <p:nvSpPr>
          <p:cNvPr id="16" name="テキスト ボックス 15"/>
          <p:cNvSpPr txBox="1"/>
          <p:nvPr/>
        </p:nvSpPr>
        <p:spPr>
          <a:xfrm>
            <a:off x="4229765" y="6399893"/>
            <a:ext cx="4721031"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：国立がん研究センターがん情報サービス「がん登録・集計」</a:t>
            </a:r>
            <a:endPar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「よくわかるがんの話①　がんってどんな病気？」林和彦著　保育社より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228586" y="4582960"/>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日本人の死因第一位は、</a:t>
            </a:r>
            <a:endParaRPr lang="en-US" altLang="ja-JP" sz="2800" dirty="0">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4420424" y="4376994"/>
            <a:ext cx="3865783" cy="708135"/>
          </a:xfrm>
          <a:prstGeom prst="wedgeRoundRectCallout">
            <a:avLst>
              <a:gd name="adj1" fmla="val 5339"/>
              <a:gd name="adj2" fmla="val -44558"/>
              <a:gd name="adj3" fmla="val 16667"/>
            </a:avLst>
          </a:prstGeom>
          <a:solidFill>
            <a:srgbClr val="FFFFAF"/>
          </a:solidFill>
          <a:ln w="41275">
            <a:solidFill>
              <a:srgbClr val="FFFFAF"/>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がん（悪性新生物）</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735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33" grpId="0" animBg="1"/>
      <p:bldP spid="34" grpId="0" animBg="1"/>
      <p:bldP spid="35" grpId="0" animBg="1"/>
      <p:bldP spid="17"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48679" y="-206375"/>
            <a:ext cx="8496944"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563888" y="6459247"/>
            <a:ext cx="5256584" cy="253916"/>
          </a:xfrm>
          <a:prstGeom prst="rect">
            <a:avLst/>
          </a:prstGeom>
          <a:noFill/>
        </p:spPr>
        <p:txBody>
          <a:bodyPr wrap="square" rtlCol="0">
            <a:spAutoFit/>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　令和</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年人口動態統計　「死因順位別にみた都道府県別死亡割合」より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079740" y="5179161"/>
            <a:ext cx="7222394" cy="584775"/>
          </a:xfrm>
          <a:prstGeom prst="rect">
            <a:avLst/>
          </a:prstGeom>
          <a:solidFill>
            <a:schemeClr val="accent6">
              <a:lumMod val="40000"/>
              <a:lumOff val="60000"/>
            </a:schemeClr>
          </a:solidFill>
        </p:spPr>
        <p:txBody>
          <a:bodyPr wrap="square" rtlCol="0">
            <a:sp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  高知県では、約　　　　　　</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が</a:t>
            </a:r>
            <a:endParaRPr lang="en-US" altLang="ja-JP" sz="3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079740" y="5762780"/>
            <a:ext cx="7223283" cy="641568"/>
          </a:xfrm>
          <a:prstGeom prst="rect">
            <a:avLst/>
          </a:prstGeom>
          <a:solidFill>
            <a:schemeClr val="accent6">
              <a:lumMod val="40000"/>
              <a:lumOff val="60000"/>
            </a:schemeClr>
          </a:solidFill>
        </p:spPr>
        <p:txBody>
          <a:bodyPr wrap="square" rtlCol="0" anchor="b" anchorCtr="1">
            <a:no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「がん」が原因で亡くなっています。</a:t>
            </a:r>
            <a:endParaRPr lang="en-US" altLang="ja-JP" sz="3200" dirty="0">
              <a:latin typeface="メイリオ" panose="020B0604030504040204" pitchFamily="50" charset="-128"/>
              <a:ea typeface="メイリオ" panose="020B0604030504040204" pitchFamily="50" charset="-128"/>
            </a:endParaRPr>
          </a:p>
        </p:txBody>
      </p:sp>
      <p:sp>
        <p:nvSpPr>
          <p:cNvPr id="11" name="角丸四角形吹き出し 10"/>
          <p:cNvSpPr/>
          <p:nvPr/>
        </p:nvSpPr>
        <p:spPr>
          <a:xfrm>
            <a:off x="4479305" y="5171034"/>
            <a:ext cx="2324943" cy="591745"/>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令和</a:t>
            </a:r>
            <a:r>
              <a:rPr lang="ja-JP" altLang="en-US" sz="3200" dirty="0" smtClean="0">
                <a:latin typeface="メイリオ" panose="020B0604030504040204" pitchFamily="50" charset="-128"/>
                <a:ea typeface="メイリオ" panose="020B0604030504040204" pitchFamily="50" charset="-128"/>
              </a:rPr>
              <a:t>５年高知県死因別死亡率</a:t>
            </a:r>
          </a:p>
        </p:txBody>
      </p:sp>
      <p:sp>
        <p:nvSpPr>
          <p:cNvPr id="12" name="正方形/長方形 11"/>
          <p:cNvSpPr/>
          <p:nvPr/>
        </p:nvSpPr>
        <p:spPr>
          <a:xfrm>
            <a:off x="6466064" y="1033477"/>
            <a:ext cx="241176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生活習慣病</a:t>
            </a:r>
            <a:endParaRPr kumimoji="1" lang="en-US" altLang="ja-JP" sz="2800" dirty="0" smtClean="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44.4</a:t>
            </a: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a:t>
            </a:r>
            <a:endParaRPr lang="en-US" altLang="ja-JP" sz="2800" dirty="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(45.6%)</a:t>
            </a:r>
            <a:endParaRPr kumimoji="1" lang="ja-JP" altLang="en-US" sz="2800" dirty="0">
              <a:solidFill>
                <a:srgbClr val="FF0000"/>
              </a:solidFill>
              <a:latin typeface="HGSｺﾞｼｯｸE" panose="020B0900000000000000" pitchFamily="50" charset="-128"/>
              <a:ea typeface="HGSｺﾞｼｯｸE" panose="020B0900000000000000" pitchFamily="50" charset="-128"/>
            </a:endParaRPr>
          </a:p>
        </p:txBody>
      </p:sp>
      <p:sp>
        <p:nvSpPr>
          <p:cNvPr id="13" name="テキスト ボックス 12"/>
          <p:cNvSpPr txBox="1"/>
          <p:nvPr/>
        </p:nvSpPr>
        <p:spPr>
          <a:xfrm>
            <a:off x="6587632" y="4615109"/>
            <a:ext cx="2168623" cy="338554"/>
          </a:xfrm>
          <a:prstGeom prst="rect">
            <a:avLst/>
          </a:prstGeom>
          <a:noFill/>
          <a:effectLst/>
        </p:spPr>
        <p:txBody>
          <a:bodyPr wrap="square" rtlCol="0">
            <a:spAutoFit/>
          </a:bodyPr>
          <a:lstStyle>
            <a:defPPr>
              <a:defRPr lang="ja-JP"/>
            </a:defPPr>
            <a:lvl1pPr algn="ctr">
              <a:defRPr sz="4400" b="1"/>
            </a:lvl1pPr>
          </a:lstStyle>
          <a:p>
            <a:r>
              <a:rPr lang="ja-JP" altLang="en-US" sz="1600" b="0" dirty="0" smtClean="0">
                <a:latin typeface="メイリオ" panose="020B0604030504040204" pitchFamily="50" charset="-128"/>
                <a:ea typeface="メイリオ" panose="020B0604030504040204" pitchFamily="50" charset="-128"/>
              </a:rPr>
              <a:t>＊（　）は全国値</a:t>
            </a:r>
          </a:p>
        </p:txBody>
      </p:sp>
      <p:graphicFrame>
        <p:nvGraphicFramePr>
          <p:cNvPr id="14" name="グラフ 13"/>
          <p:cNvGraphicFramePr>
            <a:graphicFrameLocks/>
          </p:cNvGraphicFramePr>
          <p:nvPr>
            <p:extLst>
              <p:ext uri="{D42A27DB-BD31-4B8C-83A1-F6EECF244321}">
                <p14:modId xmlns:p14="http://schemas.microsoft.com/office/powerpoint/2010/main" val="3453454159"/>
              </p:ext>
            </p:extLst>
          </p:nvPr>
        </p:nvGraphicFramePr>
        <p:xfrm>
          <a:off x="914909" y="731231"/>
          <a:ext cx="7128792" cy="4496917"/>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4516661" y="3420016"/>
            <a:ext cx="919435"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002060"/>
                </a:solidFill>
              </a:rPr>
              <a:t>ろうすい</a:t>
            </a:r>
            <a:endParaRPr kumimoji="1" lang="ja-JP" altLang="en-US" sz="1200" b="1" dirty="0">
              <a:solidFill>
                <a:srgbClr val="002060"/>
              </a:solidFill>
            </a:endParaRPr>
          </a:p>
        </p:txBody>
      </p:sp>
    </p:spTree>
    <p:extLst>
      <p:ext uri="{BB962C8B-B14F-4D97-AF65-F5344CB8AC3E}">
        <p14:creationId xmlns:p14="http://schemas.microsoft.com/office/powerpoint/2010/main" val="301600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15663"/>
          </a:xfrm>
          <a:prstGeom prst="rect">
            <a:avLst/>
          </a:prstGeom>
          <a:solidFill>
            <a:srgbClr val="FFCC99"/>
          </a:solidFill>
          <a:effectLst>
            <a:outerShdw blurRad="50800" dist="38100" dir="2700000" algn="tl" rotWithShape="0">
              <a:prstClr val="black">
                <a:alpha val="40000"/>
              </a:prstClr>
            </a:outerShdw>
            <a:softEdge rad="25400"/>
          </a:effectLst>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がんの種類によって、治りょうで</a:t>
            </a:r>
            <a:endParaRPr lang="en-US" altLang="ja-JP" sz="28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命を救いやすいものとそうでないものがある</a:t>
            </a:r>
            <a:endParaRPr lang="en-US" altLang="ja-JP" sz="3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smtClean="0">
                <a:latin typeface="メイリオ" panose="020B0604030504040204" pitchFamily="50" charset="-128"/>
                <a:ea typeface="メイリオ" panose="020B0604030504040204" pitchFamily="50" charset="-128"/>
              </a:rPr>
              <a:t>がんと診断されてからの５年生存率</a:t>
            </a:r>
          </a:p>
        </p:txBody>
      </p:sp>
      <p:sp>
        <p:nvSpPr>
          <p:cNvPr id="2" name="正方形/長方形 1"/>
          <p:cNvSpPr/>
          <p:nvPr/>
        </p:nvSpPr>
        <p:spPr>
          <a:xfrm>
            <a:off x="269630" y="360879"/>
            <a:ext cx="432049" cy="47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endParaRPr kumimoji="1" lang="ja-JP" altLang="en-US" sz="1400" dirty="0">
              <a:solidFill>
                <a:schemeClr val="tx1"/>
              </a:solidFill>
            </a:endParaRPr>
          </a:p>
        </p:txBody>
      </p:sp>
      <p:sp>
        <p:nvSpPr>
          <p:cNvPr id="9" name="正方形/長方形 8"/>
          <p:cNvSpPr/>
          <p:nvPr/>
        </p:nvSpPr>
        <p:spPr>
          <a:xfrm>
            <a:off x="2627784" y="-90739"/>
            <a:ext cx="936104"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しんだん</a:t>
            </a:r>
            <a:endParaRPr kumimoji="1" lang="ja-JP" altLang="en-US" sz="1400" b="1" dirty="0">
              <a:solidFill>
                <a:schemeClr val="tx1"/>
              </a:solidFill>
            </a:endParaRPr>
          </a:p>
        </p:txBody>
      </p:sp>
      <p:graphicFrame>
        <p:nvGraphicFramePr>
          <p:cNvPr id="10" name="グラフ 9"/>
          <p:cNvGraphicFramePr>
            <a:graphicFrameLocks/>
          </p:cNvGraphicFramePr>
          <p:nvPr/>
        </p:nvGraphicFramePr>
        <p:xfrm>
          <a:off x="162795" y="704032"/>
          <a:ext cx="9014160" cy="4312954"/>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403876" y="4961063"/>
            <a:ext cx="8280919" cy="461665"/>
          </a:xfrm>
          <a:prstGeom prst="rect">
            <a:avLst/>
          </a:prstGeom>
          <a:noFill/>
          <a:effectLst/>
        </p:spPr>
        <p:txBody>
          <a:bodyPr wrap="square" rtlCol="0">
            <a:spAutoFit/>
          </a:bodyPr>
          <a:lstStyle>
            <a:defPPr>
              <a:defRPr lang="ja-JP"/>
            </a:defPPr>
            <a:lvl1pPr algn="ctr">
              <a:defRPr sz="4400" b="1"/>
            </a:lvl1pPr>
          </a:lstStyle>
          <a:p>
            <a:pPr algn="l"/>
            <a:r>
              <a:rPr lang="ja-JP" altLang="en-US" sz="1200" b="0" dirty="0" smtClean="0">
                <a:latin typeface="メイリオ" panose="020B0604030504040204" pitchFamily="50" charset="-128"/>
                <a:ea typeface="メイリオ" panose="020B0604030504040204" pitchFamily="50" charset="-128"/>
              </a:rPr>
              <a:t>＊がんと診断された人のうち</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年後に生存している人の割合が、日本人全体で</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年後に生存している人の割合に比べて</a:t>
            </a:r>
            <a:endParaRPr lang="en-US" altLang="ja-JP" sz="1200" b="0" dirty="0" smtClean="0">
              <a:latin typeface="メイリオ" panose="020B0604030504040204" pitchFamily="50" charset="-128"/>
              <a:ea typeface="メイリオ" panose="020B0604030504040204" pitchFamily="50" charset="-128"/>
            </a:endParaRPr>
          </a:p>
          <a:p>
            <a:pPr algn="l"/>
            <a:r>
              <a:rPr lang="ja-JP" altLang="en-US" sz="1200" b="0" dirty="0">
                <a:latin typeface="メイリオ" panose="020B0604030504040204" pitchFamily="50" charset="-128"/>
                <a:ea typeface="メイリオ" panose="020B0604030504040204" pitchFamily="50" charset="-128"/>
              </a:rPr>
              <a:t>　</a:t>
            </a:r>
            <a:r>
              <a:rPr lang="ja-JP" altLang="en-US" sz="1200" b="0" dirty="0" smtClean="0">
                <a:latin typeface="メイリオ" panose="020B0604030504040204" pitchFamily="50" charset="-128"/>
                <a:ea typeface="メイリオ" panose="020B0604030504040204" pitchFamily="50" charset="-128"/>
              </a:rPr>
              <a:t>どのくらい低いかで示す</a:t>
            </a:r>
            <a:endParaRPr lang="ja-JP" altLang="en-US" sz="1200" b="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17075" y="6622788"/>
            <a:ext cx="8563580" cy="246221"/>
          </a:xfrm>
          <a:prstGeom prst="rect">
            <a:avLst/>
          </a:prstGeom>
          <a:noFill/>
        </p:spPr>
        <p:txBody>
          <a:bodyPr wrap="square" rtlCol="0">
            <a:spAutoFit/>
          </a:bodyPr>
          <a:lstStyle>
            <a:defPPr>
              <a:defRPr lang="ja-JP"/>
            </a:defPPr>
          </a:lstStyle>
          <a:p>
            <a:pPr algn="ct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国立がん研究センターがん情報サービス「がん登録・統計」がん診療連携拠点病院等院内がん登録生存率集計（</a:t>
            </a:r>
            <a:r>
              <a:rPr kumimoji="1" lang="en-US" altLang="ja-JP"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2010‐2011</a:t>
            </a: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診断例）より作成</a:t>
            </a:r>
            <a:endParaRPr lang="ja-JP" altLang="ja-JP" sz="11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7730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77218"/>
          </a:xfrm>
          <a:prstGeom prst="rect">
            <a:avLst/>
          </a:prstGeom>
          <a:solidFill>
            <a:srgbClr val="FFCC99"/>
          </a:solidFill>
          <a:effectLst>
            <a:softEdge rad="25400"/>
          </a:effectLst>
        </p:spPr>
        <p:txBody>
          <a:bodyPr wrap="square" rtlCol="0" anchor="b" anchorCtr="1">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将来</a:t>
            </a:r>
            <a:r>
              <a:rPr lang="ja-JP" altLang="en-US" sz="3200" dirty="0" smtClean="0">
                <a:latin typeface="メイリオ" panose="020B0604030504040204" pitchFamily="50" charset="-128"/>
                <a:ea typeface="メイリオ" panose="020B0604030504040204" pitchFamily="50" charset="-128"/>
              </a:rPr>
              <a:t>の「がん」を予防するために</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正しく</a:t>
            </a:r>
            <a:r>
              <a:rPr lang="ja-JP" altLang="en-US" sz="3200" dirty="0" smtClean="0">
                <a:latin typeface="メイリオ" panose="020B0604030504040204" pitchFamily="50" charset="-128"/>
                <a:ea typeface="メイリオ" panose="020B0604030504040204" pitchFamily="50" charset="-128"/>
              </a:rPr>
              <a:t>知って、今からできることをしよう</a:t>
            </a:r>
            <a:endParaRPr lang="en-US" altLang="ja-JP" sz="3200" dirty="0" smtClean="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F309A0B-0065-4B1C-A2FC-5765D9249CAB}"/>
              </a:ext>
            </a:extLst>
          </p:cNvPr>
          <p:cNvPicPr/>
          <p:nvPr/>
        </p:nvPicPr>
        <p:blipFill rotWithShape="1">
          <a:blip r:embed="rId4" cstate="print">
            <a:extLst>
              <a:ext uri="{28A0092B-C50C-407E-A947-70E740481C1C}">
                <a14:useLocalDpi xmlns:a14="http://schemas.microsoft.com/office/drawing/2010/main" val="0"/>
              </a:ext>
            </a:extLst>
          </a:blip>
          <a:srcRect l="1242" t="1293" r="1466" b="9449"/>
          <a:stretch/>
        </p:blipFill>
        <p:spPr bwMode="auto">
          <a:xfrm>
            <a:off x="323973" y="178452"/>
            <a:ext cx="8553851" cy="4759812"/>
          </a:xfrm>
          <a:prstGeom prst="rect">
            <a:avLst/>
          </a:prstGeom>
          <a:noFill/>
          <a:ln>
            <a:noFill/>
          </a:ln>
        </p:spPr>
      </p:pic>
      <p:sp>
        <p:nvSpPr>
          <p:cNvPr id="14" name="テキスト ボックス 13"/>
          <p:cNvSpPr txBox="1"/>
          <p:nvPr/>
        </p:nvSpPr>
        <p:spPr>
          <a:xfrm>
            <a:off x="1178919" y="4969877"/>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16"/>
          <p:cNvSpPr txBox="1"/>
          <p:nvPr/>
        </p:nvSpPr>
        <p:spPr>
          <a:xfrm>
            <a:off x="596905" y="211696"/>
            <a:ext cx="8280919" cy="553998"/>
          </a:xfrm>
          <a:prstGeom prst="rect">
            <a:avLst/>
          </a:prstGeom>
          <a:noFill/>
          <a:effectLst/>
        </p:spPr>
        <p:txBody>
          <a:bodyPr wrap="square" rtlCol="0">
            <a:spAutoFit/>
          </a:bodyPr>
          <a:lstStyle>
            <a:defPPr>
              <a:defRPr lang="ja-JP"/>
            </a:defPPr>
            <a:lvl1pPr algn="ctr">
              <a:defRPr sz="4400" b="1"/>
            </a:lvl1pPr>
          </a:lstStyle>
          <a:p>
            <a:r>
              <a:rPr lang="ja-JP" altLang="en-US" sz="3000" dirty="0" smtClean="0">
                <a:latin typeface="メイリオ" panose="020B0604030504040204" pitchFamily="50" charset="-128"/>
                <a:ea typeface="メイリオ" panose="020B0604030504040204" pitchFamily="50" charset="-128"/>
              </a:rPr>
              <a:t>年齢別がんになる人の割合</a:t>
            </a:r>
          </a:p>
        </p:txBody>
      </p:sp>
      <p:sp>
        <p:nvSpPr>
          <p:cNvPr id="9" name="角丸四角形吹き出し 8"/>
          <p:cNvSpPr/>
          <p:nvPr/>
        </p:nvSpPr>
        <p:spPr>
          <a:xfrm>
            <a:off x="1002250" y="3153315"/>
            <a:ext cx="2952328" cy="635726"/>
          </a:xfrm>
          <a:prstGeom prst="wedgeRoundRectCallout">
            <a:avLst>
              <a:gd name="adj1" fmla="val 45741"/>
              <a:gd name="adj2" fmla="val 97368"/>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20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代後半から</a:t>
            </a: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歳くらいでは、女性が多い</a:t>
            </a:r>
            <a:endParaRPr kumimoji="1" lang="ja-JP" altLang="en-US" i="0" normalizeH="0" noProof="0" dirty="0">
              <a:solidFill>
                <a:schemeClr val="tx1"/>
              </a:solidFill>
              <a:uLnTx/>
              <a:uFillTx/>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V="1">
            <a:off x="4644008" y="1201891"/>
            <a:ext cx="0" cy="3128260"/>
          </a:xfrm>
          <a:prstGeom prst="line">
            <a:avLst/>
          </a:prstGeom>
          <a:ln w="222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角丸四角形吹き出し 11"/>
          <p:cNvSpPr/>
          <p:nvPr/>
        </p:nvSpPr>
        <p:spPr>
          <a:xfrm>
            <a:off x="3419872" y="1201891"/>
            <a:ext cx="2448272" cy="1515227"/>
          </a:xfrm>
          <a:prstGeom prst="wedgeRoundRectCallout">
            <a:avLst>
              <a:gd name="adj1" fmla="val -21023"/>
              <a:gd name="adj2" fmla="val 4837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才前後から</a:t>
            </a:r>
            <a:endPar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がんになる人が増える</a:t>
            </a:r>
            <a:endParaRPr kumimoji="1" lang="ja-JP" altLang="en-US" sz="2600" i="0" normalizeH="0" noProof="0" dirty="0">
              <a:solidFill>
                <a:schemeClr val="tx1"/>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796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1600" y="1772816"/>
            <a:ext cx="7125995" cy="3362459"/>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がんとは</a:t>
            </a:r>
            <a:endParaRPr lang="en-US" altLang="ja-JP" dirty="0" smtClean="0"/>
          </a:p>
          <a:p>
            <a:r>
              <a:rPr lang="ja-JP" altLang="en-US" dirty="0" smtClean="0"/>
              <a:t>どんな病気</a:t>
            </a:r>
            <a:endParaRPr lang="en-US" altLang="ja-JP" dirty="0" smtClean="0"/>
          </a:p>
          <a:p>
            <a:r>
              <a:rPr lang="ja-JP" altLang="en-US" dirty="0" smtClean="0"/>
              <a:t>だろうか</a:t>
            </a:r>
            <a:endParaRPr lang="ja-JP" altLang="en-US" dirty="0"/>
          </a:p>
        </p:txBody>
      </p:sp>
    </p:spTree>
    <p:extLst>
      <p:ext uri="{BB962C8B-B14F-4D97-AF65-F5344CB8AC3E}">
        <p14:creationId xmlns:p14="http://schemas.microsoft.com/office/powerpoint/2010/main" val="43564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92760" y="1266494"/>
            <a:ext cx="5170722" cy="2431435"/>
          </a:xfrm>
          <a:prstGeom prst="rect">
            <a:avLst/>
          </a:prstGeom>
          <a:noFill/>
        </p:spPr>
        <p:txBody>
          <a:bodyPr wrap="square" rtlCol="0">
            <a:spAutoFit/>
          </a:bodyPr>
          <a:lstStyle/>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わたしたちの体は</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細胞からできていて、</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細胞は毎日分裂し、</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新しく</a:t>
            </a:r>
            <a:r>
              <a:rPr lang="ja-JP" altLang="en-US" sz="3800" b="1" dirty="0">
                <a:solidFill>
                  <a:schemeClr val="tx1">
                    <a:lumMod val="75000"/>
                    <a:lumOff val="25000"/>
                  </a:schemeClr>
                </a:solidFill>
                <a:latin typeface="メイリオ" panose="020B0604030504040204" pitchFamily="50" charset="-128"/>
                <a:ea typeface="メイリオ" panose="020B0604030504040204" pitchFamily="50" charset="-128"/>
              </a:rPr>
              <a:t>なって</a:t>
            </a:r>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いる</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正方形/長方形 14"/>
          <p:cNvSpPr/>
          <p:nvPr/>
        </p:nvSpPr>
        <p:spPr>
          <a:xfrm>
            <a:off x="5793651" y="3196778"/>
            <a:ext cx="1749197" cy="523220"/>
          </a:xfrm>
          <a:prstGeom prst="rect">
            <a:avLst/>
          </a:prstGeom>
        </p:spPr>
        <p:txBody>
          <a:bodyPr wrap="none">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36"/>
          <a:stretch/>
        </p:blipFill>
        <p:spPr bwMode="auto">
          <a:xfrm>
            <a:off x="7395796" y="1136393"/>
            <a:ext cx="1568692" cy="21592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28594" y="1202999"/>
            <a:ext cx="2647088" cy="201902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smtClean="0">
                <a:solidFill>
                  <a:prstClr val="black">
                    <a:lumMod val="65000"/>
                    <a:lumOff val="35000"/>
                  </a:prstClr>
                </a:solidFill>
                <a:latin typeface="メイリオ" panose="020B0604030504040204" pitchFamily="50" charset="-128"/>
                <a:cs typeface="メイリオ" panose="020B0604030504040204" pitchFamily="50" charset="-128"/>
              </a:rPr>
              <a:t>出典</a:t>
            </a:r>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（細胞の数） </a:t>
            </a:r>
            <a:r>
              <a:rPr lang="ja-JP" altLang="en-US" dirty="0" smtClean="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a:t>
            </a:r>
            <a:r>
              <a:rPr lang="en-US" altLang="ja-JP" dirty="0" smtClean="0">
                <a:solidFill>
                  <a:prstClr val="black">
                    <a:lumMod val="65000"/>
                    <a:lumOff val="35000"/>
                  </a:prstClr>
                </a:solidFill>
                <a:latin typeface="Calibri"/>
                <a:ea typeface="ＭＳ Ｐゴシック"/>
              </a:rPr>
              <a:t>Volume </a:t>
            </a:r>
            <a:r>
              <a:rPr lang="en-US" altLang="ja-JP" dirty="0">
                <a:solidFill>
                  <a:prstClr val="black">
                    <a:lumMod val="65000"/>
                    <a:lumOff val="35000"/>
                  </a:prstClr>
                </a:solidFill>
                <a:latin typeface="Calibri"/>
                <a:ea typeface="ＭＳ Ｐゴシック"/>
              </a:rPr>
              <a:t>40, 2013 -  Issue </a:t>
            </a:r>
            <a:r>
              <a:rPr lang="en-US" altLang="ja-JP" dirty="0" smtClean="0">
                <a:solidFill>
                  <a:prstClr val="black">
                    <a:lumMod val="65000"/>
                    <a:lumOff val="35000"/>
                  </a:prstClr>
                </a:solidFill>
                <a:latin typeface="Calibri"/>
                <a:ea typeface="ＭＳ Ｐゴシック"/>
              </a:rPr>
              <a:t>6 ‘An </a:t>
            </a:r>
            <a:r>
              <a:rPr lang="en-US" altLang="ja-JP" dirty="0">
                <a:solidFill>
                  <a:prstClr val="black">
                    <a:lumMod val="65000"/>
                    <a:lumOff val="35000"/>
                  </a:prstClr>
                </a:solidFill>
                <a:latin typeface="Calibri"/>
                <a:ea typeface="ＭＳ Ｐゴシック"/>
              </a:rPr>
              <a:t>estimation of the number of cells in the human </a:t>
            </a:r>
            <a:r>
              <a:rPr lang="en-US" altLang="ja-JP" dirty="0" smtClean="0">
                <a:solidFill>
                  <a:prstClr val="black">
                    <a:lumMod val="65000"/>
                    <a:lumOff val="35000"/>
                  </a:prstClr>
                </a:solidFill>
                <a:latin typeface="Calibri"/>
                <a:ea typeface="ＭＳ Ｐゴシック"/>
              </a:rPr>
              <a:t>body’</a:t>
            </a:r>
            <a:endParaRPr lang="ja-JP" altLang="en-US" dirty="0">
              <a:solidFill>
                <a:prstClr val="black">
                  <a:lumMod val="65000"/>
                  <a:lumOff val="35000"/>
                </a:prstClr>
              </a:solidFill>
              <a:latin typeface="Calibri"/>
              <a:ea typeface="ＭＳ Ｐゴシック"/>
            </a:endParaRPr>
          </a:p>
        </p:txBody>
      </p:sp>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983515" y="5551849"/>
            <a:ext cx="1398199" cy="686251"/>
          </a:xfrm>
          <a:prstGeom prst="rect">
            <a:avLst/>
          </a:prstGeom>
        </p:spPr>
      </p:pic>
      <p:pic>
        <p:nvPicPr>
          <p:cNvPr id="57" name="図 56"/>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2405418" y="5554505"/>
            <a:ext cx="1398199" cy="686251"/>
          </a:xfrm>
          <a:prstGeom prst="rect">
            <a:avLst/>
          </a:prstGeom>
        </p:spPr>
      </p:pic>
      <p:pic>
        <p:nvPicPr>
          <p:cNvPr id="59" name="図 58"/>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3845768" y="5572857"/>
            <a:ext cx="1398199" cy="686251"/>
          </a:xfrm>
          <a:prstGeom prst="rect">
            <a:avLst/>
          </a:prstGeom>
        </p:spPr>
      </p:pic>
      <p:pic>
        <p:nvPicPr>
          <p:cNvPr id="60" name="図 5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5291375" y="5572857"/>
            <a:ext cx="1398199" cy="686251"/>
          </a:xfrm>
          <a:prstGeom prst="rect">
            <a:avLst/>
          </a:prstGeom>
        </p:spPr>
      </p:pic>
      <p:pic>
        <p:nvPicPr>
          <p:cNvPr id="61" name="図 60"/>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6733802" y="5572857"/>
            <a:ext cx="1398199" cy="686251"/>
          </a:xfrm>
          <a:prstGeom prst="rect">
            <a:avLst/>
          </a:prstGeom>
        </p:spPr>
      </p:pic>
      <p:grpSp>
        <p:nvGrpSpPr>
          <p:cNvPr id="74" name="グループ化 73"/>
          <p:cNvGrpSpPr/>
          <p:nvPr/>
        </p:nvGrpSpPr>
        <p:grpSpPr>
          <a:xfrm>
            <a:off x="4191639" y="4933577"/>
            <a:ext cx="749450" cy="639280"/>
            <a:chOff x="1763801" y="4647535"/>
            <a:chExt cx="536655" cy="480459"/>
          </a:xfrm>
        </p:grpSpPr>
        <p:sp>
          <p:nvSpPr>
            <p:cNvPr id="76" name="下矢印 7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77" name="下矢印 7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78" name="テキスト ボックス 77"/>
          <p:cNvSpPr txBox="1"/>
          <p:nvPr/>
        </p:nvSpPr>
        <p:spPr>
          <a:xfrm>
            <a:off x="7756032" y="4235367"/>
            <a:ext cx="848220" cy="461665"/>
          </a:xfrm>
          <a:prstGeom prst="rect">
            <a:avLst/>
          </a:prstGeom>
          <a:noFill/>
        </p:spPr>
        <p:txBody>
          <a:bodyPr wrap="square" rtlCol="0">
            <a:spAutoFit/>
          </a:bodyPr>
          <a:lstStyle>
            <a:defPPr>
              <a:defRPr lang="ja-JP"/>
            </a:defPPr>
            <a:lvl1pPr algn="ctr">
              <a:defRPr sz="4400" b="1"/>
            </a:lvl1pPr>
          </a:lstStyle>
          <a:p>
            <a:r>
              <a:rPr lang="ja-JP" altLang="en-US" sz="2400" dirty="0" smtClean="0">
                <a:solidFill>
                  <a:schemeClr val="tx1">
                    <a:lumMod val="75000"/>
                    <a:lumOff val="25000"/>
                  </a:schemeClr>
                </a:solidFill>
              </a:rPr>
              <a:t>細胞</a:t>
            </a:r>
            <a:endParaRPr lang="en-US" altLang="ja-JP" sz="2400" dirty="0" smtClean="0">
              <a:solidFill>
                <a:schemeClr val="tx1">
                  <a:lumMod val="75000"/>
                  <a:lumOff val="25000"/>
                </a:schemeClr>
              </a:solidFill>
            </a:endParaRPr>
          </a:p>
        </p:txBody>
      </p:sp>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404" y="4056730"/>
            <a:ext cx="836205" cy="836204"/>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2585" y="4045252"/>
            <a:ext cx="836205" cy="836204"/>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3897" y="4051265"/>
            <a:ext cx="836205" cy="836204"/>
          </a:xfrm>
          <a:prstGeom prst="rect">
            <a:avLst/>
          </a:prstGeom>
        </p:spPr>
      </p:pic>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09" y="4026900"/>
            <a:ext cx="836205" cy="836204"/>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521" y="4016150"/>
            <a:ext cx="836205" cy="836204"/>
          </a:xfrm>
          <a:prstGeom prst="rect">
            <a:avLst/>
          </a:prstGeom>
        </p:spPr>
      </p:pic>
      <p:grpSp>
        <p:nvGrpSpPr>
          <p:cNvPr id="42" name="グループ化 41"/>
          <p:cNvGrpSpPr/>
          <p:nvPr/>
        </p:nvGrpSpPr>
        <p:grpSpPr>
          <a:xfrm>
            <a:off x="2775962" y="4909374"/>
            <a:ext cx="749450" cy="639280"/>
            <a:chOff x="1763801" y="4647535"/>
            <a:chExt cx="536655" cy="480459"/>
          </a:xfrm>
        </p:grpSpPr>
        <p:sp>
          <p:nvSpPr>
            <p:cNvPr id="43" name="下矢印 4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44" name="下矢印 4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45" name="グループ化 44"/>
          <p:cNvGrpSpPr/>
          <p:nvPr/>
        </p:nvGrpSpPr>
        <p:grpSpPr>
          <a:xfrm>
            <a:off x="7058176" y="4912569"/>
            <a:ext cx="749450" cy="639280"/>
            <a:chOff x="1763801" y="4647535"/>
            <a:chExt cx="536655" cy="480459"/>
          </a:xfrm>
        </p:grpSpPr>
        <p:sp>
          <p:nvSpPr>
            <p:cNvPr id="46" name="下矢印 4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1" name="下矢印 50"/>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2" name="グループ化 51"/>
          <p:cNvGrpSpPr/>
          <p:nvPr/>
        </p:nvGrpSpPr>
        <p:grpSpPr>
          <a:xfrm>
            <a:off x="5589817" y="4933577"/>
            <a:ext cx="749450" cy="639280"/>
            <a:chOff x="1763801" y="4647535"/>
            <a:chExt cx="536655" cy="480459"/>
          </a:xfrm>
        </p:grpSpPr>
        <p:sp>
          <p:nvSpPr>
            <p:cNvPr id="53" name="下矢印 5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4" name="下矢印 5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5" name="グループ化 54"/>
          <p:cNvGrpSpPr/>
          <p:nvPr/>
        </p:nvGrpSpPr>
        <p:grpSpPr>
          <a:xfrm>
            <a:off x="1323557" y="4933581"/>
            <a:ext cx="749450" cy="639280"/>
            <a:chOff x="1763801" y="4647535"/>
            <a:chExt cx="536655" cy="480459"/>
          </a:xfrm>
        </p:grpSpPr>
        <p:sp>
          <p:nvSpPr>
            <p:cNvPr id="56" name="下矢印 5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8" name="下矢印 57"/>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33903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1"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22" presetClass="entr" presetSubtype="1"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2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11148</TotalTime>
  <Words>4198</Words>
  <Application>Microsoft Office PowerPoint</Application>
  <PresentationFormat>画面に合わせる (4:3)</PresentationFormat>
  <Paragraphs>437</Paragraphs>
  <Slides>35</Slides>
  <Notes>33</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35</vt:i4>
      </vt:variant>
    </vt:vector>
  </HeadingPairs>
  <TitlesOfParts>
    <vt:vector size="56" baseType="lpstr">
      <vt:lpstr>AR P丸ゴシック体E</vt:lpstr>
      <vt:lpstr>AR丸ゴシック体E</vt:lpstr>
      <vt:lpstr>BIZ UDPゴシック</vt:lpstr>
      <vt:lpstr>ＤＦ平成ゴシック体W5</vt:lpstr>
      <vt:lpstr>HGPｺﾞｼｯｸE</vt:lpstr>
      <vt:lpstr>HGP創英角ｺﾞｼｯｸUB</vt:lpstr>
      <vt:lpstr>HGP創英角ﾎﾟｯﾌﾟ体</vt:lpstr>
      <vt:lpstr>HGSｺﾞｼｯｸE</vt:lpstr>
      <vt:lpstr>HGS創英角ｺﾞｼｯｸUB</vt:lpstr>
      <vt:lpstr>HGS創英角ﾎﾟｯﾌﾟ体</vt:lpstr>
      <vt:lpstr>ＭＳ Ｐゴシック</vt:lpstr>
      <vt:lpstr>MS UI Gothic</vt:lpstr>
      <vt:lpstr>ヒラギノ丸ゴ Pro W4</vt:lpstr>
      <vt:lpstr>メイリオ</vt:lpstr>
      <vt:lpstr>游明朝</vt:lpstr>
      <vt:lpstr>Arial</vt:lpstr>
      <vt:lpstr>Calibri</vt:lpstr>
      <vt:lpstr>Century Gothic</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高知県教育委員会</cp:lastModifiedBy>
  <cp:revision>570</cp:revision>
  <cp:lastPrinted>2014-08-13T09:02:37Z</cp:lastPrinted>
  <dcterms:created xsi:type="dcterms:W3CDTF">2013-02-25T07:52:04Z</dcterms:created>
  <dcterms:modified xsi:type="dcterms:W3CDTF">2025-03-13T09:22:36Z</dcterms:modified>
</cp:coreProperties>
</file>