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51" r:id="rId2"/>
    <p:sldId id="353" r:id="rId3"/>
    <p:sldId id="370" r:id="rId4"/>
    <p:sldId id="364" r:id="rId5"/>
    <p:sldId id="367" r:id="rId6"/>
    <p:sldId id="359" r:id="rId7"/>
    <p:sldId id="365" r:id="rId8"/>
    <p:sldId id="330" r:id="rId9"/>
    <p:sldId id="296" r:id="rId10"/>
    <p:sldId id="299" r:id="rId11"/>
    <p:sldId id="354" r:id="rId12"/>
    <p:sldId id="355" r:id="rId13"/>
    <p:sldId id="342" r:id="rId14"/>
    <p:sldId id="362" r:id="rId15"/>
    <p:sldId id="368" r:id="rId16"/>
    <p:sldId id="332" r:id="rId17"/>
    <p:sldId id="333" r:id="rId18"/>
    <p:sldId id="335" r:id="rId19"/>
    <p:sldId id="338" r:id="rId20"/>
    <p:sldId id="337" r:id="rId21"/>
    <p:sldId id="358" r:id="rId22"/>
    <p:sldId id="329" r:id="rId23"/>
    <p:sldId id="363" r:id="rId24"/>
    <p:sldId id="371" r:id="rId25"/>
    <p:sldId id="369" r:id="rId26"/>
    <p:sldId id="339" r:id="rId27"/>
    <p:sldId id="292" r:id="rId28"/>
    <p:sldId id="340" r:id="rId29"/>
    <p:sldId id="349" r:id="rId30"/>
    <p:sldId id="346" r:id="rId31"/>
    <p:sldId id="352" r:id="rId32"/>
    <p:sldId id="350" r:id="rId3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DD4B"/>
    <a:srgbClr val="FFCC00"/>
    <a:srgbClr val="FFCC66"/>
    <a:srgbClr val="FFCC99"/>
    <a:srgbClr val="CCFFFF"/>
    <a:srgbClr val="FFFFAF"/>
    <a:srgbClr val="FF505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75410" autoAdjust="0"/>
  </p:normalViewPr>
  <p:slideViewPr>
    <p:cSldViewPr>
      <p:cViewPr varScale="1">
        <p:scale>
          <a:sx n="87" d="100"/>
          <a:sy n="87" d="100"/>
        </p:scale>
        <p:origin x="212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9892101693084"/>
          <c:y val="1.4099513634287542E-2"/>
          <c:w val="0.55265571919124179"/>
          <c:h val="0.83665935266451874"/>
        </c:manualLayout>
      </c:layout>
      <c:pieChart>
        <c:varyColors val="1"/>
        <c:ser>
          <c:idx val="0"/>
          <c:order val="0"/>
          <c:spPr>
            <a:solidFill>
              <a:schemeClr val="lt1"/>
            </a:solidFill>
            <a:ln w="15875">
              <a:solidFill>
                <a:schemeClr val="tx1"/>
              </a:solidFill>
            </a:ln>
            <a:effectLst/>
          </c:spPr>
          <c:dPt>
            <c:idx val="0"/>
            <c:bubble3D val="0"/>
            <c:spPr>
              <a:solidFill>
                <a:srgbClr val="FFFF00"/>
              </a:solidFill>
              <a:ln w="38100">
                <a:solidFill>
                  <a:srgbClr val="FF0000"/>
                </a:solidFill>
              </a:ln>
              <a:effectLst/>
            </c:spPr>
            <c:extLst>
              <c:ext xmlns:c16="http://schemas.microsoft.com/office/drawing/2014/chart" uri="{C3380CC4-5D6E-409C-BE32-E72D297353CC}">
                <c16:uniqueId val="{00000001-7C19-4748-B03F-FBD07D883D10}"/>
              </c:ext>
            </c:extLst>
          </c:dPt>
          <c:dPt>
            <c:idx val="1"/>
            <c:bubble3D val="0"/>
            <c:spPr>
              <a:solidFill>
                <a:srgbClr val="FFFF00"/>
              </a:solidFill>
              <a:ln w="38100">
                <a:solidFill>
                  <a:srgbClr val="FF0000"/>
                </a:solidFill>
              </a:ln>
              <a:effectLst/>
            </c:spPr>
            <c:extLst>
              <c:ext xmlns:c16="http://schemas.microsoft.com/office/drawing/2014/chart" uri="{C3380CC4-5D6E-409C-BE32-E72D297353CC}">
                <c16:uniqueId val="{00000003-7C19-4748-B03F-FBD07D883D10}"/>
              </c:ext>
            </c:extLst>
          </c:dPt>
          <c:dPt>
            <c:idx val="2"/>
            <c:bubble3D val="0"/>
            <c:spPr>
              <a:solidFill>
                <a:srgbClr val="66FFFF"/>
              </a:solidFill>
              <a:ln w="15875">
                <a:solidFill>
                  <a:schemeClr val="tx1"/>
                </a:solidFill>
              </a:ln>
              <a:effectLst/>
            </c:spPr>
            <c:extLst>
              <c:ext xmlns:c16="http://schemas.microsoft.com/office/drawing/2014/chart" uri="{C3380CC4-5D6E-409C-BE32-E72D297353CC}">
                <c16:uniqueId val="{00000005-7C19-4748-B03F-FBD07D883D10}"/>
              </c:ext>
            </c:extLst>
          </c:dPt>
          <c:dPt>
            <c:idx val="3"/>
            <c:bubble3D val="0"/>
            <c:spPr>
              <a:solidFill>
                <a:srgbClr val="FFFF00"/>
              </a:solidFill>
              <a:ln w="38100">
                <a:solidFill>
                  <a:srgbClr val="FF0000"/>
                </a:solidFill>
              </a:ln>
              <a:effectLst/>
            </c:spPr>
            <c:extLst>
              <c:ext xmlns:c16="http://schemas.microsoft.com/office/drawing/2014/chart" uri="{C3380CC4-5D6E-409C-BE32-E72D297353CC}">
                <c16:uniqueId val="{00000007-7C19-4748-B03F-FBD07D883D10}"/>
              </c:ext>
            </c:extLst>
          </c:dPt>
          <c:dPt>
            <c:idx val="4"/>
            <c:bubble3D val="0"/>
            <c:spPr>
              <a:solidFill>
                <a:srgbClr val="99FF99"/>
              </a:solidFill>
              <a:ln w="15875">
                <a:solidFill>
                  <a:schemeClr val="tx1"/>
                </a:solidFill>
              </a:ln>
              <a:effectLst/>
            </c:spPr>
            <c:extLst>
              <c:ext xmlns:c16="http://schemas.microsoft.com/office/drawing/2014/chart" uri="{C3380CC4-5D6E-409C-BE32-E72D297353CC}">
                <c16:uniqueId val="{00000009-7C19-4748-B03F-FBD07D883D10}"/>
              </c:ext>
            </c:extLst>
          </c:dPt>
          <c:dPt>
            <c:idx val="5"/>
            <c:bubble3D val="0"/>
            <c:spPr>
              <a:solidFill>
                <a:srgbClr val="F9F3FF"/>
              </a:solidFill>
              <a:ln w="15875">
                <a:solidFill>
                  <a:schemeClr val="tx1"/>
                </a:solidFill>
              </a:ln>
              <a:effectLst/>
            </c:spPr>
            <c:extLst>
              <c:ext xmlns:c16="http://schemas.microsoft.com/office/drawing/2014/chart" uri="{C3380CC4-5D6E-409C-BE32-E72D297353CC}">
                <c16:uniqueId val="{0000000B-7C19-4748-B03F-FBD07D883D10}"/>
              </c:ext>
            </c:extLst>
          </c:dPt>
          <c:dLbls>
            <c:dLbl>
              <c:idx val="0"/>
              <c:layout>
                <c:manualLayout>
                  <c:x val="-0.23058209379495345"/>
                  <c:y val="8.0432610005117783E-2"/>
                </c:manualLayout>
              </c:layout>
              <c:tx>
                <c:rich>
                  <a:bodyPr/>
                  <a:lstStyle/>
                  <a:p>
                    <a:r>
                      <a:rPr lang="ja-JP" altLang="en-US" baseline="0" dirty="0" smtClean="0"/>
                      <a:t>がん</a:t>
                    </a:r>
                    <a:r>
                      <a:rPr lang="ja-JP" altLang="en-US" baseline="0" dirty="0"/>
                      <a:t>
</a:t>
                    </a:r>
                    <a:r>
                      <a:rPr lang="en-US" altLang="ja-JP" baseline="0" dirty="0" smtClean="0"/>
                      <a:t>22.7%</a:t>
                    </a:r>
                  </a:p>
                  <a:p>
                    <a:r>
                      <a:rPr lang="en-US" altLang="ja-JP" baseline="0" dirty="0" smtClean="0"/>
                      <a:t>(24.3%)</a:t>
                    </a:r>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1191526629558997"/>
                      <c:h val="0.29967117851102959"/>
                    </c:manualLayout>
                  </c15:layout>
                </c:ext>
                <c:ext xmlns:c16="http://schemas.microsoft.com/office/drawing/2014/chart" uri="{C3380CC4-5D6E-409C-BE32-E72D297353CC}">
                  <c16:uniqueId val="{00000001-7C19-4748-B03F-FBD07D883D10}"/>
                </c:ext>
              </c:extLst>
            </c:dLbl>
            <c:dLbl>
              <c:idx val="1"/>
              <c:layout>
                <c:manualLayout>
                  <c:x val="-0.14938674041829247"/>
                  <c:y val="-7.1754493133851474E-2"/>
                </c:manualLayout>
              </c:layout>
              <c:tx>
                <c:rich>
                  <a:bodyPr/>
                  <a:lstStyle/>
                  <a:p>
                    <a:fld id="{1FE074CD-16F6-489B-8D41-6AD376ED6713}" type="CATEGORYNAME">
                      <a:rPr lang="ja-JP" altLang="en-US"/>
                      <a:pPr/>
                      <a:t>[分類名]</a:t>
                    </a:fld>
                    <a:r>
                      <a:rPr lang="ja-JP" altLang="en-US" baseline="0" dirty="0"/>
                      <a:t>
</a:t>
                    </a:r>
                    <a:r>
                      <a:rPr lang="en-US" altLang="ja-JP" baseline="0" dirty="0" smtClean="0"/>
                      <a:t>15.0%</a:t>
                    </a:r>
                  </a:p>
                  <a:p>
                    <a:r>
                      <a:rPr lang="en-US" altLang="ja-JP" baseline="0" dirty="0" smtClean="0"/>
                      <a:t>(14.7%)</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C19-4748-B03F-FBD07D883D10}"/>
                </c:ext>
              </c:extLst>
            </c:dLbl>
            <c:dLbl>
              <c:idx val="2"/>
              <c:layout>
                <c:manualLayout>
                  <c:x val="-9.084221805825024E-2"/>
                  <c:y val="-0.1616504278278062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C19-4748-B03F-FBD07D883D10}"/>
                </c:ext>
              </c:extLst>
            </c:dLbl>
            <c:dLbl>
              <c:idx val="3"/>
              <c:layout>
                <c:manualLayout>
                  <c:x val="0.17596477231944219"/>
                  <c:y val="1.7612023303995031E-2"/>
                </c:manualLayout>
              </c:layout>
              <c:tx>
                <c:rich>
                  <a:bodyPr/>
                  <a:lstStyle/>
                  <a:p>
                    <a:fld id="{EC5D0A1B-16BD-45FF-A969-952C5D76E07E}" type="CATEGORYNAME">
                      <a:rPr lang="ja-JP" altLang="en-US"/>
                      <a:pPr/>
                      <a:t>[分類名]</a:t>
                    </a:fld>
                    <a:r>
                      <a:rPr lang="ja-JP" altLang="en-US" dirty="0"/>
                      <a:t>　</a:t>
                    </a:r>
                    <a:r>
                      <a:rPr lang="en-US" altLang="ja-JP" dirty="0" smtClean="0"/>
                      <a:t>6.7%(6.6%)</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51466784016862555"/>
                      <c:h val="7.1620321507486817E-2"/>
                    </c:manualLayout>
                  </c15:layout>
                  <c15:dlblFieldTable/>
                  <c15:showDataLabelsRange val="0"/>
                </c:ext>
                <c:ext xmlns:c16="http://schemas.microsoft.com/office/drawing/2014/chart" uri="{C3380CC4-5D6E-409C-BE32-E72D297353CC}">
                  <c16:uniqueId val="{00000007-7C19-4748-B03F-FBD07D883D10}"/>
                </c:ext>
              </c:extLst>
            </c:dLbl>
            <c:dLbl>
              <c:idx val="4"/>
              <c:layout>
                <c:manualLayout>
                  <c:x val="8.2628561148659269E-2"/>
                  <c:y val="-0.1687599911738202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C19-4748-B03F-FBD07D883D10}"/>
                </c:ext>
              </c:extLst>
            </c:dLbl>
            <c:dLbl>
              <c:idx val="5"/>
              <c:layout>
                <c:manualLayout>
                  <c:x val="0.17993628212807183"/>
                  <c:y val="0.1352184104773445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C19-4748-B03F-FBD07D883D10}"/>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tx1"/>
                  </a:solidFill>
                </a:ln>
                <a:effectLst/>
              </c:spPr>
            </c:leaderLines>
            <c:extLst>
              <c:ext xmlns:c15="http://schemas.microsoft.com/office/drawing/2012/chart" uri="{CE6537A1-D6FC-4f65-9D91-7224C49458BB}"/>
            </c:extLst>
          </c:dLbls>
          <c:cat>
            <c:strRef>
              <c:f>Sheet1!$B$25:$G$25</c:f>
              <c:strCache>
                <c:ptCount val="6"/>
                <c:pt idx="0">
                  <c:v>がん（悪性新生物）</c:v>
                </c:pt>
                <c:pt idx="1">
                  <c:v>心疾患</c:v>
                </c:pt>
                <c:pt idx="2">
                  <c:v>老衰</c:v>
                </c:pt>
                <c:pt idx="3">
                  <c:v>脳血管疾患</c:v>
                </c:pt>
                <c:pt idx="4">
                  <c:v>肺炎</c:v>
                </c:pt>
                <c:pt idx="5">
                  <c:v>その他</c:v>
                </c:pt>
              </c:strCache>
            </c:strRef>
          </c:cat>
          <c:val>
            <c:numRef>
              <c:f>Sheet1!$B$26:$G$26</c:f>
              <c:numCache>
                <c:formatCode>0.0</c:formatCode>
                <c:ptCount val="6"/>
                <c:pt idx="0" formatCode="General">
                  <c:v>22.7</c:v>
                </c:pt>
                <c:pt idx="1">
                  <c:v>15</c:v>
                </c:pt>
                <c:pt idx="2">
                  <c:v>11</c:v>
                </c:pt>
                <c:pt idx="3" formatCode="General">
                  <c:v>6.7</c:v>
                </c:pt>
                <c:pt idx="4">
                  <c:v>6</c:v>
                </c:pt>
                <c:pt idx="5">
                  <c:v>38.6</c:v>
                </c:pt>
              </c:numCache>
            </c:numRef>
          </c:val>
          <c:extLst>
            <c:ext xmlns:c16="http://schemas.microsoft.com/office/drawing/2014/chart" uri="{C3380CC4-5D6E-409C-BE32-E72D297353CC}">
              <c16:uniqueId val="{0000000C-7C19-4748-B03F-FBD07D883D10}"/>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5162527760953E-2"/>
          <c:y val="5.7273107344689066E-2"/>
          <c:w val="0.85654613365636989"/>
          <c:h val="0.66085059923848799"/>
        </c:manualLayout>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chemeClr val="accent2">
                  <a:lumMod val="60000"/>
                  <a:lumOff val="40000"/>
                </a:schemeClr>
              </a:solidFill>
              <a:ln>
                <a:solidFill>
                  <a:schemeClr val="tx1"/>
                </a:solidFill>
              </a:ln>
              <a:effectLst/>
            </c:spPr>
            <c:extLst>
              <c:ext xmlns:c16="http://schemas.microsoft.com/office/drawing/2014/chart" uri="{C3380CC4-5D6E-409C-BE32-E72D297353CC}">
                <c16:uniqueId val="{00000001-1C04-4E2E-8F2B-AF8433A1887E}"/>
              </c:ext>
            </c:extLst>
          </c:dPt>
          <c:dLbls>
            <c:dLbl>
              <c:idx val="4"/>
              <c:tx>
                <c:rich>
                  <a:bodyPr/>
                  <a:lstStyle/>
                  <a:p>
                    <a:r>
                      <a:rPr lang="en-US" altLang="ja-JP" smtClean="0"/>
                      <a:t>75.0</a:t>
                    </a:r>
                    <a:endParaRPr lang="en-US" altLang="ja-JP"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04-4E2E-8F2B-AF8433A1887E}"/>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Sheet1!$B$2:$J$2</c:f>
              <c:strCache>
                <c:ptCount val="9"/>
                <c:pt idx="0">
                  <c:v>全部位</c:v>
                </c:pt>
                <c:pt idx="1">
                  <c:v>前立腺がん</c:v>
                </c:pt>
                <c:pt idx="2">
                  <c:v>乳がん(女性)</c:v>
                </c:pt>
                <c:pt idx="3">
                  <c:v>喉頭がん</c:v>
                </c:pt>
                <c:pt idx="4">
                  <c:v>子宮けいがん</c:v>
                </c:pt>
                <c:pt idx="5">
                  <c:v>大腸がん</c:v>
                </c:pt>
                <c:pt idx="6">
                  <c:v>胃がん</c:v>
                </c:pt>
                <c:pt idx="7">
                  <c:v>肺がん</c:v>
                </c:pt>
                <c:pt idx="8">
                  <c:v>すい臓がん</c:v>
                </c:pt>
              </c:strCache>
            </c:strRef>
          </c:cat>
          <c:val>
            <c:numRef>
              <c:f>Sheet1!$B$3:$J$3</c:f>
              <c:numCache>
                <c:formatCode>General</c:formatCode>
                <c:ptCount val="9"/>
                <c:pt idx="0">
                  <c:v>66.400000000000006</c:v>
                </c:pt>
                <c:pt idx="1">
                  <c:v>98.8</c:v>
                </c:pt>
                <c:pt idx="2">
                  <c:v>92.2</c:v>
                </c:pt>
                <c:pt idx="3">
                  <c:v>80.599999999999994</c:v>
                </c:pt>
                <c:pt idx="4">
                  <c:v>75</c:v>
                </c:pt>
                <c:pt idx="5">
                  <c:v>72.599999999999994</c:v>
                </c:pt>
                <c:pt idx="6">
                  <c:v>71.400000000000006</c:v>
                </c:pt>
                <c:pt idx="7">
                  <c:v>41.4</c:v>
                </c:pt>
                <c:pt idx="8">
                  <c:v>9.8000000000000007</c:v>
                </c:pt>
              </c:numCache>
            </c:numRef>
          </c:val>
          <c:extLst>
            <c:ext xmlns:c16="http://schemas.microsoft.com/office/drawing/2014/chart" uri="{C3380CC4-5D6E-409C-BE32-E72D297353CC}">
              <c16:uniqueId val="{00000003-1C04-4E2E-8F2B-AF8433A1887E}"/>
            </c:ext>
          </c:extLst>
        </c:ser>
        <c:dLbls>
          <c:showLegendKey val="0"/>
          <c:showVal val="0"/>
          <c:showCatName val="0"/>
          <c:showSerName val="0"/>
          <c:showPercent val="0"/>
          <c:showBubbleSize val="0"/>
        </c:dLbls>
        <c:gapWidth val="219"/>
        <c:overlap val="-27"/>
        <c:axId val="-1421139744"/>
        <c:axId val="-1421139200"/>
      </c:barChart>
      <c:catAx>
        <c:axId val="-14211397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400" b="0" i="0" u="none" strike="noStrike" kern="1200" baseline="0">
                <a:solidFill>
                  <a:schemeClr val="tx1"/>
                </a:solidFill>
                <a:latin typeface="+mn-lt"/>
                <a:ea typeface="+mn-ea"/>
                <a:cs typeface="+mn-cs"/>
              </a:defRPr>
            </a:pPr>
            <a:endParaRPr lang="ja-JP"/>
          </a:p>
        </c:txPr>
        <c:crossAx val="-1421139200"/>
        <c:crosses val="autoZero"/>
        <c:auto val="1"/>
        <c:lblAlgn val="ctr"/>
        <c:lblOffset val="100"/>
        <c:noMultiLvlLbl val="0"/>
      </c:catAx>
      <c:valAx>
        <c:axId val="-1421139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142113974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r>
              <a:rPr lang="ja-JP" altLang="en-US" sz="2800" b="0"/>
              <a:t>男性</a:t>
            </a:r>
            <a:endParaRPr lang="ja-JP" sz="2800" b="0"/>
          </a:p>
        </c:rich>
      </c:tx>
      <c:layout>
        <c:manualLayout>
          <c:xMode val="edge"/>
          <c:yMode val="edge"/>
          <c:x val="0.38946696026063715"/>
          <c:y val="0"/>
        </c:manualLayout>
      </c:layout>
      <c:overlay val="0"/>
      <c:spPr>
        <a:noFill/>
        <a:ln>
          <a:noFill/>
        </a:ln>
        <a:effectLst/>
      </c:spPr>
      <c:txPr>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endParaRPr lang="ja-JP"/>
        </a:p>
      </c:txPr>
    </c:title>
    <c:autoTitleDeleted val="0"/>
    <c:plotArea>
      <c:layout>
        <c:manualLayout>
          <c:layoutTarget val="inner"/>
          <c:xMode val="edge"/>
          <c:yMode val="edge"/>
          <c:x val="0.10573022533047124"/>
          <c:y val="0.13612347948574088"/>
          <c:w val="0.8153354057923885"/>
          <c:h val="0.82007987383594694"/>
        </c:manualLayout>
      </c:layout>
      <c:pieChart>
        <c:varyColors val="1"/>
        <c:ser>
          <c:idx val="0"/>
          <c:order val="0"/>
          <c:spPr>
            <a:solidFill>
              <a:schemeClr val="lt1"/>
            </a:solidFill>
            <a:ln w="19050">
              <a:solidFill>
                <a:schemeClr val="tx1"/>
              </a:solidFill>
            </a:ln>
            <a:effectLst/>
          </c:spPr>
          <c:dPt>
            <c:idx val="0"/>
            <c:bubble3D val="0"/>
            <c:spPr>
              <a:solidFill>
                <a:srgbClr val="FFFF99"/>
              </a:solidFill>
              <a:ln w="19050">
                <a:solidFill>
                  <a:schemeClr val="tx1"/>
                </a:solidFill>
              </a:ln>
              <a:effectLst/>
            </c:spPr>
            <c:extLst>
              <c:ext xmlns:c16="http://schemas.microsoft.com/office/drawing/2014/chart" uri="{C3380CC4-5D6E-409C-BE32-E72D297353CC}">
                <c16:uniqueId val="{00000001-18E3-4CF6-91D1-D546C366ED7A}"/>
              </c:ext>
            </c:extLst>
          </c:dPt>
          <c:dPt>
            <c:idx val="1"/>
            <c:bubble3D val="0"/>
            <c:spPr>
              <a:solidFill>
                <a:srgbClr val="00FFFF"/>
              </a:solidFill>
              <a:ln w="19050">
                <a:solidFill>
                  <a:schemeClr val="tx1"/>
                </a:solidFill>
              </a:ln>
              <a:effectLst/>
            </c:spPr>
            <c:extLst>
              <c:ext xmlns:c16="http://schemas.microsoft.com/office/drawing/2014/chart" uri="{C3380CC4-5D6E-409C-BE32-E72D297353CC}">
                <c16:uniqueId val="{00000003-18E3-4CF6-91D1-D546C366ED7A}"/>
              </c:ext>
            </c:extLst>
          </c:dPt>
          <c:dLbls>
            <c:dLbl>
              <c:idx val="0"/>
              <c:layout>
                <c:manualLayout>
                  <c:x val="-5.8897608970915158E-2"/>
                  <c:y val="0.10847986375555582"/>
                </c:manualLayout>
              </c:layout>
              <c:tx>
                <c:rich>
                  <a:bodyPr rot="0" spcFirstLastPara="1" vertOverflow="ellipsis" vert="horz" wrap="square" anchor="ctr" anchorCtr="1"/>
                  <a:lstStyle/>
                  <a:p>
                    <a:pP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r>
                      <a:rPr lang="ja-JP" altLang="en-US" baseline="0" dirty="0" smtClean="0">
                        <a:latin typeface="ＭＳ Ｐゴシック" panose="020B0600070205080204" pitchFamily="50" charset="-128"/>
                        <a:ea typeface="ＭＳ Ｐゴシック" panose="020B0600070205080204" pitchFamily="50" charset="-128"/>
                      </a:rPr>
                      <a:t>生活習慣</a:t>
                    </a:r>
                  </a:p>
                  <a:p>
                    <a:pPr>
                      <a:defRPr sz="2400">
                        <a:latin typeface="ＭＳ Ｐゴシック" panose="020B0600070205080204" pitchFamily="50" charset="-128"/>
                        <a:ea typeface="ＭＳ Ｐゴシック" panose="020B0600070205080204" pitchFamily="50" charset="-128"/>
                      </a:defRPr>
                    </a:pPr>
                    <a:r>
                      <a:rPr lang="ja-JP" altLang="en-US" sz="1800" baseline="0" dirty="0" smtClean="0">
                        <a:latin typeface="ＭＳ Ｐゴシック" panose="020B0600070205080204" pitchFamily="50" charset="-128"/>
                        <a:ea typeface="ＭＳ Ｐゴシック" panose="020B0600070205080204" pitchFamily="50" charset="-128"/>
                      </a:rPr>
                      <a:t>細菌・ウイルス</a:t>
                    </a:r>
                    <a:r>
                      <a:rPr lang="ja-JP" altLang="en-US" baseline="0" dirty="0">
                        <a:latin typeface="ＭＳ Ｐゴシック" panose="020B0600070205080204" pitchFamily="50" charset="-128"/>
                        <a:ea typeface="ＭＳ Ｐゴシック" panose="020B0600070205080204" pitchFamily="50" charset="-128"/>
                      </a:rPr>
                      <a:t>
</a:t>
                    </a:r>
                    <a:r>
                      <a:rPr lang="en-US" altLang="ja-JP" baseline="0" dirty="0">
                        <a:latin typeface="ＭＳ Ｐゴシック" panose="020B0600070205080204" pitchFamily="50" charset="-128"/>
                        <a:ea typeface="ＭＳ Ｐゴシック" panose="020B0600070205080204" pitchFamily="50" charset="-128"/>
                      </a:rPr>
                      <a:t>43.4%</a:t>
                    </a:r>
                  </a:p>
                </c:rich>
              </c:tx>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5865829243404749"/>
                      <c:h val="0.43055472657602273"/>
                    </c:manualLayout>
                  </c15:layout>
                </c:ext>
                <c:ext xmlns:c16="http://schemas.microsoft.com/office/drawing/2014/chart" uri="{C3380CC4-5D6E-409C-BE32-E72D297353CC}">
                  <c16:uniqueId val="{00000001-18E3-4CF6-91D1-D546C366ED7A}"/>
                </c:ext>
              </c:extLst>
            </c:dLbl>
            <c:dLbl>
              <c:idx val="1"/>
              <c:layout>
                <c:manualLayout>
                  <c:x val="0.12864595737296164"/>
                  <c:y val="-1.3891044235673621E-3"/>
                </c:manualLayout>
              </c:layout>
              <c:tx>
                <c:rich>
                  <a:bodyPr/>
                  <a:lstStyle/>
                  <a:p>
                    <a:fld id="{8B858F26-2308-41E4-98A7-A4B598B08677}" type="CATEGORYNAME">
                      <a:rPr lang="ja-JP" altLang="en-US"/>
                      <a:pPr/>
                      <a:t>[分類名]</a:t>
                    </a:fld>
                    <a:r>
                      <a:rPr lang="ja-JP" altLang="en-US" baseline="0"/>
                      <a:t>
</a:t>
                    </a:r>
                    <a:r>
                      <a:rPr lang="en-US" altLang="ja-JP" baseline="0"/>
                      <a:t>56.6%</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43766653453355564"/>
                      <c:h val="0.26152778938349119"/>
                    </c:manualLayout>
                  </c15:layout>
                  <c15:dlblFieldTable/>
                  <c15:showDataLabelsRange val="0"/>
                </c:ext>
                <c:ext xmlns:c16="http://schemas.microsoft.com/office/drawing/2014/chart" uri="{C3380CC4-5D6E-409C-BE32-E72D297353CC}">
                  <c16:uniqueId val="{00000003-18E3-4CF6-91D1-D546C366ED7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Sheet1!$B$37:$C$37</c:f>
              <c:strCache>
                <c:ptCount val="2"/>
                <c:pt idx="0">
                  <c:v>生活習慣
感染</c:v>
                </c:pt>
                <c:pt idx="1">
                  <c:v>原因不明</c:v>
                </c:pt>
              </c:strCache>
            </c:strRef>
          </c:cat>
          <c:val>
            <c:numRef>
              <c:f>Sheet1!$B$38:$C$38</c:f>
              <c:numCache>
                <c:formatCode>General</c:formatCode>
                <c:ptCount val="2"/>
                <c:pt idx="0">
                  <c:v>43.4</c:v>
                </c:pt>
                <c:pt idx="1">
                  <c:v>56.6</c:v>
                </c:pt>
              </c:numCache>
            </c:numRef>
          </c:val>
          <c:extLst>
            <c:ext xmlns:c16="http://schemas.microsoft.com/office/drawing/2014/chart" uri="{C3380CC4-5D6E-409C-BE32-E72D297353CC}">
              <c16:uniqueId val="{00000004-18E3-4CF6-91D1-D546C366ED7A}"/>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r>
              <a:rPr lang="ja-JP" altLang="en-US" sz="2800" b="0"/>
              <a:t>女性</a:t>
            </a:r>
            <a:endParaRPr lang="ja-JP" sz="2800" b="0"/>
          </a:p>
        </c:rich>
      </c:tx>
      <c:layout/>
      <c:overlay val="0"/>
      <c:spPr>
        <a:noFill/>
        <a:ln>
          <a:noFill/>
        </a:ln>
        <a:effectLst/>
      </c:spPr>
      <c:txPr>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endParaRPr lang="ja-JP"/>
        </a:p>
      </c:txPr>
    </c:title>
    <c:autoTitleDeleted val="0"/>
    <c:plotArea>
      <c:layout>
        <c:manualLayout>
          <c:layoutTarget val="inner"/>
          <c:xMode val="edge"/>
          <c:yMode val="edge"/>
          <c:x val="9.5469483103888544E-2"/>
          <c:y val="0.16145475900261877"/>
          <c:w val="0.81584871234256007"/>
          <c:h val="0.80185479776789736"/>
        </c:manualLayout>
      </c:layout>
      <c:pieChart>
        <c:varyColors val="1"/>
        <c:ser>
          <c:idx val="0"/>
          <c:order val="0"/>
          <c:spPr>
            <a:solidFill>
              <a:schemeClr val="lt1"/>
            </a:solidFill>
            <a:ln w="19050">
              <a:solidFill>
                <a:schemeClr val="tx1"/>
              </a:solidFill>
            </a:ln>
            <a:effectLst/>
          </c:spPr>
          <c:dPt>
            <c:idx val="0"/>
            <c:bubble3D val="0"/>
            <c:spPr>
              <a:solidFill>
                <a:srgbClr val="FFFF99"/>
              </a:solidFill>
              <a:ln w="19050">
                <a:solidFill>
                  <a:schemeClr val="tx1"/>
                </a:solidFill>
              </a:ln>
              <a:effectLst/>
            </c:spPr>
            <c:extLst>
              <c:ext xmlns:c16="http://schemas.microsoft.com/office/drawing/2014/chart" uri="{C3380CC4-5D6E-409C-BE32-E72D297353CC}">
                <c16:uniqueId val="{00000001-8DFC-43FE-BE73-C44DD9927E88}"/>
              </c:ext>
            </c:extLst>
          </c:dPt>
          <c:dPt>
            <c:idx val="1"/>
            <c:bubble3D val="0"/>
            <c:spPr>
              <a:solidFill>
                <a:srgbClr val="00FFFF"/>
              </a:solidFill>
              <a:ln w="19050">
                <a:solidFill>
                  <a:schemeClr val="tx1"/>
                </a:solidFill>
              </a:ln>
              <a:effectLst/>
            </c:spPr>
            <c:extLst>
              <c:ext xmlns:c16="http://schemas.microsoft.com/office/drawing/2014/chart" uri="{C3380CC4-5D6E-409C-BE32-E72D297353CC}">
                <c16:uniqueId val="{00000003-8DFC-43FE-BE73-C44DD9927E88}"/>
              </c:ext>
            </c:extLst>
          </c:dPt>
          <c:dLbls>
            <c:dLbl>
              <c:idx val="0"/>
              <c:layout>
                <c:manualLayout>
                  <c:x val="-9.8924649579848548E-2"/>
                  <c:y val="0.18942183267844701"/>
                </c:manualLayout>
              </c:layout>
              <c:tx>
                <c:rich>
                  <a:bodyPr rot="0" spcFirstLastPara="1" vertOverflow="ellipsis" vert="horz" wrap="square" anchor="ctr" anchorCtr="0"/>
                  <a:lstStyle/>
                  <a:p>
                    <a:pPr algn="ct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r>
                      <a:rPr lang="ja-JP" altLang="en-US" sz="2000" baseline="0" dirty="0" smtClean="0">
                        <a:latin typeface="ＭＳ Ｐゴシック" panose="020B0600070205080204" pitchFamily="50" charset="-128"/>
                        <a:ea typeface="ＭＳ Ｐゴシック" panose="020B0600070205080204" pitchFamily="50" charset="-128"/>
                      </a:rPr>
                      <a:t>生活習慣</a:t>
                    </a:r>
                  </a:p>
                  <a:p>
                    <a:pPr algn="ctr">
                      <a:defRPr sz="2400">
                        <a:latin typeface="ＭＳ Ｐゴシック" panose="020B0600070205080204" pitchFamily="50" charset="-128"/>
                        <a:ea typeface="ＭＳ Ｐゴシック" panose="020B0600070205080204" pitchFamily="50" charset="-128"/>
                      </a:defRPr>
                    </a:pPr>
                    <a:r>
                      <a:rPr lang="ja-JP" altLang="en-US" sz="1800" baseline="0" dirty="0" smtClean="0">
                        <a:latin typeface="ＭＳ Ｐゴシック" panose="020B0600070205080204" pitchFamily="50" charset="-128"/>
                        <a:ea typeface="ＭＳ Ｐゴシック" panose="020B0600070205080204" pitchFamily="50" charset="-128"/>
                      </a:rPr>
                      <a:t>細菌・ウイルス</a:t>
                    </a:r>
                    <a:r>
                      <a:rPr lang="ja-JP" altLang="en-US" sz="2400" baseline="0" dirty="0">
                        <a:latin typeface="ＭＳ Ｐゴシック" panose="020B0600070205080204" pitchFamily="50" charset="-128"/>
                        <a:ea typeface="ＭＳ Ｐゴシック" panose="020B0600070205080204" pitchFamily="50" charset="-128"/>
                      </a:rPr>
                      <a:t>
</a:t>
                    </a:r>
                    <a:r>
                      <a:rPr lang="en-US" altLang="ja-JP" sz="2400" baseline="0" dirty="0">
                        <a:latin typeface="ＭＳ Ｐゴシック" panose="020B0600070205080204" pitchFamily="50" charset="-128"/>
                        <a:ea typeface="ＭＳ Ｐゴシック" panose="020B0600070205080204" pitchFamily="50" charset="-128"/>
                      </a:rPr>
                      <a:t>25.3%</a:t>
                    </a:r>
                  </a:p>
                </c:rich>
              </c:tx>
              <c:spPr>
                <a:noFill/>
                <a:ln>
                  <a:noFill/>
                </a:ln>
                <a:effectLst/>
              </c:spPr>
              <c:txPr>
                <a:bodyPr rot="0" spcFirstLastPara="1" vertOverflow="ellipsis" vert="horz" wrap="square" anchor="ctr" anchorCtr="0"/>
                <a:lstStyle/>
                <a:p>
                  <a:pPr algn="ct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0577095639970051"/>
                      <c:h val="0.43004640014749712"/>
                    </c:manualLayout>
                  </c15:layout>
                </c:ext>
                <c:ext xmlns:c16="http://schemas.microsoft.com/office/drawing/2014/chart" uri="{C3380CC4-5D6E-409C-BE32-E72D297353CC}">
                  <c16:uniqueId val="{00000001-8DFC-43FE-BE73-C44DD9927E88}"/>
                </c:ext>
              </c:extLst>
            </c:dLbl>
            <c:dLbl>
              <c:idx val="1"/>
              <c:layout>
                <c:manualLayout>
                  <c:x val="0.17625517673724325"/>
                  <c:y val="-0.10141519530635476"/>
                </c:manualLayout>
              </c:layout>
              <c:tx>
                <c:rich>
                  <a:bodyPr/>
                  <a:lstStyle/>
                  <a:p>
                    <a:fld id="{D5D5DAFF-7ABB-4A89-A83C-839ABA91FFEA}" type="CATEGORYNAME">
                      <a:rPr lang="ja-JP" altLang="en-US"/>
                      <a:pPr/>
                      <a:t>[分類名]</a:t>
                    </a:fld>
                    <a:r>
                      <a:rPr lang="ja-JP" altLang="en-US" baseline="0"/>
                      <a:t>
</a:t>
                    </a:r>
                    <a:r>
                      <a:rPr lang="en-US" altLang="ja-JP" baseline="0"/>
                      <a:t>74.7%</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6716501586490591"/>
                      <c:h val="0.41356800509306418"/>
                    </c:manualLayout>
                  </c15:layout>
                  <c15:dlblFieldTable/>
                  <c15:showDataLabelsRange val="0"/>
                </c:ext>
                <c:ext xmlns:c16="http://schemas.microsoft.com/office/drawing/2014/chart" uri="{C3380CC4-5D6E-409C-BE32-E72D297353CC}">
                  <c16:uniqueId val="{00000003-8DFC-43FE-BE73-C44DD9927E8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Sheet1!$B$39:$C$39</c:f>
              <c:strCache>
                <c:ptCount val="2"/>
                <c:pt idx="0">
                  <c:v>生活習慣
感染</c:v>
                </c:pt>
                <c:pt idx="1">
                  <c:v>原因不明</c:v>
                </c:pt>
              </c:strCache>
            </c:strRef>
          </c:cat>
          <c:val>
            <c:numRef>
              <c:f>Sheet1!$B$40:$C$40</c:f>
              <c:numCache>
                <c:formatCode>General</c:formatCode>
                <c:ptCount val="2"/>
                <c:pt idx="0">
                  <c:v>25.3</c:v>
                </c:pt>
                <c:pt idx="1">
                  <c:v>74.7</c:v>
                </c:pt>
              </c:numCache>
            </c:numRef>
          </c:val>
          <c:extLst>
            <c:ext xmlns:c16="http://schemas.microsoft.com/office/drawing/2014/chart" uri="{C3380CC4-5D6E-409C-BE32-E72D297353CC}">
              <c16:uniqueId val="{00000004-8DFC-43FE-BE73-C44DD9927E88}"/>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FF9900"/>
              </a:solidFill>
              <a:ln w="57150">
                <a:solidFill>
                  <a:schemeClr val="bg1"/>
                </a:solidFill>
              </a:ln>
            </c:spPr>
            <c:extLst>
              <c:ext xmlns:c16="http://schemas.microsoft.com/office/drawing/2014/chart" uri="{C3380CC4-5D6E-409C-BE32-E72D297353CC}">
                <c16:uniqueId val="{00000001-6DF5-45B7-844D-C1D1697B15EA}"/>
              </c:ext>
            </c:extLst>
          </c:dPt>
          <c:dPt>
            <c:idx val="1"/>
            <c:bubble3D val="0"/>
            <c:spPr>
              <a:solidFill>
                <a:srgbClr val="0070C0"/>
              </a:solidFill>
              <a:ln w="57150">
                <a:solidFill>
                  <a:schemeClr val="bg1"/>
                </a:solidFill>
              </a:ln>
            </c:spPr>
            <c:extLst>
              <c:ext xmlns:c16="http://schemas.microsoft.com/office/drawing/2014/chart" uri="{C3380CC4-5D6E-409C-BE32-E72D297353CC}">
                <c16:uniqueId val="{00000003-6DF5-45B7-844D-C1D1697B15EA}"/>
              </c:ext>
            </c:extLst>
          </c:dPt>
          <c:cat>
            <c:strRef>
              <c:f>Sheet1!$A$2:$A$3</c:f>
              <c:strCache>
                <c:ptCount val="2"/>
                <c:pt idx="0">
                  <c:v>治る</c:v>
                </c:pt>
                <c:pt idx="1">
                  <c:v>治らない</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6DF5-45B7-844D-C1D1697B15EA}"/>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smtId="4294967295"/>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0644" tIns="45322" rIns="90644" bIns="45322" rtlCol="0"/>
          <a:lstStyle>
            <a:lvl1pPr algn="r">
              <a:defRPr sz="1200"/>
            </a:lvl1pPr>
          </a:lstStyle>
          <a:p>
            <a:fld id="{079643BB-8207-4252-8ED8-1F74A40C4C9C}" type="datetimeFigureOut">
              <a:rPr kumimoji="1" lang="ja-JP" altLang="en-US" smtClean="0"/>
              <a:pPr/>
              <a:t>2025/3/13</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0644" tIns="45322" rIns="90644" bIns="45322" rtlCol="0" anchor="b"/>
          <a:lstStyle>
            <a:lvl1pPr algn="r">
              <a:defRPr sz="1200"/>
            </a:lvl1pPr>
          </a:lstStyle>
          <a:p>
            <a:fld id="{3D6E32F5-D507-46CB-9308-7799FED8D203}" type="slidenum">
              <a:rPr kumimoji="1" lang="ja-JP" altLang="en-US" smtClean="0"/>
              <a:pPr/>
              <a:t>‹#›</a:t>
            </a:fld>
            <a:endParaRPr kumimoji="1" lang="ja-JP" altLang="en-US"/>
          </a:p>
        </p:txBody>
      </p:sp>
    </p:spTree>
    <p:extLst>
      <p:ext uri="{BB962C8B-B14F-4D97-AF65-F5344CB8AC3E}">
        <p14:creationId xmlns:p14="http://schemas.microsoft.com/office/powerpoint/2010/main" val="925087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みなさんは、「がん」</a:t>
            </a:r>
            <a:r>
              <a:rPr kumimoji="1" lang="ja-JP" altLang="en-US" sz="1200" kern="1200" dirty="0" smtClean="0">
                <a:solidFill>
                  <a:schemeClr val="tx1"/>
                </a:solidFill>
                <a:effectLst/>
                <a:latin typeface="+mn-lt"/>
                <a:ea typeface="+mn-ea"/>
                <a:cs typeface="+mn-cs"/>
              </a:rPr>
              <a:t>について、</a:t>
            </a:r>
            <a:r>
              <a:rPr kumimoji="1" lang="ja-JP" altLang="ja-JP" sz="1200" kern="1200" dirty="0" smtClean="0">
                <a:solidFill>
                  <a:schemeClr val="tx1"/>
                </a:solidFill>
                <a:effectLst/>
                <a:latin typeface="+mn-lt"/>
                <a:ea typeface="+mn-ea"/>
                <a:cs typeface="+mn-cs"/>
              </a:rPr>
              <a:t>どんなイメージを持</a:t>
            </a:r>
            <a:r>
              <a:rPr kumimoji="1" lang="ja-JP" altLang="en-US" sz="1200" kern="1200" dirty="0" smtClean="0">
                <a:solidFill>
                  <a:schemeClr val="tx1"/>
                </a:solidFill>
                <a:effectLst/>
                <a:latin typeface="+mn-lt"/>
                <a:ea typeface="+mn-ea"/>
                <a:cs typeface="+mn-cs"/>
              </a:rPr>
              <a:t>っていますか</a:t>
            </a:r>
            <a:r>
              <a:rPr kumimoji="1" lang="ja-JP"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今、日本では、がんになる人やがんで命を落としてしまう人が増えてきています。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そこで、みなさんには、がんについて正しい知識を持って、しっかり対応できるようになってほしいと思います。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27889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でも安心してください。人間の体には、この傷</a:t>
            </a:r>
            <a:r>
              <a:rPr kumimoji="1" lang="ja-JP" altLang="en-US" sz="1200" kern="1200" dirty="0" smtClean="0">
                <a:solidFill>
                  <a:schemeClr val="tx1"/>
                </a:solidFill>
                <a:effectLst/>
                <a:latin typeface="+mn-lt"/>
                <a:ea typeface="+mn-ea"/>
                <a:cs typeface="+mn-cs"/>
              </a:rPr>
              <a:t>ついたり他の性質を持つ細胞</a:t>
            </a:r>
            <a:r>
              <a:rPr kumimoji="1" lang="ja-JP" altLang="ja-JP" sz="1200" kern="1200" dirty="0" smtClean="0">
                <a:solidFill>
                  <a:schemeClr val="tx1"/>
                </a:solidFill>
                <a:effectLst/>
                <a:latin typeface="+mn-lt"/>
                <a:ea typeface="+mn-ea"/>
                <a:cs typeface="+mn-cs"/>
              </a:rPr>
              <a:t>を治</a:t>
            </a:r>
            <a:r>
              <a:rPr kumimoji="1" lang="ja-JP" altLang="en-US" sz="1200" kern="1200" dirty="0" smtClean="0">
                <a:solidFill>
                  <a:schemeClr val="tx1"/>
                </a:solidFill>
                <a:effectLst/>
                <a:latin typeface="+mn-lt"/>
                <a:ea typeface="+mn-ea"/>
                <a:cs typeface="+mn-cs"/>
              </a:rPr>
              <a:t>したり取り除いたりして、体内が正常に保たれる仕組みがあります。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11</a:t>
            </a:fld>
            <a:endParaRPr kumimoji="1" lang="ja-JP" altLang="en-US" dirty="0"/>
          </a:p>
        </p:txBody>
      </p:sp>
    </p:spTree>
    <p:extLst>
      <p:ext uri="{BB962C8B-B14F-4D97-AF65-F5344CB8AC3E}">
        <p14:creationId xmlns:p14="http://schemas.microsoft.com/office/powerpoint/2010/main" val="592482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しかし、傷ついたり他の性質を持つ細胞が、この働きに見逃されてしまうことがあります。</a:t>
            </a:r>
          </a:p>
          <a:p>
            <a:r>
              <a:rPr kumimoji="1" lang="ja-JP" altLang="ja-JP" sz="1200" kern="1200" dirty="0" smtClean="0">
                <a:solidFill>
                  <a:schemeClr val="tx1"/>
                </a:solidFill>
                <a:effectLst/>
                <a:latin typeface="+mn-lt"/>
                <a:ea typeface="+mn-ea"/>
                <a:cs typeface="+mn-cs"/>
              </a:rPr>
              <a:t>この細胞がたまってかたまりになると、がんになります。悪性のがんは、まわりの正常な組織を壊しながら広がっていくので、がんができた器官（肺や胃・腸などの内臓）は正しく働けなくなります。</a:t>
            </a:r>
          </a:p>
          <a:p>
            <a:r>
              <a:rPr kumimoji="1" lang="ja-JP" altLang="ja-JP" sz="1200" kern="1200" dirty="0" smtClean="0">
                <a:solidFill>
                  <a:schemeClr val="tx1"/>
                </a:solidFill>
                <a:effectLst/>
                <a:latin typeface="+mn-lt"/>
                <a:ea typeface="+mn-ea"/>
                <a:cs typeface="+mn-cs"/>
              </a:rPr>
              <a:t>この病気のことをがんと言います。</a:t>
            </a:r>
          </a:p>
          <a:p>
            <a:r>
              <a:rPr kumimoji="1" lang="ja-JP" altLang="ja-JP" sz="1200" kern="1200" dirty="0" smtClean="0">
                <a:solidFill>
                  <a:schemeClr val="tx1"/>
                </a:solidFill>
                <a:effectLst/>
                <a:latin typeface="+mn-lt"/>
                <a:ea typeface="+mn-ea"/>
                <a:cs typeface="+mn-cs"/>
              </a:rPr>
              <a:t>がんは、このように自分の細胞のコピーミスにより起こるので、人にうつることはありません。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12</a:t>
            </a:fld>
            <a:endParaRPr kumimoji="1" lang="ja-JP" altLang="en-US" dirty="0"/>
          </a:p>
        </p:txBody>
      </p:sp>
    </p:spTree>
    <p:extLst>
      <p:ext uri="{BB962C8B-B14F-4D97-AF65-F5344CB8AC3E}">
        <p14:creationId xmlns:p14="http://schemas.microsoft.com/office/powerpoint/2010/main" val="294548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13</a:t>
            </a:fld>
            <a:endParaRPr kumimoji="1" lang="ja-JP" altLang="en-US" dirty="0"/>
          </a:p>
        </p:txBody>
      </p:sp>
    </p:spTree>
    <p:extLst>
      <p:ext uri="{BB962C8B-B14F-4D97-AF65-F5344CB8AC3E}">
        <p14:creationId xmlns:p14="http://schemas.microsoft.com/office/powerpoint/2010/main" val="395919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がんには、原因が</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かっているものと、</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からないものがあります。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わかっている原因は、たばこやお酒などの生活習慣と細菌・ウイルスへの感染の二つです。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しかし、男性でも女性でも、</a:t>
            </a:r>
            <a:r>
              <a:rPr kumimoji="1" lang="ja-JP" altLang="ja-JP" sz="1200" kern="1200" dirty="0" smtClean="0">
                <a:solidFill>
                  <a:schemeClr val="tx1"/>
                </a:solidFill>
                <a:effectLst/>
                <a:latin typeface="+mn-lt"/>
                <a:ea typeface="+mn-ea"/>
                <a:cs typeface="+mn-cs"/>
              </a:rPr>
              <a:t>原因</a:t>
            </a:r>
            <a:r>
              <a:rPr kumimoji="1" lang="ja-JP" altLang="en-US" sz="1200" kern="1200" dirty="0" smtClean="0">
                <a:solidFill>
                  <a:schemeClr val="tx1"/>
                </a:solidFill>
                <a:effectLst/>
                <a:latin typeface="+mn-lt"/>
                <a:ea typeface="+mn-ea"/>
                <a:cs typeface="+mn-cs"/>
              </a:rPr>
              <a:t>がわからないものが多い</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14</a:t>
            </a:fld>
            <a:endParaRPr kumimoji="1" lang="ja-JP" altLang="en-US" dirty="0"/>
          </a:p>
        </p:txBody>
      </p:sp>
    </p:spTree>
    <p:extLst>
      <p:ext uri="{BB962C8B-B14F-4D97-AF65-F5344CB8AC3E}">
        <p14:creationId xmlns:p14="http://schemas.microsoft.com/office/powerpoint/2010/main" val="737383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がんには、原因が</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かっているものと、</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からないものがあります。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わかっている原因は、たばこやお酒、食生活や運動などの生活習慣と細菌・ウイルスへの感染の二つです。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しかし、男性でも女性でも、</a:t>
            </a:r>
            <a:r>
              <a:rPr kumimoji="1" lang="en-US" altLang="ja-JP" sz="1200" kern="1200" dirty="0" smtClean="0">
                <a:solidFill>
                  <a:schemeClr val="tx1"/>
                </a:solidFill>
                <a:effectLst/>
                <a:latin typeface="+mn-lt"/>
                <a:ea typeface="+mn-ea"/>
                <a:cs typeface="+mn-cs"/>
              </a:rPr>
              <a:t>6</a:t>
            </a:r>
            <a:r>
              <a:rPr kumimoji="1" lang="ja-JP" altLang="en-US" sz="1200" kern="1200" dirty="0" smtClean="0">
                <a:solidFill>
                  <a:schemeClr val="tx1"/>
                </a:solidFill>
                <a:effectLst/>
                <a:latin typeface="+mn-lt"/>
                <a:ea typeface="+mn-ea"/>
                <a:cs typeface="+mn-cs"/>
              </a:rPr>
              <a:t>割から</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割が</a:t>
            </a:r>
            <a:r>
              <a:rPr kumimoji="1" lang="ja-JP" altLang="ja-JP" sz="1200" kern="1200" dirty="0" smtClean="0">
                <a:solidFill>
                  <a:schemeClr val="tx1"/>
                </a:solidFill>
                <a:effectLst/>
                <a:latin typeface="+mn-lt"/>
                <a:ea typeface="+mn-ea"/>
                <a:cs typeface="+mn-cs"/>
              </a:rPr>
              <a:t>原因</a:t>
            </a:r>
            <a:r>
              <a:rPr kumimoji="1" lang="ja-JP" altLang="en-US" sz="1200" kern="1200" dirty="0" smtClean="0">
                <a:solidFill>
                  <a:schemeClr val="tx1"/>
                </a:solidFill>
                <a:effectLst/>
                <a:latin typeface="+mn-lt"/>
                <a:ea typeface="+mn-ea"/>
                <a:cs typeface="+mn-cs"/>
              </a:rPr>
              <a:t>がわからないもの</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15</a:t>
            </a:fld>
            <a:endParaRPr kumimoji="1" lang="ja-JP" altLang="en-US" dirty="0"/>
          </a:p>
        </p:txBody>
      </p:sp>
    </p:spTree>
    <p:extLst>
      <p:ext uri="{BB962C8B-B14F-4D97-AF65-F5344CB8AC3E}">
        <p14:creationId xmlns:p14="http://schemas.microsoft.com/office/powerpoint/2010/main" val="3300488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がんの原因の一つといわれているのが、「たばこ」です。</a:t>
            </a:r>
            <a:endParaRPr kumimoji="1" lang="en-US" altLang="ja-JP" dirty="0" smtClean="0"/>
          </a:p>
          <a:p>
            <a:r>
              <a:rPr kumimoji="1" lang="ja-JP" altLang="en-US" dirty="0" smtClean="0"/>
              <a:t>たばこには、がんになりやすい発がん物質が含まれています。</a:t>
            </a:r>
            <a:endParaRPr kumimoji="1" lang="en-US" altLang="ja-JP" dirty="0" smtClean="0"/>
          </a:p>
          <a:p>
            <a:r>
              <a:rPr kumimoji="1" lang="ja-JP" altLang="en-US" dirty="0" smtClean="0"/>
              <a:t>たばこを吸う人は、吸わない人に比べて、がんになる確率がとても高くなります。</a:t>
            </a:r>
            <a:endParaRPr kumimoji="1" lang="en-US" altLang="ja-JP" dirty="0" smtClean="0"/>
          </a:p>
          <a:p>
            <a:r>
              <a:rPr lang="ja-JP" altLang="ja-JP" dirty="0" smtClean="0"/>
              <a:t>現在たばこを吸っている人も、禁煙することによってがんになる、またはがんで死亡する危険性を下げることができます。</a:t>
            </a:r>
            <a:endParaRPr lang="en-US" altLang="ja-JP" dirty="0" smtClean="0"/>
          </a:p>
          <a:p>
            <a:r>
              <a:rPr lang="ja-JP" altLang="ja-JP" dirty="0" smtClean="0"/>
              <a:t>また、自分でたばこを吸わなくても、他人が吸うたばこの煙を吸ってしまう「受動喫煙」で、肺がんになる危険性が高まることも分かっています。</a:t>
            </a:r>
            <a:endParaRPr lang="en-US" altLang="ja-JP" dirty="0" smtClean="0"/>
          </a:p>
          <a:p>
            <a:r>
              <a:rPr lang="ja-JP" altLang="ja-JP" dirty="0" smtClean="0"/>
              <a:t>つまり、たばこの煙はがんのもとなのです。</a:t>
            </a:r>
            <a:endParaRPr lang="en-US" altLang="ja-JP" dirty="0" smtClean="0"/>
          </a:p>
          <a:p>
            <a:r>
              <a:rPr lang="ja-JP" altLang="ja-JP" dirty="0" smtClean="0"/>
              <a:t>がん予防のためには、たばこを吸わないことが最も重要ですし、吸っている人のそばで煙を吸わないように気をつけることが大切で</a:t>
            </a:r>
            <a:r>
              <a:rPr lang="ja-JP" altLang="en-US" dirty="0" smtClean="0"/>
              <a:t>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16</a:t>
            </a:fld>
            <a:endParaRPr kumimoji="1" lang="ja-JP" altLang="en-US" dirty="0"/>
          </a:p>
        </p:txBody>
      </p:sp>
    </p:spTree>
    <p:extLst>
      <p:ext uri="{BB962C8B-B14F-4D97-AF65-F5344CB8AC3E}">
        <p14:creationId xmlns:p14="http://schemas.microsoft.com/office/powerpoint/2010/main" val="2161452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お酒の飲み過ぎもがんになる可能性が高くなります。</a:t>
            </a:r>
            <a:endParaRPr kumimoji="1" lang="en-US" altLang="ja-JP" dirty="0" smtClean="0"/>
          </a:p>
          <a:p>
            <a:r>
              <a:rPr kumimoji="1" lang="ja-JP" altLang="en-US" dirty="0" smtClean="0"/>
              <a:t>お酒を飲むときは量や回数に気をつけなければいけません。</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17</a:t>
            </a:fld>
            <a:endParaRPr kumimoji="1" lang="ja-JP" altLang="en-US" dirty="0"/>
          </a:p>
        </p:txBody>
      </p:sp>
    </p:spTree>
    <p:extLst>
      <p:ext uri="{BB962C8B-B14F-4D97-AF65-F5344CB8AC3E}">
        <p14:creationId xmlns:p14="http://schemas.microsoft.com/office/powerpoint/2010/main" val="625321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毎日の食事でお肉ばかり食べて野菜はあまり食べなかったり、塩からい物を食べ過ぎたりしていませんか。</a:t>
            </a:r>
            <a:endParaRPr kumimoji="1" lang="en-US" altLang="ja-JP" dirty="0" smtClean="0"/>
          </a:p>
          <a:p>
            <a:r>
              <a:rPr kumimoji="1" lang="ja-JP" altLang="en-US" dirty="0" smtClean="0"/>
              <a:t>塩分を控えると胃がんの予防に、食物繊維を含む野菜をたくさん食べると大腸がんの予防になります。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18</a:t>
            </a:fld>
            <a:endParaRPr kumimoji="1" lang="ja-JP" altLang="en-US" dirty="0"/>
          </a:p>
        </p:txBody>
      </p:sp>
    </p:spTree>
    <p:extLst>
      <p:ext uri="{BB962C8B-B14F-4D97-AF65-F5344CB8AC3E}">
        <p14:creationId xmlns:p14="http://schemas.microsoft.com/office/powerpoint/2010/main" val="135463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運動不足や食べ過ぎによる、太りすぎ、やせすぎもよくありません。</a:t>
            </a:r>
            <a:endParaRPr kumimoji="1" lang="en-US" altLang="ja-JP" dirty="0" smtClean="0"/>
          </a:p>
          <a:p>
            <a:r>
              <a:rPr kumimoji="1" lang="ja-JP" altLang="en-US" dirty="0" smtClean="0"/>
              <a:t>自分の身長に合った、一番病気にかかりにくい体重を保つようにしましょう</a:t>
            </a:r>
            <a:endParaRPr kumimoji="1" lang="en-US" altLang="ja-JP" dirty="0" smtClean="0"/>
          </a:p>
          <a:p>
            <a:r>
              <a:rPr kumimoji="1" lang="ja-JP" altLang="en-US" dirty="0" smtClean="0"/>
              <a:t>適度な運動をすると、病気に負けない強い体を作ることができます。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19</a:t>
            </a:fld>
            <a:endParaRPr kumimoji="1" lang="ja-JP" altLang="en-US" dirty="0"/>
          </a:p>
        </p:txBody>
      </p:sp>
    </p:spTree>
    <p:extLst>
      <p:ext uri="{BB962C8B-B14F-4D97-AF65-F5344CB8AC3E}">
        <p14:creationId xmlns:p14="http://schemas.microsoft.com/office/powerpoint/2010/main" val="4100025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たばこの煙を吸うことや、お酒の飲み過ぎ、食生活や運動に気をつけることで、がんになる可能性を低くすることができます。</a:t>
            </a:r>
            <a:endParaRPr kumimoji="1" lang="en-US" altLang="ja-JP" dirty="0" smtClean="0"/>
          </a:p>
          <a:p>
            <a:r>
              <a:rPr kumimoji="1" lang="ja-JP" altLang="en-US" dirty="0" smtClean="0"/>
              <a:t>健康に良い生活習慣を続けて、元気な体を作りましょう。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20</a:t>
            </a:fld>
            <a:endParaRPr kumimoji="1" lang="ja-JP" altLang="en-US" dirty="0"/>
          </a:p>
        </p:txBody>
      </p:sp>
    </p:spTree>
    <p:extLst>
      <p:ext uri="{BB962C8B-B14F-4D97-AF65-F5344CB8AC3E}">
        <p14:creationId xmlns:p14="http://schemas.microsoft.com/office/powerpoint/2010/main" val="106882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そこで、</a:t>
            </a:r>
            <a:r>
              <a:rPr kumimoji="1" lang="ja-JP" altLang="ja-JP" sz="1200" kern="1200" dirty="0" smtClean="0">
                <a:solidFill>
                  <a:schemeClr val="tx1"/>
                </a:solidFill>
                <a:effectLst/>
                <a:latin typeface="+mn-lt"/>
                <a:ea typeface="+mn-ea"/>
                <a:cs typeface="+mn-cs"/>
              </a:rPr>
              <a:t>この時間</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、「がん</a:t>
            </a:r>
            <a:r>
              <a:rPr kumimoji="1" lang="ja-JP" altLang="en-US" sz="1200" kern="1200" dirty="0" smtClean="0">
                <a:solidFill>
                  <a:schemeClr val="tx1"/>
                </a:solidFill>
                <a:effectLst/>
                <a:latin typeface="+mn-lt"/>
                <a:ea typeface="+mn-ea"/>
                <a:cs typeface="+mn-cs"/>
              </a:rPr>
              <a:t>について知り、病気に負けない健康な体を作るため</a:t>
            </a:r>
            <a:r>
              <a:rPr kumimoji="1" lang="ja-JP" altLang="ja-JP" sz="1200" kern="1200" dirty="0" smtClean="0">
                <a:solidFill>
                  <a:schemeClr val="tx1"/>
                </a:solidFill>
                <a:effectLst/>
                <a:latin typeface="+mn-lt"/>
                <a:ea typeface="+mn-ea"/>
                <a:cs typeface="+mn-cs"/>
              </a:rPr>
              <a:t>にはどんな</a:t>
            </a:r>
            <a:r>
              <a:rPr kumimoji="1" lang="ja-JP" altLang="en-US" sz="1200" kern="1200" dirty="0" smtClean="0">
                <a:solidFill>
                  <a:schemeClr val="tx1"/>
                </a:solidFill>
                <a:effectLst/>
                <a:latin typeface="+mn-lt"/>
                <a:ea typeface="+mn-ea"/>
                <a:cs typeface="+mn-cs"/>
              </a:rPr>
              <a:t>ことができるか考えよう」をめあてとして、学習を進めていきます。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a:t>
            </a:fld>
            <a:endParaRPr kumimoji="1" lang="ja-JP" altLang="en-US" dirty="0"/>
          </a:p>
        </p:txBody>
      </p:sp>
    </p:spTree>
    <p:extLst>
      <p:ext uri="{BB962C8B-B14F-4D97-AF65-F5344CB8AC3E}">
        <p14:creationId xmlns:p14="http://schemas.microsoft.com/office/powerpoint/2010/main" val="4059189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先ほどもいいましたが、がん</a:t>
            </a:r>
            <a:r>
              <a:rPr kumimoji="1" lang="ja-JP" altLang="en-US" sz="1200" kern="1200" dirty="0" smtClean="0">
                <a:solidFill>
                  <a:schemeClr val="tx1"/>
                </a:solidFill>
                <a:effectLst/>
                <a:latin typeface="+mn-lt"/>
                <a:ea typeface="+mn-ea"/>
                <a:cs typeface="+mn-cs"/>
              </a:rPr>
              <a:t>には原因がわからないものが多くあります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特に子どもがかかるがん（小児がん）</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生活習慣や</a:t>
            </a:r>
            <a:r>
              <a:rPr kumimoji="1" lang="ja-JP" altLang="en-US" sz="1200" kern="1200" dirty="0" smtClean="0">
                <a:solidFill>
                  <a:schemeClr val="tx1"/>
                </a:solidFill>
                <a:effectLst/>
                <a:latin typeface="+mn-lt"/>
                <a:ea typeface="+mn-ea"/>
                <a:cs typeface="+mn-cs"/>
              </a:rPr>
              <a:t>細菌</a:t>
            </a:r>
            <a:r>
              <a:rPr kumimoji="1" lang="ja-JP" altLang="ja-JP" sz="1200" kern="1200" dirty="0" smtClean="0">
                <a:solidFill>
                  <a:schemeClr val="tx1"/>
                </a:solidFill>
                <a:effectLst/>
                <a:latin typeface="+mn-lt"/>
                <a:ea typeface="+mn-ea"/>
                <a:cs typeface="+mn-cs"/>
              </a:rPr>
              <a:t>・ウイルスとは関係なく発症するものが多いです。</a:t>
            </a:r>
          </a:p>
          <a:p>
            <a:r>
              <a:rPr kumimoji="1" lang="ja-JP" altLang="ja-JP" sz="1200" kern="1200" dirty="0" smtClean="0">
                <a:solidFill>
                  <a:schemeClr val="tx1"/>
                </a:solidFill>
                <a:effectLst/>
                <a:latin typeface="+mn-lt"/>
                <a:ea typeface="+mn-ea"/>
                <a:cs typeface="+mn-cs"/>
              </a:rPr>
              <a:t>「がんになったのは、生活習慣が悪かったから」と</a:t>
            </a:r>
            <a:r>
              <a:rPr kumimoji="1" lang="ja-JP" altLang="en-US" sz="1200" kern="1200" dirty="0" smtClean="0">
                <a:solidFill>
                  <a:schemeClr val="tx1"/>
                </a:solidFill>
                <a:effectLst/>
                <a:latin typeface="+mn-lt"/>
                <a:ea typeface="+mn-ea"/>
                <a:cs typeface="+mn-cs"/>
              </a:rPr>
              <a:t>は限りません</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悪いのは患者さんではなく、がんという病気です。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今、私たちにできる</a:t>
            </a:r>
            <a:r>
              <a:rPr lang="ja-JP" altLang="en-US" dirty="0" smtClean="0"/>
              <a:t>生活習慣を</a:t>
            </a:r>
            <a:r>
              <a:rPr lang="ja-JP" altLang="ja-JP" dirty="0" smtClean="0"/>
              <a:t>コツコツ続けていくことが、病気の予防につなが</a:t>
            </a:r>
            <a:r>
              <a:rPr lang="ja-JP" altLang="en-US" dirty="0" smtClean="0"/>
              <a:t>ります</a:t>
            </a:r>
            <a:r>
              <a:rPr lang="ja-JP" altLang="ja-JP" dirty="0" smtClean="0"/>
              <a:t>。</a:t>
            </a:r>
            <a:endParaRPr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21</a:t>
            </a:fld>
            <a:endParaRPr kumimoji="1" lang="ja-JP" altLang="en-US"/>
          </a:p>
        </p:txBody>
      </p:sp>
    </p:spTree>
    <p:extLst>
      <p:ext uri="{BB962C8B-B14F-4D97-AF65-F5344CB8AC3E}">
        <p14:creationId xmlns:p14="http://schemas.microsoft.com/office/powerpoint/2010/main" val="1325428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22</a:t>
            </a:fld>
            <a:endParaRPr kumimoji="1" lang="ja-JP" altLang="en-US"/>
          </a:p>
        </p:txBody>
      </p:sp>
    </p:spTree>
    <p:extLst>
      <p:ext uri="{BB962C8B-B14F-4D97-AF65-F5344CB8AC3E}">
        <p14:creationId xmlns:p14="http://schemas.microsoft.com/office/powerpoint/2010/main" val="3894390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がんは、小さいうちに治療すれば、がんの種類によっては、治すことができるようになりました。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そのためには、小さいうちにがんを見つけることが大切です。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しかし、がんが小さいうちは、体に症状が出なくて、自分自身では気がつきにくいです。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がんは</a:t>
            </a:r>
            <a:r>
              <a:rPr kumimoji="1" lang="en-US" altLang="ja-JP" sz="1200" kern="1200" dirty="0" smtClean="0">
                <a:solidFill>
                  <a:schemeClr val="tx1"/>
                </a:solidFill>
                <a:effectLst/>
                <a:latin typeface="+mn-lt"/>
                <a:ea typeface="+mn-ea"/>
                <a:cs typeface="+mn-cs"/>
              </a:rPr>
              <a:t>10</a:t>
            </a:r>
            <a:r>
              <a:rPr kumimoji="1" lang="ja-JP" altLang="en-US" sz="1200" kern="1200" dirty="0" smtClean="0">
                <a:solidFill>
                  <a:schemeClr val="tx1"/>
                </a:solidFill>
                <a:effectLst/>
                <a:latin typeface="+mn-lt"/>
                <a:ea typeface="+mn-ea"/>
                <a:cs typeface="+mn-cs"/>
              </a:rPr>
              <a:t>年から</a:t>
            </a:r>
            <a:r>
              <a:rPr kumimoji="1" lang="en-US" altLang="ja-JP" sz="1200" kern="1200" dirty="0" smtClean="0">
                <a:solidFill>
                  <a:schemeClr val="tx1"/>
                </a:solidFill>
                <a:effectLst/>
                <a:latin typeface="+mn-lt"/>
                <a:ea typeface="+mn-ea"/>
                <a:cs typeface="+mn-cs"/>
              </a:rPr>
              <a:t>20</a:t>
            </a:r>
            <a:r>
              <a:rPr kumimoji="1" lang="ja-JP" altLang="en-US" sz="1200" kern="1200" smtClean="0">
                <a:solidFill>
                  <a:schemeClr val="tx1"/>
                </a:solidFill>
                <a:effectLst/>
                <a:latin typeface="+mn-lt"/>
                <a:ea typeface="+mn-ea"/>
                <a:cs typeface="+mn-cs"/>
              </a:rPr>
              <a:t>年かけて、検診で発見</a:t>
            </a:r>
            <a:r>
              <a:rPr kumimoji="1" lang="ja-JP" altLang="en-US" sz="1200" kern="1200" dirty="0" smtClean="0">
                <a:solidFill>
                  <a:schemeClr val="tx1"/>
                </a:solidFill>
                <a:effectLst/>
                <a:latin typeface="+mn-lt"/>
                <a:ea typeface="+mn-ea"/>
                <a:cs typeface="+mn-cs"/>
              </a:rPr>
              <a:t>できる１ｃｍ位の大きさになります。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でも、そこから体に色々な症状が出てくる２ｃｍの大きさになるのは、１～２年しかかかりません。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急に体の調子が悪くなって、気がついたときにはすでにがんが大きくなってしまっていることが多いです。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だから、早期発見といって、できるだけ小さいうちに早く見つけることが大切です。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23</a:t>
            </a:fld>
            <a:endParaRPr kumimoji="1" lang="ja-JP" altLang="en-US"/>
          </a:p>
        </p:txBody>
      </p:sp>
    </p:spTree>
    <p:extLst>
      <p:ext uri="{BB962C8B-B14F-4D97-AF65-F5344CB8AC3E}">
        <p14:creationId xmlns:p14="http://schemas.microsoft.com/office/powerpoint/2010/main" val="92023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がんは、小さいうちに治療すれば、がんの種類によっては、治すことができるようになりました。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そのためには、小さいうちにがんを見つけることが大切です。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しかし、がんが小さいうちは、体に症状が出なくて、自分自身では気がつきにくいです。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がんは</a:t>
            </a:r>
            <a:r>
              <a:rPr kumimoji="1" lang="en-US" altLang="ja-JP" sz="1200" kern="1200" dirty="0" smtClean="0">
                <a:solidFill>
                  <a:schemeClr val="tx1"/>
                </a:solidFill>
                <a:effectLst/>
                <a:latin typeface="+mn-lt"/>
                <a:ea typeface="+mn-ea"/>
                <a:cs typeface="+mn-cs"/>
              </a:rPr>
              <a:t>10</a:t>
            </a:r>
            <a:r>
              <a:rPr kumimoji="1" lang="ja-JP" altLang="en-US" sz="1200" kern="1200" dirty="0" smtClean="0">
                <a:solidFill>
                  <a:schemeClr val="tx1"/>
                </a:solidFill>
                <a:effectLst/>
                <a:latin typeface="+mn-lt"/>
                <a:ea typeface="+mn-ea"/>
                <a:cs typeface="+mn-cs"/>
              </a:rPr>
              <a:t>年から</a:t>
            </a:r>
            <a:r>
              <a:rPr kumimoji="1" lang="en-US" altLang="ja-JP" sz="1200" kern="1200" dirty="0" smtClean="0">
                <a:solidFill>
                  <a:schemeClr val="tx1"/>
                </a:solidFill>
                <a:effectLst/>
                <a:latin typeface="+mn-lt"/>
                <a:ea typeface="+mn-ea"/>
                <a:cs typeface="+mn-cs"/>
              </a:rPr>
              <a:t>20</a:t>
            </a:r>
            <a:r>
              <a:rPr kumimoji="1" lang="ja-JP" altLang="en-US" sz="1200" kern="1200" smtClean="0">
                <a:solidFill>
                  <a:schemeClr val="tx1"/>
                </a:solidFill>
                <a:effectLst/>
                <a:latin typeface="+mn-lt"/>
                <a:ea typeface="+mn-ea"/>
                <a:cs typeface="+mn-cs"/>
              </a:rPr>
              <a:t>年かけて、検診で発見</a:t>
            </a:r>
            <a:r>
              <a:rPr kumimoji="1" lang="ja-JP" altLang="en-US" sz="1200" kern="1200" dirty="0" smtClean="0">
                <a:solidFill>
                  <a:schemeClr val="tx1"/>
                </a:solidFill>
                <a:effectLst/>
                <a:latin typeface="+mn-lt"/>
                <a:ea typeface="+mn-ea"/>
                <a:cs typeface="+mn-cs"/>
              </a:rPr>
              <a:t>できる１ｃｍ位の大きさになります。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でも、そこから体に色々な症状が出てくる２ｃｍの大きさになるのは、１～２年しかかかりません。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急に体の調子が悪くなって、気がついたときにはすでにがんが大きくなってしまっていることが多いです。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だから、早期発見といって、できるだけ小さいうちに早く見つけることが大切です。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24</a:t>
            </a:fld>
            <a:endParaRPr kumimoji="1" lang="ja-JP" altLang="en-US"/>
          </a:p>
        </p:txBody>
      </p:sp>
    </p:spTree>
    <p:extLst>
      <p:ext uri="{BB962C8B-B14F-4D97-AF65-F5344CB8AC3E}">
        <p14:creationId xmlns:p14="http://schemas.microsoft.com/office/powerpoint/2010/main" val="1441874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がんは、</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割から</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割のものは原因不明で起こります。</a:t>
            </a:r>
          </a:p>
          <a:p>
            <a:r>
              <a:rPr kumimoji="1" lang="ja-JP" altLang="ja-JP" sz="1200" kern="1200" dirty="0" smtClean="0">
                <a:solidFill>
                  <a:schemeClr val="tx1"/>
                </a:solidFill>
                <a:effectLst/>
                <a:latin typeface="+mn-lt"/>
                <a:ea typeface="+mn-ea"/>
                <a:cs typeface="+mn-cs"/>
              </a:rPr>
              <a:t>また、遺伝についてですが、がんになりやすい遺伝子を持っているからといって、必ずがんになるわけではありません。</a:t>
            </a:r>
          </a:p>
          <a:p>
            <a:r>
              <a:rPr kumimoji="1" lang="ja-JP" altLang="ja-JP" sz="1200" kern="1200" dirty="0" smtClean="0">
                <a:solidFill>
                  <a:schemeClr val="tx1"/>
                </a:solidFill>
                <a:effectLst/>
                <a:latin typeface="+mn-lt"/>
                <a:ea typeface="+mn-ea"/>
                <a:cs typeface="+mn-cs"/>
              </a:rPr>
              <a:t>がんは誰でもかかる可能性がある病気です。</a:t>
            </a:r>
          </a:p>
          <a:p>
            <a:r>
              <a:rPr kumimoji="1" lang="ja-JP" altLang="ja-JP" sz="1200" kern="1200" dirty="0" smtClean="0">
                <a:solidFill>
                  <a:schemeClr val="tx1"/>
                </a:solidFill>
                <a:effectLst/>
                <a:latin typeface="+mn-lt"/>
                <a:ea typeface="+mn-ea"/>
                <a:cs typeface="+mn-cs"/>
              </a:rPr>
              <a:t>原因が分からないもの・予防できないものは、定期的に検診を受けて、早く見つけて早く治すことが大切です。</a:t>
            </a:r>
          </a:p>
          <a:p>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～２年に一度の定期検診をしっかり受ける、健康によい生活習慣を継続するなど、健康な体づくりと早期発見ができるように努めましょう。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25</a:t>
            </a:fld>
            <a:endParaRPr kumimoji="1" lang="ja-JP" altLang="en-US"/>
          </a:p>
        </p:txBody>
      </p:sp>
    </p:spTree>
    <p:extLst>
      <p:ext uri="{BB962C8B-B14F-4D97-AF65-F5344CB8AC3E}">
        <p14:creationId xmlns:p14="http://schemas.microsoft.com/office/powerpoint/2010/main" val="1772960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体に症状がでないうちから見つける方法として「がん検診」というものがあります。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検診では、肺や胃など体のそれぞれの場所に応じた検査をして、自分では気付かない小さな異常を見つけることができます。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いろいろと気をつけていても、がんになることはあります。</a:t>
            </a:r>
          </a:p>
          <a:p>
            <a:r>
              <a:rPr kumimoji="1" lang="ja-JP" altLang="en-US" sz="1200" kern="1200" dirty="0" smtClean="0">
                <a:solidFill>
                  <a:schemeClr val="tx1"/>
                </a:solidFill>
                <a:effectLst/>
                <a:latin typeface="+mn-lt"/>
                <a:ea typeface="+mn-ea"/>
                <a:cs typeface="+mn-cs"/>
              </a:rPr>
              <a:t>「自分だけは大丈夫」と思わないで、</a:t>
            </a:r>
            <a:r>
              <a:rPr kumimoji="1" lang="ja-JP" altLang="ja-JP" sz="1200" kern="1200" dirty="0" smtClean="0">
                <a:solidFill>
                  <a:schemeClr val="tx1"/>
                </a:solidFill>
                <a:effectLst/>
                <a:latin typeface="+mn-lt"/>
                <a:ea typeface="+mn-ea"/>
                <a:cs typeface="+mn-cs"/>
              </a:rPr>
              <a:t>大人になったら、みなさんもがん検診を</a:t>
            </a:r>
            <a:r>
              <a:rPr kumimoji="1" lang="ja-JP" altLang="en-US" sz="1200" kern="1200" dirty="0" smtClean="0">
                <a:solidFill>
                  <a:schemeClr val="tx1"/>
                </a:solidFill>
                <a:effectLst/>
                <a:latin typeface="+mn-lt"/>
                <a:ea typeface="+mn-ea"/>
                <a:cs typeface="+mn-cs"/>
              </a:rPr>
              <a:t>受けましょう</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そして、ぜひおうちの人</a:t>
            </a:r>
            <a:r>
              <a:rPr kumimoji="1" lang="ja-JP" altLang="en-US" sz="1200" kern="1200" dirty="0" smtClean="0">
                <a:solidFill>
                  <a:schemeClr val="tx1"/>
                </a:solidFill>
                <a:effectLst/>
                <a:latin typeface="+mn-lt"/>
                <a:ea typeface="+mn-ea"/>
                <a:cs typeface="+mn-cs"/>
              </a:rPr>
              <a:t>や周りの大切な人</a:t>
            </a:r>
            <a:r>
              <a:rPr kumimoji="1" lang="ja-JP" altLang="ja-JP" sz="1200" kern="1200" dirty="0" smtClean="0">
                <a:solidFill>
                  <a:schemeClr val="tx1"/>
                </a:solidFill>
                <a:effectLst/>
                <a:latin typeface="+mn-lt"/>
                <a:ea typeface="+mn-ea"/>
                <a:cs typeface="+mn-cs"/>
              </a:rPr>
              <a:t>にも</a:t>
            </a:r>
            <a:r>
              <a:rPr kumimoji="1" lang="ja-JP" altLang="en-US" sz="1200" kern="1200" dirty="0" smtClean="0">
                <a:solidFill>
                  <a:schemeClr val="tx1"/>
                </a:solidFill>
                <a:effectLst/>
                <a:latin typeface="+mn-lt"/>
                <a:ea typeface="+mn-ea"/>
                <a:cs typeface="+mn-cs"/>
              </a:rPr>
              <a:t>、がんは小さいうちに見つけると治りやすいことを伝えて、がん検診を受けることを</a:t>
            </a:r>
            <a:r>
              <a:rPr kumimoji="1" lang="ja-JP" altLang="ja-JP" sz="1200" kern="1200" dirty="0" smtClean="0">
                <a:solidFill>
                  <a:schemeClr val="tx1"/>
                </a:solidFill>
                <a:effectLst/>
                <a:latin typeface="+mn-lt"/>
                <a:ea typeface="+mn-ea"/>
                <a:cs typeface="+mn-cs"/>
              </a:rPr>
              <a:t>勧めてください。</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26</a:t>
            </a:fld>
            <a:endParaRPr kumimoji="1" lang="ja-JP" altLang="en-US"/>
          </a:p>
        </p:txBody>
      </p:sp>
    </p:spTree>
    <p:extLst>
      <p:ext uri="{BB962C8B-B14F-4D97-AF65-F5344CB8AC3E}">
        <p14:creationId xmlns:p14="http://schemas.microsoft.com/office/powerpoint/2010/main" val="292584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今日の復習です。</a:t>
            </a:r>
          </a:p>
          <a:p>
            <a:r>
              <a:rPr kumimoji="1" lang="ja-JP" altLang="en-US" sz="1200" kern="1200" dirty="0" smtClean="0">
                <a:solidFill>
                  <a:schemeClr val="tx1"/>
                </a:solidFill>
                <a:effectLst/>
                <a:latin typeface="+mn-lt"/>
                <a:ea typeface="+mn-ea"/>
                <a:cs typeface="+mn-cs"/>
              </a:rPr>
              <a:t>がんは、早く見つければ、ほとんどが治る可能性が高い病気です。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対策にはまず、予防。①～④の生活習慣を身に付けることが大切です。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もう一つ大切なのが、早期発見のためのがん検診。</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元気に毎日を過ごすためには健康が大切です。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健康のためにできることを今から始めましょう。</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2964805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28</a:t>
            </a:fld>
            <a:endParaRPr kumimoji="1" lang="ja-JP" altLang="en-US"/>
          </a:p>
        </p:txBody>
      </p:sp>
    </p:spTree>
    <p:extLst>
      <p:ext uri="{BB962C8B-B14F-4D97-AF65-F5344CB8AC3E}">
        <p14:creationId xmlns:p14="http://schemas.microsoft.com/office/powerpoint/2010/main" val="2745678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 name="四角形 500"/>
          <p:cNvSpPr>
            <a:spLocks noGrp="1" noRot="1" noChangeAspect="1"/>
          </p:cNvSpPr>
          <p:nvPr>
            <p:ph type="sldImg" idx="2"/>
          </p:nvPr>
        </p:nvSpPr>
        <p:spPr>
          <a:prstGeom prst="rect">
            <a:avLst/>
          </a:prstGeom>
        </p:spPr>
        <p:txBody>
          <a:bodyPr/>
          <a:lstStyle/>
          <a:p>
            <a:endParaRPr kumimoji="1" lang="ja-JP" altLang="en-US"/>
          </a:p>
        </p:txBody>
      </p:sp>
      <p:sp>
        <p:nvSpPr>
          <p:cNvPr id="1642" name="四角形 501"/>
          <p:cNvSpPr>
            <a:spLocks noGrp="1"/>
          </p:cNvSpPr>
          <p:nvPr>
            <p:ph type="body" sz="quarter" idx="3"/>
          </p:nvPr>
        </p:nvSpPr>
        <p:spPr>
          <a:prstGeom prst="rect">
            <a:avLst/>
          </a:prstGeom>
        </p:spPr>
        <p:txBody>
          <a:bodyPr/>
          <a:lstStyle/>
          <a:p>
            <a:r>
              <a:rPr kumimoji="1" lang="ja-JP" altLang="en-US" dirty="0" smtClean="0"/>
              <a:t>（パターン２）ワーク</a:t>
            </a:r>
            <a:endParaRPr kumimoji="1" lang="ja-JP" altLang="en-US" dirty="0"/>
          </a:p>
        </p:txBody>
      </p:sp>
      <p:sp>
        <p:nvSpPr>
          <p:cNvPr id="1643" name="四角形 50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96BBB197-2DF4-4E91-A988-03D69B58B699}" type="slidenum">
              <a:rPr kumimoji="1" lang="ja-JP" altLang="en-US" smtClean="0"/>
              <a:t>29</a:t>
            </a:fld>
            <a:endParaRPr kumimoji="1" lang="ja-JP" altLang="en-US"/>
          </a:p>
        </p:txBody>
      </p:sp>
    </p:spTree>
    <p:extLst>
      <p:ext uri="{BB962C8B-B14F-4D97-AF65-F5344CB8AC3E}">
        <p14:creationId xmlns:p14="http://schemas.microsoft.com/office/powerpoint/2010/main" val="4200359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文部科学省　がん教育推進のための教材　指導参考資料　映像教材「がんと生きる」　参照</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30</a:t>
            </a:fld>
            <a:endParaRPr kumimoji="1" lang="ja-JP" altLang="en-US"/>
          </a:p>
        </p:txBody>
      </p:sp>
    </p:spTree>
    <p:extLst>
      <p:ext uri="{BB962C8B-B14F-4D97-AF65-F5344CB8AC3E}">
        <p14:creationId xmlns:p14="http://schemas.microsoft.com/office/powerpoint/2010/main" val="61937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日本では、どのくらいの人ががんになっていると思いますか。統計によると、日本人の２人に１人ががんになると言われています。また、一生のうち、男性では６２％</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人に</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の人が、女性では４７％</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人に</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の人ががんになります。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がんという病気は誰でもなる可能性がある病気です。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4</a:t>
            </a:fld>
            <a:endParaRPr kumimoji="1" lang="ja-JP" altLang="en-US" dirty="0"/>
          </a:p>
        </p:txBody>
      </p:sp>
    </p:spTree>
    <p:extLst>
      <p:ext uri="{BB962C8B-B14F-4D97-AF65-F5344CB8AC3E}">
        <p14:creationId xmlns:p14="http://schemas.microsoft.com/office/powerpoint/2010/main" val="580978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31</a:t>
            </a:fld>
            <a:endParaRPr kumimoji="1" lang="ja-JP" altLang="en-US"/>
          </a:p>
        </p:txBody>
      </p:sp>
    </p:spTree>
    <p:extLst>
      <p:ext uri="{BB962C8B-B14F-4D97-AF65-F5344CB8AC3E}">
        <p14:creationId xmlns:p14="http://schemas.microsoft.com/office/powerpoint/2010/main" val="4088080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 name="四角形 464"/>
          <p:cNvSpPr>
            <a:spLocks noGrp="1" noRot="1" noChangeAspect="1"/>
          </p:cNvSpPr>
          <p:nvPr>
            <p:ph type="sldImg" idx="2"/>
          </p:nvPr>
        </p:nvSpPr>
        <p:spPr>
          <a:prstGeom prst="rect">
            <a:avLst/>
          </a:prstGeom>
        </p:spPr>
        <p:txBody>
          <a:bodyPr/>
          <a:lstStyle/>
          <a:p>
            <a:endParaRPr kumimoji="1" lang="ja-JP" altLang="en-US"/>
          </a:p>
        </p:txBody>
      </p:sp>
      <p:sp>
        <p:nvSpPr>
          <p:cNvPr id="1723" name="四角形 465"/>
          <p:cNvSpPr>
            <a:spLocks noGrp="1"/>
          </p:cNvSpPr>
          <p:nvPr>
            <p:ph type="body" sz="quarter" idx="3"/>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（パターン３）ワーク</a:t>
            </a:r>
            <a:endParaRPr kumimoji="1" lang="en-US" altLang="ja-JP" dirty="0" smtClean="0"/>
          </a:p>
        </p:txBody>
      </p:sp>
      <p:sp>
        <p:nvSpPr>
          <p:cNvPr id="1724" name="四角形 46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96BBB197-2DF4-4E91-A988-03D69B58B699}" type="slidenum">
              <a:rPr kumimoji="1" lang="ja-JP" altLang="en-US" smtClean="0"/>
              <a:t>32</a:t>
            </a:fld>
            <a:endParaRPr kumimoji="1" lang="ja-JP" altLang="en-US"/>
          </a:p>
        </p:txBody>
      </p:sp>
    </p:spTree>
    <p:extLst>
      <p:ext uri="{BB962C8B-B14F-4D97-AF65-F5344CB8AC3E}">
        <p14:creationId xmlns:p14="http://schemas.microsoft.com/office/powerpoint/2010/main" val="348017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生活習慣病には、がんや心臓の血管が詰まる病気（心疾患）、脳の血管が詰まったり破れたりする病気（脳血管疾患）、などがあります。</a:t>
            </a:r>
            <a:endParaRPr kumimoji="1" lang="en-US" altLang="ja-JP" dirty="0" smtClean="0"/>
          </a:p>
          <a:p>
            <a:r>
              <a:rPr kumimoji="1" lang="ja-JP" altLang="en-US" dirty="0" smtClean="0"/>
              <a:t>高知県では、</a:t>
            </a:r>
            <a:r>
              <a:rPr kumimoji="1" lang="en-US" altLang="ja-JP" dirty="0" smtClean="0"/>
              <a:t>44.4</a:t>
            </a:r>
            <a:r>
              <a:rPr kumimoji="1" lang="ja-JP" altLang="en-US" dirty="0" smtClean="0"/>
              <a:t>％の人が、食事や運動、たばこを吸うこと、お酒を飲むことなどの生活習慣が原因となる生活習慣病で亡くなっています。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その中でも、がんで亡くなる人が一番多く、高知県では、約４人に</a:t>
            </a:r>
            <a:r>
              <a:rPr kumimoji="1" lang="en-US" altLang="ja-JP" dirty="0" smtClean="0"/>
              <a:t>1</a:t>
            </a:r>
            <a:r>
              <a:rPr kumimoji="1" lang="ja-JP" altLang="en-US" dirty="0" smtClean="0"/>
              <a:t>人が、がんが原因でなくなっています。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a:t>
            </a:fld>
            <a:endParaRPr kumimoji="1" lang="ja-JP" altLang="en-US" dirty="0"/>
          </a:p>
        </p:txBody>
      </p:sp>
    </p:spTree>
    <p:extLst>
      <p:ext uri="{BB962C8B-B14F-4D97-AF65-F5344CB8AC3E}">
        <p14:creationId xmlns:p14="http://schemas.microsoft.com/office/powerpoint/2010/main" val="113819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がんには、色々な種類があります。がんの種類によって、治療で命を救いやすいものと、そうでないものがあります。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例えば、肺がんでは、４１．４％の人が、治療で命が救われます。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乳がんでは、それよりも多い、約９２％の人が、治療で命が救われます。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（適宜、グラフの説明）</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baseline="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５年相対生存率 </a:t>
            </a:r>
            <a:r>
              <a:rPr kumimoji="1" lang="en-US"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　　　あるがんと診断された場合に、治療でどのくらい命を救えるかを示す指標。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あるがんと診断された人のうち５年後に生存している人の割合が、日本人全体で５年後に生存している人の割合に比べてどのくらいかを表す。１００％に近いほど治療で生命を救えるがん、０％に近いほど治療で生命を救いがたいがんであることを意味する。</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6</a:t>
            </a:fld>
            <a:endParaRPr kumimoji="1" lang="ja-JP" altLang="en-US" dirty="0"/>
          </a:p>
        </p:txBody>
      </p:sp>
    </p:spTree>
    <p:extLst>
      <p:ext uri="{BB962C8B-B14F-4D97-AF65-F5344CB8AC3E}">
        <p14:creationId xmlns:p14="http://schemas.microsoft.com/office/powerpoint/2010/main" val="30221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子宮頸がんや乳がんといった女性特有のがんになることがあるため、</a:t>
            </a:r>
            <a:r>
              <a:rPr kumimoji="1" lang="en-US" altLang="ja-JP" sz="1200" kern="1200" dirty="0" smtClean="0">
                <a:solidFill>
                  <a:schemeClr val="tx1"/>
                </a:solidFill>
                <a:effectLst/>
                <a:latin typeface="+mn-lt"/>
                <a:ea typeface="+mn-ea"/>
                <a:cs typeface="+mn-cs"/>
              </a:rPr>
              <a:t>20</a:t>
            </a:r>
            <a:r>
              <a:rPr kumimoji="1" lang="ja-JP" altLang="en-US" sz="1200" kern="1200" dirty="0" smtClean="0">
                <a:solidFill>
                  <a:schemeClr val="tx1"/>
                </a:solidFill>
                <a:effectLst/>
                <a:latin typeface="+mn-lt"/>
                <a:ea typeface="+mn-ea"/>
                <a:cs typeface="+mn-cs"/>
              </a:rPr>
              <a:t>代後半から</a:t>
            </a:r>
            <a:r>
              <a:rPr kumimoji="1" lang="en-US" altLang="ja-JP" sz="1200" kern="1200" dirty="0" smtClean="0">
                <a:solidFill>
                  <a:schemeClr val="tx1"/>
                </a:solidFill>
                <a:effectLst/>
                <a:latin typeface="+mn-lt"/>
                <a:ea typeface="+mn-ea"/>
                <a:cs typeface="+mn-cs"/>
              </a:rPr>
              <a:t>50</a:t>
            </a:r>
            <a:r>
              <a:rPr kumimoji="1" lang="ja-JP" altLang="en-US" sz="1200" kern="1200" dirty="0" smtClean="0">
                <a:solidFill>
                  <a:schemeClr val="tx1"/>
                </a:solidFill>
                <a:effectLst/>
                <a:latin typeface="+mn-lt"/>
                <a:ea typeface="+mn-ea"/>
                <a:cs typeface="+mn-cs"/>
              </a:rPr>
              <a:t>歳くらいでは、女性の方ががんになる人が多くなっています。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このうち、子宮頸がんは、ワクチンを打つことで予防することができます。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男女ともに、がんになる人の割合が増えるのは、</a:t>
            </a:r>
            <a:r>
              <a:rPr kumimoji="1" lang="en-US" altLang="ja-JP" sz="1200" kern="1200" dirty="0" smtClean="0">
                <a:solidFill>
                  <a:schemeClr val="tx1"/>
                </a:solidFill>
                <a:effectLst/>
                <a:latin typeface="+mn-lt"/>
                <a:ea typeface="+mn-ea"/>
                <a:cs typeface="+mn-cs"/>
              </a:rPr>
              <a:t>50</a:t>
            </a:r>
            <a:r>
              <a:rPr kumimoji="1" lang="ja-JP" altLang="en-US" sz="1200" kern="1200" dirty="0" smtClean="0">
                <a:solidFill>
                  <a:schemeClr val="tx1"/>
                </a:solidFill>
                <a:effectLst/>
                <a:latin typeface="+mn-lt"/>
                <a:ea typeface="+mn-ea"/>
                <a:cs typeface="+mn-cs"/>
              </a:rPr>
              <a:t>歳前後からです。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7</a:t>
            </a:fld>
            <a:endParaRPr kumimoji="1" lang="ja-JP" altLang="en-US" dirty="0"/>
          </a:p>
        </p:txBody>
      </p:sp>
    </p:spTree>
    <p:extLst>
      <p:ext uri="{BB962C8B-B14F-4D97-AF65-F5344CB8AC3E}">
        <p14:creationId xmlns:p14="http://schemas.microsoft.com/office/powerpoint/2010/main" val="307661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では、そんな「がん」という病気は、どういう病気なのか、みてみましょう。</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8</a:t>
            </a:fld>
            <a:endParaRPr kumimoji="1" lang="ja-JP" altLang="en-US" dirty="0"/>
          </a:p>
        </p:txBody>
      </p:sp>
    </p:spTree>
    <p:extLst>
      <p:ext uri="{BB962C8B-B14F-4D97-AF65-F5344CB8AC3E}">
        <p14:creationId xmlns:p14="http://schemas.microsoft.com/office/powerpoint/2010/main" val="194969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私たちの体は</a:t>
            </a:r>
            <a:r>
              <a:rPr kumimoji="1" lang="ja-JP" altLang="en-US" sz="1200" kern="1200" dirty="0" smtClean="0">
                <a:solidFill>
                  <a:schemeClr val="tx1"/>
                </a:solidFill>
                <a:effectLst/>
                <a:latin typeface="+mn-lt"/>
                <a:ea typeface="+mn-ea"/>
                <a:cs typeface="+mn-cs"/>
              </a:rPr>
              <a:t>たくさんの</a:t>
            </a:r>
            <a:r>
              <a:rPr kumimoji="1" lang="ja-JP" altLang="ja-JP" sz="1200" kern="1200" dirty="0" smtClean="0">
                <a:solidFill>
                  <a:schemeClr val="tx1"/>
                </a:solidFill>
                <a:effectLst/>
                <a:latin typeface="+mn-lt"/>
                <a:ea typeface="+mn-ea"/>
                <a:cs typeface="+mn-cs"/>
              </a:rPr>
              <a:t>細胞</a:t>
            </a:r>
            <a:r>
              <a:rPr kumimoji="1" lang="ja-JP" altLang="en-US" sz="1200" kern="1200" dirty="0" smtClean="0">
                <a:solidFill>
                  <a:schemeClr val="tx1"/>
                </a:solidFill>
                <a:effectLst/>
                <a:latin typeface="+mn-lt"/>
                <a:ea typeface="+mn-ea"/>
                <a:cs typeface="+mn-cs"/>
              </a:rPr>
              <a:t>でできています。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a:t>
            </a:r>
            <a:r>
              <a:rPr kumimoji="1" lang="ja-JP" altLang="ja-JP" sz="1200" kern="1200" dirty="0" smtClean="0">
                <a:solidFill>
                  <a:schemeClr val="tx1"/>
                </a:solidFill>
                <a:effectLst/>
                <a:latin typeface="+mn-lt"/>
                <a:ea typeface="+mn-ea"/>
                <a:cs typeface="+mn-cs"/>
              </a:rPr>
              <a:t>細胞は</a:t>
            </a:r>
            <a:r>
              <a:rPr kumimoji="1" lang="ja-JP" altLang="en-US" sz="1200" kern="1200" dirty="0" smtClean="0">
                <a:solidFill>
                  <a:schemeClr val="tx1"/>
                </a:solidFill>
                <a:effectLst/>
                <a:latin typeface="+mn-lt"/>
                <a:ea typeface="+mn-ea"/>
                <a:cs typeface="+mn-cs"/>
              </a:rPr>
              <a:t>、同じものをコピーしながら</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新しくなって、</a:t>
            </a:r>
            <a:r>
              <a:rPr kumimoji="1" lang="ja-JP" altLang="ja-JP" sz="1200" kern="1200" dirty="0" smtClean="0">
                <a:solidFill>
                  <a:schemeClr val="tx1"/>
                </a:solidFill>
                <a:effectLst/>
                <a:latin typeface="+mn-lt"/>
                <a:ea typeface="+mn-ea"/>
                <a:cs typeface="+mn-cs"/>
              </a:rPr>
              <a:t>常に古い細胞</a:t>
            </a:r>
            <a:r>
              <a:rPr kumimoji="1" lang="ja-JP" altLang="en-US" sz="1200" kern="1200" dirty="0" smtClean="0">
                <a:solidFill>
                  <a:schemeClr val="tx1"/>
                </a:solidFill>
                <a:effectLst/>
                <a:latin typeface="+mn-lt"/>
                <a:ea typeface="+mn-ea"/>
                <a:cs typeface="+mn-cs"/>
              </a:rPr>
              <a:t>と入れ替わっています</a:t>
            </a:r>
            <a:r>
              <a:rPr kumimoji="1" lang="ja-JP" altLang="ja-JP"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9</a:t>
            </a:fld>
            <a:endParaRPr kumimoji="1" lang="ja-JP" altLang="en-US" dirty="0"/>
          </a:p>
        </p:txBody>
      </p:sp>
    </p:spTree>
    <p:extLst>
      <p:ext uri="{BB962C8B-B14F-4D97-AF65-F5344CB8AC3E}">
        <p14:creationId xmlns:p14="http://schemas.microsoft.com/office/powerpoint/2010/main" val="221286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しかし、まれに、同じものをコピーできずに、</a:t>
            </a:r>
            <a:r>
              <a:rPr kumimoji="1" lang="ja-JP" altLang="ja-JP" sz="1200" kern="1200" dirty="0" smtClean="0">
                <a:solidFill>
                  <a:schemeClr val="tx1"/>
                </a:solidFill>
                <a:effectLst/>
                <a:latin typeface="+mn-lt"/>
                <a:ea typeface="+mn-ea"/>
                <a:cs typeface="+mn-cs"/>
              </a:rPr>
              <a:t>傷</a:t>
            </a:r>
            <a:r>
              <a:rPr kumimoji="1" lang="ja-JP" altLang="en-US" sz="1200" kern="1200" dirty="0" smtClean="0">
                <a:solidFill>
                  <a:schemeClr val="tx1"/>
                </a:solidFill>
                <a:effectLst/>
                <a:latin typeface="+mn-lt"/>
                <a:ea typeface="+mn-ea"/>
                <a:cs typeface="+mn-cs"/>
              </a:rPr>
              <a:t>ついたり他の性質を持つ細胞ができてしまうことがあります。これが、がん細胞になることがあります。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10</a:t>
            </a:fld>
            <a:endParaRPr kumimoji="1" lang="ja-JP" altLang="en-US" dirty="0"/>
          </a:p>
        </p:txBody>
      </p:sp>
    </p:spTree>
    <p:extLst>
      <p:ext uri="{BB962C8B-B14F-4D97-AF65-F5344CB8AC3E}">
        <p14:creationId xmlns:p14="http://schemas.microsoft.com/office/powerpoint/2010/main" val="248190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5510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04318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5257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7088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9929422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6383251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150093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pic>
        <p:nvPicPr>
          <p:cNvPr id="1062" name="図 1"/>
          <p:cNvPicPr>
            <a:picLocks noChangeAspect="1"/>
          </p:cNvPicPr>
          <p:nvPr userDrawn="1"/>
        </p:nvPicPr>
        <p:blipFill>
          <a:blip r:embed="rId2"/>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30490249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2978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0117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49753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4521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1998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648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64296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94885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4FF"/>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11878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80" r:id="rId14"/>
    <p:sldLayoutId id="2147483684" r:id="rId15"/>
    <p:sldLayoutId id="2147483685" r:id="rId16"/>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tmp"/></Relationships>
</file>

<file path=ppt/slides/_rels/slide1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rgbClr val="FFFFAF"/>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179512" y="5664172"/>
            <a:ext cx="8957701" cy="1162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資料制作 ： 高知県教育委員会事務局保健体育課 ・</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高知県がん教育推進協議会</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参考資料 ： 文部科学省　がん教育推進のための教材　「映像教材　がん博士の「がんについての基礎知識」」</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lvl="0">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lang="ja-JP" altLang="en-US" sz="1400" dirty="0">
                <a:solidFill>
                  <a:prstClr val="black"/>
                </a:solidFill>
                <a:latin typeface="Calibri"/>
                <a:ea typeface="ＭＳ Ｐゴシック" panose="020B0600070205080204" pitchFamily="50" charset="-128"/>
              </a:rPr>
              <a:t>文部科学省</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lang="ja-JP" altLang="en-US" sz="1400" dirty="0">
                <a:solidFill>
                  <a:prstClr val="black"/>
                </a:solidFill>
              </a:rPr>
              <a:t>がん教育推進のための</a:t>
            </a:r>
            <a:r>
              <a:rPr lang="ja-JP" altLang="en-US" sz="1400" dirty="0" smtClean="0">
                <a:solidFill>
                  <a:prstClr val="black"/>
                </a:solidFill>
              </a:rPr>
              <a:t>教材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がん教育プログラム（中学校・高等学校版補助教材）」</a:t>
            </a:r>
            <a:endParaRPr lang="en-US" altLang="ja-JP" sz="1400"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noProof="0" dirty="0" smtClean="0">
                <a:ln>
                  <a:noFill/>
                </a:ln>
                <a:solidFill>
                  <a:prstClr val="black"/>
                </a:solidFill>
                <a:effectLst/>
                <a:uLnTx/>
                <a:uFillTx/>
                <a:latin typeface="Calibri"/>
                <a:ea typeface="ＭＳ Ｐゴシック" panose="020B0600070205080204" pitchFamily="50" charset="-128"/>
                <a:cs typeface="+mn-cs"/>
              </a:rPr>
              <a:t>  国立研究開発法人国立がん研究センターがん対策情報センター「科学的根拠に基づくがん予防」</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2" name="角丸四角形 1"/>
          <p:cNvSpPr/>
          <p:nvPr/>
        </p:nvSpPr>
        <p:spPr>
          <a:xfrm>
            <a:off x="6787" y="198400"/>
            <a:ext cx="9137213" cy="995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0" b="0" i="0" u="none" strike="noStrike" kern="1200" cap="none" spc="0" normalizeH="0" baseline="0" noProof="0" dirty="0" smtClean="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n-cs"/>
              </a:rPr>
              <a:t>がんを学ぼう</a:t>
            </a:r>
            <a:endParaRPr kumimoji="1" lang="en-US" altLang="ja-JP" sz="5000" b="0" i="0" u="none" strike="noStrike" kern="1200" cap="none" spc="0" normalizeH="0" baseline="0" noProof="0" dirty="0" smtClean="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n-cs"/>
            </a:endParaRPr>
          </a:p>
        </p:txBody>
      </p:sp>
      <p:sp>
        <p:nvSpPr>
          <p:cNvPr id="8" name="角丸四角形 7"/>
          <p:cNvSpPr/>
          <p:nvPr/>
        </p:nvSpPr>
        <p:spPr>
          <a:xfrm>
            <a:off x="6788" y="1179035"/>
            <a:ext cx="9137212" cy="8004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n-cs"/>
              </a:rPr>
              <a:t>あなたと大切な人の命のために</a:t>
            </a:r>
            <a:endParaRPr kumimoji="1" lang="ja-JP" altLang="en-US" sz="36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n-cs"/>
            </a:endParaRPr>
          </a:p>
        </p:txBody>
      </p:sp>
      <p:pic>
        <p:nvPicPr>
          <p:cNvPr id="31" name="オブジェクト 0"/>
          <p:cNvPicPr/>
          <p:nvPr/>
        </p:nvPicPr>
        <p:blipFill>
          <a:blip r:embed="rId4"/>
          <a:stretch>
            <a:fillRect/>
          </a:stretch>
        </p:blipFill>
        <p:spPr bwMode="auto">
          <a:xfrm>
            <a:off x="1917612" y="2261489"/>
            <a:ext cx="5502354" cy="3402682"/>
          </a:xfrm>
          <a:prstGeom prst="rect">
            <a:avLst/>
          </a:prstGeom>
          <a:noFill/>
          <a:ln>
            <a:miter/>
          </a:ln>
        </p:spPr>
      </p:pic>
    </p:spTree>
    <p:extLst>
      <p:ext uri="{BB962C8B-B14F-4D97-AF65-F5344CB8AC3E}">
        <p14:creationId xmlns:p14="http://schemas.microsoft.com/office/powerpoint/2010/main" val="3479358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algn="ctr">
              <a:defRPr sz="4400" b="1"/>
            </a:lvl1pPr>
          </a:lstStyle>
          <a:p>
            <a:r>
              <a:rPr lang="ja-JP" altLang="en-US" sz="3900" dirty="0" smtClean="0">
                <a:ln>
                  <a:solidFill>
                    <a:schemeClr val="tx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がんのしくみ</a:t>
            </a:r>
            <a:endParaRPr lang="ja-JP" altLang="en-US" sz="3900" dirty="0">
              <a:ln>
                <a:solidFill>
                  <a:schemeClr val="tx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8" name="角丸四角形吹き出し 37"/>
          <p:cNvSpPr/>
          <p:nvPr/>
        </p:nvSpPr>
        <p:spPr>
          <a:xfrm>
            <a:off x="179512" y="4509120"/>
            <a:ext cx="8496943" cy="2100976"/>
          </a:xfrm>
          <a:prstGeom prst="wedgeRoundRectCallout">
            <a:avLst>
              <a:gd name="adj1" fmla="val -8772"/>
              <a:gd name="adj2" fmla="val -86305"/>
              <a:gd name="adj3" fmla="val 16667"/>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r>
              <a:rPr lang="ja-JP" altLang="en-US" sz="3600" b="1" dirty="0">
                <a:solidFill>
                  <a:schemeClr val="tx1"/>
                </a:solidFill>
                <a:latin typeface="メイリオ" panose="020B0604030504040204" pitchFamily="50" charset="-128"/>
                <a:ea typeface="メイリオ" panose="020B0604030504040204" pitchFamily="50" charset="-128"/>
              </a:rPr>
              <a:t> </a:t>
            </a:r>
            <a:r>
              <a:rPr lang="ja-JP" altLang="en-US" sz="3600" b="1" dirty="0" smtClean="0">
                <a:solidFill>
                  <a:schemeClr val="tx1"/>
                </a:solidFill>
                <a:latin typeface="メイリオ" panose="020B0604030504040204" pitchFamily="50" charset="-128"/>
                <a:ea typeface="メイリオ" panose="020B0604030504040204" pitchFamily="50" charset="-128"/>
              </a:rPr>
              <a:t>   まれに、細胞のコピーミスが起きて</a:t>
            </a:r>
            <a:endParaRPr lang="en-US" altLang="ja-JP" sz="3600" b="1"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3600"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3600" b="1"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3600" b="1" dirty="0" smtClean="0">
                <a:solidFill>
                  <a:schemeClr val="tx1"/>
                </a:solidFill>
                <a:latin typeface="メイリオ" panose="020B0604030504040204" pitchFamily="50" charset="-128"/>
                <a:ea typeface="メイリオ" panose="020B0604030504040204" pitchFamily="50" charset="-128"/>
              </a:rPr>
              <a:t>傷ついたり、他の性質を持つ細胞が</a:t>
            </a:r>
            <a:endParaRPr lang="en-US" altLang="ja-JP" sz="3600" b="1" dirty="0">
              <a:solidFill>
                <a:schemeClr val="tx1"/>
              </a:solidFill>
              <a:latin typeface="メイリオ" panose="020B0604030504040204" pitchFamily="50" charset="-128"/>
              <a:ea typeface="メイリオ" panose="020B0604030504040204" pitchFamily="50" charset="-128"/>
            </a:endParaRPr>
          </a:p>
          <a:p>
            <a:r>
              <a:rPr lang="en-US" altLang="ja-JP" sz="3600" b="1" dirty="0" smtClean="0">
                <a:solidFill>
                  <a:schemeClr val="tx1"/>
                </a:solidFill>
                <a:latin typeface="メイリオ" panose="020B0604030504040204" pitchFamily="50" charset="-128"/>
                <a:ea typeface="メイリオ" panose="020B0604030504040204" pitchFamily="50" charset="-128"/>
              </a:rPr>
              <a:t>    </a:t>
            </a:r>
            <a:r>
              <a:rPr lang="ja-JP" altLang="en-US" sz="3600" b="1" dirty="0" smtClean="0">
                <a:solidFill>
                  <a:schemeClr val="tx1"/>
                </a:solidFill>
                <a:latin typeface="メイリオ" panose="020B0604030504040204" pitchFamily="50" charset="-128"/>
                <a:ea typeface="メイリオ" panose="020B0604030504040204" pitchFamily="50" charset="-128"/>
              </a:rPr>
              <a:t>できてしまう</a:t>
            </a:r>
            <a:r>
              <a:rPr kumimoji="1" lang="ja-JP" altLang="en-US" sz="3600" b="1" dirty="0" smtClean="0">
                <a:solidFill>
                  <a:schemeClr val="tx1"/>
                </a:solidFill>
                <a:latin typeface="メイリオ" panose="020B0604030504040204" pitchFamily="50" charset="-128"/>
                <a:ea typeface="メイリオ" panose="020B0604030504040204" pitchFamily="50" charset="-128"/>
              </a:rPr>
              <a:t>ことがある</a:t>
            </a:r>
            <a:endParaRPr kumimoji="1" lang="ja-JP" altLang="en-US" sz="3600" b="1" dirty="0">
              <a:solidFill>
                <a:schemeClr val="tx1"/>
              </a:solidFill>
              <a:latin typeface="メイリオ" panose="020B0604030504040204" pitchFamily="50" charset="-128"/>
              <a:ea typeface="メイリオ" panose="020B0604030504040204" pitchFamily="50" charset="-128"/>
            </a:endParaRPr>
          </a:p>
        </p:txBody>
      </p:sp>
      <p:grpSp>
        <p:nvGrpSpPr>
          <p:cNvPr id="27" name="グループ化 26"/>
          <p:cNvGrpSpPr/>
          <p:nvPr/>
        </p:nvGrpSpPr>
        <p:grpSpPr>
          <a:xfrm>
            <a:off x="5094155" y="2107596"/>
            <a:ext cx="870646" cy="638600"/>
            <a:chOff x="1677017" y="4648046"/>
            <a:chExt cx="623439" cy="479948"/>
          </a:xfrm>
        </p:grpSpPr>
        <p:sp>
          <p:nvSpPr>
            <p:cNvPr id="29" name="下矢印 28"/>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sp>
          <p:nvSpPr>
            <p:cNvPr id="30" name="下矢印 29"/>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grpSp>
      <p:pic>
        <p:nvPicPr>
          <p:cNvPr id="31" name="図 30"/>
          <p:cNvPicPr>
            <a:picLocks noChangeAspect="1"/>
          </p:cNvPicPr>
          <p:nvPr/>
        </p:nvPicPr>
        <p:blipFill rotWithShape="1">
          <a:blip r:embed="rId3" cstate="print">
            <a:extLst>
              <a:ext uri="{28A0092B-C50C-407E-A947-70E740481C1C}">
                <a14:useLocalDpi xmlns:a14="http://schemas.microsoft.com/office/drawing/2010/main" val="0"/>
              </a:ext>
            </a:extLst>
          </a:blip>
          <a:srcRect r="33725"/>
          <a:stretch/>
        </p:blipFill>
        <p:spPr>
          <a:xfrm>
            <a:off x="1204497" y="2768315"/>
            <a:ext cx="1562760" cy="767019"/>
          </a:xfrm>
          <a:prstGeom prst="rect">
            <a:avLst/>
          </a:prstGeom>
        </p:spPr>
      </p:pic>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7001" y="1206938"/>
            <a:ext cx="836205" cy="836204"/>
          </a:xfrm>
          <a:prstGeom prst="rect">
            <a:avLst/>
          </a:prstGeom>
        </p:spPr>
      </p:pic>
      <p:pic>
        <p:nvPicPr>
          <p:cNvPr id="45" name="図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288" y="1206938"/>
            <a:ext cx="836205" cy="836204"/>
          </a:xfrm>
          <a:prstGeom prst="rect">
            <a:avLst/>
          </a:prstGeom>
        </p:spPr>
      </p:pic>
      <p:pic>
        <p:nvPicPr>
          <p:cNvPr id="51" name="図 50"/>
          <p:cNvPicPr>
            <a:picLocks noChangeAspect="1"/>
          </p:cNvPicPr>
          <p:nvPr/>
        </p:nvPicPr>
        <p:blipFill rotWithShape="1">
          <a:blip r:embed="rId3" cstate="print">
            <a:extLst>
              <a:ext uri="{28A0092B-C50C-407E-A947-70E740481C1C}">
                <a14:useLocalDpi xmlns:a14="http://schemas.microsoft.com/office/drawing/2010/main" val="0"/>
              </a:ext>
            </a:extLst>
          </a:blip>
          <a:srcRect r="33725"/>
          <a:stretch/>
        </p:blipFill>
        <p:spPr>
          <a:xfrm>
            <a:off x="4766623" y="2768315"/>
            <a:ext cx="1562760" cy="767019"/>
          </a:xfrm>
          <a:prstGeom prst="rect">
            <a:avLst/>
          </a:prstGeom>
        </p:spPr>
      </p:pic>
      <p:pic>
        <p:nvPicPr>
          <p:cNvPr id="52" name="図 51"/>
          <p:cNvPicPr>
            <a:picLocks noChangeAspect="1"/>
          </p:cNvPicPr>
          <p:nvPr/>
        </p:nvPicPr>
        <p:blipFill rotWithShape="1">
          <a:blip r:embed="rId3" cstate="print">
            <a:extLst>
              <a:ext uri="{28A0092B-C50C-407E-A947-70E740481C1C}">
                <a14:useLocalDpi xmlns:a14="http://schemas.microsoft.com/office/drawing/2010/main" val="0"/>
              </a:ext>
            </a:extLst>
          </a:blip>
          <a:srcRect r="33725"/>
          <a:stretch/>
        </p:blipFill>
        <p:spPr>
          <a:xfrm>
            <a:off x="6522221" y="2751753"/>
            <a:ext cx="1562760" cy="767019"/>
          </a:xfrm>
          <a:prstGeom prst="rect">
            <a:avLst/>
          </a:prstGeom>
        </p:spPr>
      </p:pic>
      <p:pic>
        <p:nvPicPr>
          <p:cNvPr id="53" name="図 52"/>
          <p:cNvPicPr>
            <a:picLocks noChangeAspect="1"/>
          </p:cNvPicPr>
          <p:nvPr/>
        </p:nvPicPr>
        <p:blipFill rotWithShape="1">
          <a:blip r:embed="rId5" cstate="print">
            <a:extLst>
              <a:ext uri="{28A0092B-C50C-407E-A947-70E740481C1C}">
                <a14:useLocalDpi xmlns:a14="http://schemas.microsoft.com/office/drawing/2010/main" val="0"/>
              </a:ext>
            </a:extLst>
          </a:blip>
          <a:srcRect l="33770"/>
          <a:stretch/>
        </p:blipFill>
        <p:spPr>
          <a:xfrm rot="10800000">
            <a:off x="2942021" y="2761513"/>
            <a:ext cx="1649280" cy="810037"/>
          </a:xfrm>
          <a:prstGeom prst="rect">
            <a:avLst/>
          </a:prstGeom>
        </p:spPr>
      </p:pic>
      <p:sp>
        <p:nvSpPr>
          <p:cNvPr id="54" name="角丸四角形 53"/>
          <p:cNvSpPr/>
          <p:nvPr/>
        </p:nvSpPr>
        <p:spPr>
          <a:xfrm>
            <a:off x="3736217" y="2730627"/>
            <a:ext cx="906149" cy="867022"/>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0828" y="1207021"/>
            <a:ext cx="836205" cy="836204"/>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153" y="1218416"/>
            <a:ext cx="836205" cy="836204"/>
          </a:xfrm>
          <a:prstGeom prst="rect">
            <a:avLst/>
          </a:prstGeom>
        </p:spPr>
      </p:pic>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8114" y="1218416"/>
            <a:ext cx="836205" cy="836204"/>
          </a:xfrm>
          <a:prstGeom prst="rect">
            <a:avLst/>
          </a:prstGeom>
        </p:spPr>
      </p:pic>
      <p:grpSp>
        <p:nvGrpSpPr>
          <p:cNvPr id="55" name="グループ化 54"/>
          <p:cNvGrpSpPr/>
          <p:nvPr/>
        </p:nvGrpSpPr>
        <p:grpSpPr>
          <a:xfrm>
            <a:off x="3336355" y="2098471"/>
            <a:ext cx="870646" cy="638600"/>
            <a:chOff x="1677017" y="4648046"/>
            <a:chExt cx="623439" cy="479948"/>
          </a:xfrm>
        </p:grpSpPr>
        <p:sp>
          <p:nvSpPr>
            <p:cNvPr id="56" name="下矢印 55"/>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sp>
          <p:nvSpPr>
            <p:cNvPr id="57" name="下矢印 56"/>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grpSp>
      <p:grpSp>
        <p:nvGrpSpPr>
          <p:cNvPr id="58" name="グループ化 57"/>
          <p:cNvGrpSpPr/>
          <p:nvPr/>
        </p:nvGrpSpPr>
        <p:grpSpPr>
          <a:xfrm>
            <a:off x="6887681" y="2097209"/>
            <a:ext cx="870646" cy="638600"/>
            <a:chOff x="1677017" y="4648046"/>
            <a:chExt cx="623439" cy="479948"/>
          </a:xfrm>
        </p:grpSpPr>
        <p:sp>
          <p:nvSpPr>
            <p:cNvPr id="59" name="下矢印 58"/>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sp>
          <p:nvSpPr>
            <p:cNvPr id="60" name="下矢印 59"/>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grpSp>
      <p:grpSp>
        <p:nvGrpSpPr>
          <p:cNvPr id="61" name="グループ化 60"/>
          <p:cNvGrpSpPr/>
          <p:nvPr/>
        </p:nvGrpSpPr>
        <p:grpSpPr>
          <a:xfrm>
            <a:off x="1549068" y="2087185"/>
            <a:ext cx="870646" cy="638600"/>
            <a:chOff x="1677017" y="4648046"/>
            <a:chExt cx="623439" cy="479948"/>
          </a:xfrm>
        </p:grpSpPr>
        <p:sp>
          <p:nvSpPr>
            <p:cNvPr id="62" name="下矢印 61"/>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sp>
          <p:nvSpPr>
            <p:cNvPr id="63" name="下矢印 62"/>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grpSp>
      <p:pic>
        <p:nvPicPr>
          <p:cNvPr id="64" name="図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628" y="1218416"/>
            <a:ext cx="836205" cy="836204"/>
          </a:xfrm>
          <a:prstGeom prst="rect">
            <a:avLst/>
          </a:prstGeom>
        </p:spPr>
      </p:pic>
      <p:pic>
        <p:nvPicPr>
          <p:cNvPr id="65" name="図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218416"/>
            <a:ext cx="836205" cy="836204"/>
          </a:xfrm>
          <a:prstGeom prst="rect">
            <a:avLst/>
          </a:prstGeom>
        </p:spPr>
      </p:pic>
      <p:sp>
        <p:nvSpPr>
          <p:cNvPr id="28" name="正方形/長方形 27"/>
          <p:cNvSpPr/>
          <p:nvPr/>
        </p:nvSpPr>
        <p:spPr>
          <a:xfrm>
            <a:off x="2272423" y="4446805"/>
            <a:ext cx="1212235" cy="42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さ  い ぼ う</a:t>
            </a:r>
            <a:endParaRPr kumimoji="1" lang="ja-JP" altLang="en-US" sz="1400" b="1" dirty="0">
              <a:solidFill>
                <a:schemeClr val="tx1"/>
              </a:solidFill>
            </a:endParaRPr>
          </a:p>
        </p:txBody>
      </p:sp>
    </p:spTree>
    <p:extLst>
      <p:ext uri="{BB962C8B-B14F-4D97-AF65-F5344CB8AC3E}">
        <p14:creationId xmlns:p14="http://schemas.microsoft.com/office/powerpoint/2010/main" val="362254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22" presetClass="entr" presetSubtype="1"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up)">
                                      <p:cBhvr>
                                        <p:cTn id="14" dur="500"/>
                                        <p:tgtEl>
                                          <p:spTgt spid="5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22" presetClass="entr" presetSubtype="1"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22" presetClass="entr" presetSubtype="1"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up)">
                                      <p:cBhvr>
                                        <p:cTn id="28" dur="500"/>
                                        <p:tgtEl>
                                          <p:spTgt spid="5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par>
                          <p:cTn id="33" fill="hold">
                            <p:stCondLst>
                              <p:cond delay="2500"/>
                            </p:stCondLst>
                            <p:childTnLst>
                              <p:par>
                                <p:cTn id="34" presetID="21" presetClass="entr" presetSubtype="1"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heel(1)">
                                      <p:cBhvr>
                                        <p:cTn id="36" dur="500"/>
                                        <p:tgtEl>
                                          <p:spTgt spid="54"/>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4"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70" y="2095500"/>
            <a:ext cx="2356878" cy="766654"/>
          </a:xfrm>
          <a:prstGeom prst="rect">
            <a:avLst/>
          </a:prstGeom>
        </p:spPr>
      </p:pic>
      <p:sp>
        <p:nvSpPr>
          <p:cNvPr id="20" name="テキスト ボックス 19"/>
          <p:cNvSpPr txBox="1"/>
          <p:nvPr/>
        </p:nvSpPr>
        <p:spPr>
          <a:xfrm>
            <a:off x="6011498" y="1024977"/>
            <a:ext cx="3084946" cy="892552"/>
          </a:xfrm>
          <a:prstGeom prst="rect">
            <a:avLst/>
          </a:prstGeom>
          <a:noFill/>
        </p:spPr>
        <p:txBody>
          <a:bodyPr wrap="square" rtlCol="0">
            <a:spAutoFit/>
          </a:bodyPr>
          <a:lstStyle>
            <a:defPPr>
              <a:defRPr lang="ja-JP"/>
            </a:defPPr>
            <a:lvl1pPr algn="ctr">
              <a:defRPr sz="4400" b="1"/>
            </a:lvl1pPr>
          </a:lstStyle>
          <a:p>
            <a:pPr algn="l"/>
            <a:r>
              <a:rPr lang="ja-JP" altLang="en-US" sz="2600" dirty="0" smtClean="0">
                <a:solidFill>
                  <a:schemeClr val="tx1">
                    <a:lumMod val="75000"/>
                    <a:lumOff val="25000"/>
                  </a:schemeClr>
                </a:solidFill>
              </a:rPr>
              <a:t>コピーミスしてできた別の細胞</a:t>
            </a:r>
            <a:endParaRPr lang="en-US" altLang="ja-JP" sz="2600" dirty="0" smtClean="0">
              <a:solidFill>
                <a:schemeClr val="tx1">
                  <a:lumMod val="75000"/>
                  <a:lumOff val="25000"/>
                </a:schemeClr>
              </a:solidFill>
            </a:endParaRPr>
          </a:p>
        </p:txBody>
      </p:sp>
      <p:cxnSp>
        <p:nvCxnSpPr>
          <p:cNvPr id="22" name="直線コネクタ 21"/>
          <p:cNvCxnSpPr/>
          <p:nvPr/>
        </p:nvCxnSpPr>
        <p:spPr>
          <a:xfrm flipH="1">
            <a:off x="5038834" y="1511089"/>
            <a:ext cx="1032204" cy="567762"/>
          </a:xfrm>
          <a:prstGeom prst="line">
            <a:avLst/>
          </a:prstGeom>
          <a:noFill/>
          <a:ln w="76200" cap="sq">
            <a:solidFill>
              <a:srgbClr val="FF0000"/>
            </a:solidFill>
            <a:bevel/>
          </a:ln>
        </p:spPr>
        <p:style>
          <a:lnRef idx="2">
            <a:schemeClr val="accent3"/>
          </a:lnRef>
          <a:fillRef idx="1">
            <a:schemeClr val="lt1"/>
          </a:fillRef>
          <a:effectRef idx="0">
            <a:schemeClr val="accent3"/>
          </a:effectRef>
          <a:fontRef idx="minor">
            <a:schemeClr val="dk1"/>
          </a:fontRef>
        </p:style>
      </p:cxnSp>
      <p:grpSp>
        <p:nvGrpSpPr>
          <p:cNvPr id="4" name="グループ化 3"/>
          <p:cNvGrpSpPr/>
          <p:nvPr/>
        </p:nvGrpSpPr>
        <p:grpSpPr>
          <a:xfrm>
            <a:off x="5200432" y="2868494"/>
            <a:ext cx="1735701" cy="1874352"/>
            <a:chOff x="5200432" y="2868494"/>
            <a:chExt cx="1735701" cy="1874352"/>
          </a:xfrm>
        </p:grpSpPr>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r="33725"/>
            <a:stretch/>
          </p:blipFill>
          <p:spPr>
            <a:xfrm>
              <a:off x="5373373" y="3956871"/>
              <a:ext cx="1562760" cy="767019"/>
            </a:xfrm>
            <a:prstGeom prst="rect">
              <a:avLst/>
            </a:prstGeom>
          </p:spPr>
        </p:pic>
        <p:sp>
          <p:nvSpPr>
            <p:cNvPr id="19" name="角丸四角形 18"/>
            <p:cNvSpPr/>
            <p:nvPr/>
          </p:nvSpPr>
          <p:spPr>
            <a:xfrm>
              <a:off x="6011498" y="3949667"/>
              <a:ext cx="286510" cy="793179"/>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23" name="下矢印 22"/>
            <p:cNvSpPr/>
            <p:nvPr/>
          </p:nvSpPr>
          <p:spPr>
            <a:xfrm rot="18967675" flipH="1">
              <a:off x="5200432" y="2868494"/>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grpSp>
      <p:sp>
        <p:nvSpPr>
          <p:cNvPr id="24" name="角丸四角形吹き出し 23"/>
          <p:cNvSpPr/>
          <p:nvPr/>
        </p:nvSpPr>
        <p:spPr>
          <a:xfrm>
            <a:off x="6423138" y="2282996"/>
            <a:ext cx="2136688" cy="1096078"/>
          </a:xfrm>
          <a:prstGeom prst="wedgeRoundRectCallout">
            <a:avLst>
              <a:gd name="adj1" fmla="val -58068"/>
              <a:gd name="adj2" fmla="val 96431"/>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smtClean="0">
                <a:solidFill>
                  <a:srgbClr val="0070C0"/>
                </a:solidFill>
                <a:latin typeface="メイリオ" panose="020B0604030504040204" pitchFamily="50" charset="-128"/>
                <a:cs typeface="メイリオ" panose="020B0604030504040204" pitchFamily="50" charset="-128"/>
              </a:rPr>
              <a:t>取り除く</a:t>
            </a:r>
            <a:endParaRPr lang="ja-JP" altLang="en-US" sz="4000" b="1" dirty="0">
              <a:solidFill>
                <a:srgbClr val="0070C0"/>
              </a:solidFill>
              <a:latin typeface="メイリオ" panose="020B0604030504040204" pitchFamily="50" charset="-128"/>
              <a:cs typeface="メイリオ" panose="020B0604030504040204" pitchFamily="50" charset="-128"/>
            </a:endParaRPr>
          </a:p>
        </p:txBody>
      </p:sp>
      <p:grpSp>
        <p:nvGrpSpPr>
          <p:cNvPr id="2" name="グループ化 1"/>
          <p:cNvGrpSpPr/>
          <p:nvPr/>
        </p:nvGrpSpPr>
        <p:grpSpPr>
          <a:xfrm>
            <a:off x="1646084" y="3190856"/>
            <a:ext cx="2618207" cy="1615088"/>
            <a:chOff x="1646084" y="3190856"/>
            <a:chExt cx="2618207" cy="1615088"/>
          </a:xfrm>
        </p:grpSpPr>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084" y="3981683"/>
              <a:ext cx="2340000" cy="761164"/>
            </a:xfrm>
            <a:prstGeom prst="rect">
              <a:avLst/>
            </a:prstGeom>
          </p:spPr>
        </p:pic>
        <p:sp>
          <p:nvSpPr>
            <p:cNvPr id="36" name="角丸四角形 35"/>
            <p:cNvSpPr/>
            <p:nvPr/>
          </p:nvSpPr>
          <p:spPr>
            <a:xfrm>
              <a:off x="2321224" y="3916010"/>
              <a:ext cx="955376"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28" name="下矢印 27"/>
            <p:cNvSpPr/>
            <p:nvPr/>
          </p:nvSpPr>
          <p:spPr>
            <a:xfrm rot="2700000" flipH="1">
              <a:off x="3420575" y="2868493"/>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grpSp>
      <p:sp>
        <p:nvSpPr>
          <p:cNvPr id="16" name="テキスト ボックス 15"/>
          <p:cNvSpPr txBox="1"/>
          <p:nvPr/>
        </p:nvSpPr>
        <p:spPr>
          <a:xfrm>
            <a:off x="431540" y="208696"/>
            <a:ext cx="8280919" cy="646331"/>
          </a:xfrm>
          <a:prstGeom prst="rect">
            <a:avLst/>
          </a:prstGeom>
          <a:noFill/>
          <a:effectLst/>
        </p:spPr>
        <p:txBody>
          <a:bodyPr wrap="square" rtlCol="0">
            <a:spAutoFit/>
          </a:bodyPr>
          <a:lstStyle>
            <a:defPPr>
              <a:defRPr lang="ja-JP"/>
            </a:defPPr>
            <a:lvl1pPr algn="ctr">
              <a:defRPr sz="4400" b="1"/>
            </a:lvl1pPr>
          </a:lstStyle>
          <a:p>
            <a:r>
              <a:rPr lang="ja-JP" altLang="en-US" sz="3600" dirty="0" smtClean="0">
                <a:ln>
                  <a:solidFill>
                    <a:schemeClr val="tx1"/>
                  </a:solidFill>
                </a:ln>
                <a:solidFill>
                  <a:schemeClr val="bg1"/>
                </a:solidFill>
                <a:effectLst>
                  <a:outerShdw blurRad="38100" dist="38100" dir="2700000" algn="tl">
                    <a:srgbClr val="000000">
                      <a:alpha val="43137"/>
                    </a:srgbClr>
                  </a:outerShdw>
                </a:effectLst>
              </a:rPr>
              <a:t>コピーミスした</a:t>
            </a:r>
            <a:r>
              <a:rPr lang="ja-JP" altLang="en-US" sz="3600" dirty="0">
                <a:ln>
                  <a:solidFill>
                    <a:schemeClr val="tx1"/>
                  </a:solidFill>
                </a:ln>
                <a:solidFill>
                  <a:schemeClr val="bg1"/>
                </a:solidFill>
                <a:effectLst>
                  <a:outerShdw blurRad="38100" dist="38100" dir="2700000" algn="tl">
                    <a:srgbClr val="000000">
                      <a:alpha val="43137"/>
                    </a:srgbClr>
                  </a:outerShdw>
                </a:effectLst>
              </a:rPr>
              <a:t>細胞はどうなるのだろうか</a:t>
            </a:r>
          </a:p>
        </p:txBody>
      </p:sp>
      <p:sp>
        <p:nvSpPr>
          <p:cNvPr id="31" name="角丸四角形吹き出し 30"/>
          <p:cNvSpPr/>
          <p:nvPr/>
        </p:nvSpPr>
        <p:spPr>
          <a:xfrm>
            <a:off x="786508" y="1739259"/>
            <a:ext cx="2409269" cy="1515774"/>
          </a:xfrm>
          <a:prstGeom prst="wedgeRoundRectCallout">
            <a:avLst>
              <a:gd name="adj1" fmla="val 31327"/>
              <a:gd name="adj2" fmla="val 83717"/>
              <a:gd name="adj3" fmla="val 16667"/>
            </a:avLst>
          </a:prstGeom>
          <a:solidFill>
            <a:schemeClr val="bg1"/>
          </a:solidFill>
          <a:ln w="57150">
            <a:solidFill>
              <a:srgbClr val="FF990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正常に</a:t>
            </a:r>
            <a:endParaRPr lang="en-US" altLang="ja-JP"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smtClean="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治す</a:t>
            </a:r>
            <a:endPar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84529" y="5271247"/>
            <a:ext cx="8427930" cy="1426031"/>
          </a:xfrm>
          <a:prstGeom prst="rect">
            <a:avLst/>
          </a:prstGeom>
          <a:noFill/>
        </p:spPr>
        <p:txBody>
          <a:bodyPr wrap="square" rtlCol="0">
            <a:spAutoFit/>
          </a:bodyPr>
          <a:lstStyle>
            <a:defPPr>
              <a:defRPr lang="ja-JP"/>
            </a:defPPr>
            <a:lvl1pPr algn="ctr">
              <a:defRPr sz="4400" b="1"/>
            </a:lvl1pPr>
          </a:lstStyle>
          <a:p>
            <a:pPr>
              <a:lnSpc>
                <a:spcPts val="5200"/>
              </a:lnSpc>
            </a:pPr>
            <a:r>
              <a:rPr lang="ja-JP" altLang="en-US" sz="4200" dirty="0" smtClean="0">
                <a:solidFill>
                  <a:schemeClr val="tx1">
                    <a:lumMod val="75000"/>
                    <a:lumOff val="25000"/>
                  </a:schemeClr>
                </a:solidFill>
              </a:rPr>
              <a:t>治したり取り除いたりして、</a:t>
            </a:r>
            <a:endParaRPr lang="en-US" altLang="ja-JP" sz="4200" dirty="0" smtClean="0">
              <a:solidFill>
                <a:schemeClr val="tx1">
                  <a:lumMod val="75000"/>
                  <a:lumOff val="25000"/>
                </a:schemeClr>
              </a:solidFill>
            </a:endParaRPr>
          </a:p>
          <a:p>
            <a:pPr>
              <a:lnSpc>
                <a:spcPts val="5200"/>
              </a:lnSpc>
            </a:pPr>
            <a:r>
              <a:rPr lang="ja-JP" altLang="en-US" sz="4200" dirty="0" smtClean="0">
                <a:solidFill>
                  <a:schemeClr val="tx1">
                    <a:lumMod val="75000"/>
                    <a:lumOff val="25000"/>
                  </a:schemeClr>
                </a:solidFill>
              </a:rPr>
              <a:t>体内が正常に保たれるしくみがある</a:t>
            </a:r>
            <a:endParaRPr lang="en-US" altLang="ja-JP" sz="4200" dirty="0" smtClean="0">
              <a:solidFill>
                <a:schemeClr val="tx1">
                  <a:lumMod val="75000"/>
                  <a:lumOff val="25000"/>
                </a:schemeClr>
              </a:solidFill>
            </a:endParaRPr>
          </a:p>
        </p:txBody>
      </p:sp>
      <p:sp>
        <p:nvSpPr>
          <p:cNvPr id="25" name="角丸四角形 24"/>
          <p:cNvSpPr/>
          <p:nvPr/>
        </p:nvSpPr>
        <p:spPr>
          <a:xfrm>
            <a:off x="4066260" y="2066020"/>
            <a:ext cx="972574"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26" name="正方形/長方形 25"/>
          <p:cNvSpPr/>
          <p:nvPr/>
        </p:nvSpPr>
        <p:spPr>
          <a:xfrm>
            <a:off x="3296974" y="-137736"/>
            <a:ext cx="121223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さ  い ぼ う</a:t>
            </a:r>
            <a:endParaRPr kumimoji="1" lang="ja-JP" altLang="en-US" sz="1400" b="1" dirty="0">
              <a:solidFill>
                <a:schemeClr val="bg1"/>
              </a:solidFill>
            </a:endParaRPr>
          </a:p>
        </p:txBody>
      </p:sp>
    </p:spTree>
    <p:extLst>
      <p:ext uri="{BB962C8B-B14F-4D97-AF65-F5344CB8AC3E}">
        <p14:creationId xmlns:p14="http://schemas.microsoft.com/office/powerpoint/2010/main" val="7726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http://2.bp.blogspot.com/-HckTOhdrUvA/U2LuUMrZptI/AAAAAAAAfnc/94muGekc5QI/s800/kekkan_kess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4096" y="3854915"/>
            <a:ext cx="3788363" cy="1955148"/>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431540" y="208696"/>
            <a:ext cx="8280919" cy="692497"/>
          </a:xfrm>
          <a:prstGeom prst="rect">
            <a:avLst/>
          </a:prstGeom>
          <a:noFill/>
          <a:effectLst/>
        </p:spPr>
        <p:txBody>
          <a:bodyPr wrap="square" rtlCol="0">
            <a:spAutoFit/>
          </a:bodyPr>
          <a:lstStyle>
            <a:defPPr>
              <a:defRPr lang="ja-JP"/>
            </a:defPPr>
            <a:lvl1pPr algn="ctr">
              <a:defRPr sz="4400" b="1"/>
            </a:lvl1pPr>
          </a:lstStyle>
          <a:p>
            <a:r>
              <a:rPr lang="ja-JP" altLang="en-US" sz="3900" dirty="0" smtClean="0">
                <a:ln>
                  <a:solidFill>
                    <a:schemeClr val="tx1"/>
                  </a:solidFill>
                </a:ln>
                <a:solidFill>
                  <a:schemeClr val="bg1"/>
                </a:solidFill>
                <a:effectLst>
                  <a:outerShdw blurRad="38100" dist="38100" dir="2700000" algn="tl">
                    <a:srgbClr val="000000">
                      <a:alpha val="43137"/>
                    </a:srgbClr>
                  </a:outerShdw>
                </a:effectLst>
              </a:rPr>
              <a:t>がんのしくみ</a:t>
            </a:r>
            <a:endParaRPr lang="ja-JP" altLang="en-US" sz="3900" dirty="0">
              <a:ln>
                <a:solidFill>
                  <a:schemeClr val="tx1"/>
                </a:solidFill>
              </a:ln>
              <a:solidFill>
                <a:schemeClr val="bg1"/>
              </a:solidFill>
              <a:effectLst>
                <a:outerShdw blurRad="38100" dist="38100" dir="2700000" algn="tl">
                  <a:srgbClr val="000000">
                    <a:alpha val="43137"/>
                  </a:srgbClr>
                </a:outerShdw>
              </a:effectLst>
            </a:endParaRPr>
          </a:p>
        </p:txBody>
      </p:sp>
      <p:sp>
        <p:nvSpPr>
          <p:cNvPr id="35" name="下矢印 34"/>
          <p:cNvSpPr/>
          <p:nvPr/>
        </p:nvSpPr>
        <p:spPr>
          <a:xfrm rot="2700000" flipH="1">
            <a:off x="2797604" y="1894549"/>
            <a:ext cx="521353" cy="605740"/>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pic>
        <p:nvPicPr>
          <p:cNvPr id="38" name="図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793" y="4187995"/>
            <a:ext cx="1514293" cy="742553"/>
          </a:xfrm>
          <a:prstGeom prst="rect">
            <a:avLst/>
          </a:prstGeom>
        </p:spPr>
      </p:pic>
      <p:sp>
        <p:nvSpPr>
          <p:cNvPr id="39" name="角丸四角形吹き出し 38"/>
          <p:cNvSpPr/>
          <p:nvPr/>
        </p:nvSpPr>
        <p:spPr>
          <a:xfrm>
            <a:off x="4439939" y="1916801"/>
            <a:ext cx="3998324" cy="1841727"/>
          </a:xfrm>
          <a:prstGeom prst="wedgeRoundRectCallout">
            <a:avLst>
              <a:gd name="adj1" fmla="val -79366"/>
              <a:gd name="adj2" fmla="val 66208"/>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72000" bIns="36000" rtlCol="0" anchor="t"/>
          <a:lstStyle/>
          <a:p>
            <a:pPr algn="ctr">
              <a:lnSpc>
                <a:spcPts val="1700"/>
              </a:lnSpc>
            </a:pPr>
            <a:endParaRPr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rPr>
              <a:t>異常な細胞が増えて</a:t>
            </a:r>
            <a:endParaRPr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rPr>
              <a:t>かたまりになる</a:t>
            </a:r>
            <a:endParaRPr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801" y="4162353"/>
            <a:ext cx="1514293" cy="742553"/>
          </a:xfrm>
          <a:prstGeom prst="rect">
            <a:avLst/>
          </a:prstGeom>
        </p:spPr>
      </p:pic>
      <p:sp>
        <p:nvSpPr>
          <p:cNvPr id="43" name="下矢印 42"/>
          <p:cNvSpPr/>
          <p:nvPr/>
        </p:nvSpPr>
        <p:spPr>
          <a:xfrm rot="2098718" flipH="1">
            <a:off x="1793106" y="3481217"/>
            <a:ext cx="499460" cy="571356"/>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4958" y="2587003"/>
            <a:ext cx="1514293" cy="742553"/>
          </a:xfrm>
          <a:prstGeom prst="rect">
            <a:avLst/>
          </a:prstGeom>
        </p:spPr>
      </p:pic>
      <p:sp>
        <p:nvSpPr>
          <p:cNvPr id="45" name="下矢印 44"/>
          <p:cNvSpPr/>
          <p:nvPr/>
        </p:nvSpPr>
        <p:spPr>
          <a:xfrm rot="19570787" flipH="1">
            <a:off x="2803014" y="3460923"/>
            <a:ext cx="521353" cy="652720"/>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pic>
        <p:nvPicPr>
          <p:cNvPr id="4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54263">
            <a:off x="6266272" y="4267846"/>
            <a:ext cx="485202" cy="41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7548503" y="4514327"/>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145878">
            <a:off x="7015153" y="4439483"/>
            <a:ext cx="764582" cy="66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6440996" y="4476361"/>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54263">
            <a:off x="5776406" y="4208798"/>
            <a:ext cx="485202" cy="41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454263">
            <a:off x="6147634" y="4524478"/>
            <a:ext cx="485202" cy="40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6838872" y="4668449"/>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6041028" y="4226761"/>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54263">
            <a:off x="6515921" y="4769267"/>
            <a:ext cx="485202" cy="41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角丸四角形吹き出し 55"/>
          <p:cNvSpPr/>
          <p:nvPr/>
        </p:nvSpPr>
        <p:spPr>
          <a:xfrm>
            <a:off x="338915" y="5477734"/>
            <a:ext cx="8466167" cy="1120163"/>
          </a:xfrm>
          <a:prstGeom prst="wedgeRoundRectCallout">
            <a:avLst>
              <a:gd name="adj1" fmla="val 785"/>
              <a:gd name="adj2" fmla="val -46439"/>
              <a:gd name="adj3" fmla="val 16667"/>
            </a:avLst>
          </a:prstGeom>
          <a:solidFill>
            <a:schemeClr val="accent6">
              <a:lumMod val="40000"/>
              <a:lumOff val="60000"/>
            </a:schemeClr>
          </a:solidFill>
          <a:ln w="57150">
            <a:noFill/>
          </a:ln>
        </p:spPr>
        <p:style>
          <a:lnRef idx="2">
            <a:schemeClr val="accent3"/>
          </a:lnRef>
          <a:fillRef idx="1">
            <a:schemeClr val="lt1"/>
          </a:fillRef>
          <a:effectRef idx="0">
            <a:schemeClr val="accent3"/>
          </a:effectRef>
          <a:fontRef idx="minor">
            <a:schemeClr val="dk1"/>
          </a:fontRef>
        </p:style>
        <p:txBody>
          <a:bodyPr lIns="0" tIns="180000" rIns="0" bIns="144000" rtlCol="0" anchor="ctr"/>
          <a:lstStyle/>
          <a:p>
            <a:pPr algn="ctr"/>
            <a:r>
              <a:rPr lang="ja-JP" altLang="en-US" sz="3200" b="1" dirty="0" smtClean="0">
                <a:solidFill>
                  <a:schemeClr val="tx1"/>
                </a:solidFill>
                <a:latin typeface="メイリオ" panose="020B0604030504040204" pitchFamily="50" charset="-128"/>
                <a:ea typeface="メイリオ" panose="020B0604030504040204" pitchFamily="50" charset="-128"/>
              </a:rPr>
              <a:t> どんどん増えて器官の働きを悪くしてしまう</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2200" b="1" dirty="0" smtClean="0">
                <a:solidFill>
                  <a:schemeClr val="tx1"/>
                </a:solidFill>
                <a:latin typeface="メイリオ" panose="020B0604030504040204" pitchFamily="50" charset="-128"/>
                <a:ea typeface="メイリオ" panose="020B0604030504040204" pitchFamily="50" charset="-128"/>
              </a:rPr>
              <a:t>＊血管などに入り込んで全身に広がることもある</a:t>
            </a:r>
            <a:endParaRPr lang="ja-JP" altLang="en-US" sz="2200" b="1" dirty="0">
              <a:solidFill>
                <a:schemeClr val="tx1"/>
              </a:solidFill>
              <a:latin typeface="メイリオ" panose="020B0604030504040204" pitchFamily="50" charset="-128"/>
              <a:ea typeface="メイリオ" panose="020B0604030504040204" pitchFamily="50" charset="-128"/>
            </a:endParaRPr>
          </a:p>
        </p:txBody>
      </p:sp>
      <p:sp>
        <p:nvSpPr>
          <p:cNvPr id="57" name="角丸四角形 56"/>
          <p:cNvSpPr/>
          <p:nvPr/>
        </p:nvSpPr>
        <p:spPr>
          <a:xfrm>
            <a:off x="4630132" y="3177252"/>
            <a:ext cx="3617938" cy="4953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endParaRPr kumimoji="1" lang="ja-JP" altLang="en-US" dirty="0"/>
          </a:p>
        </p:txBody>
      </p:sp>
      <p:sp>
        <p:nvSpPr>
          <p:cNvPr id="58" name="テキスト ボックス 57"/>
          <p:cNvSpPr txBox="1"/>
          <p:nvPr/>
        </p:nvSpPr>
        <p:spPr>
          <a:xfrm>
            <a:off x="4765508" y="3200829"/>
            <a:ext cx="3347186" cy="560905"/>
          </a:xfrm>
          <a:prstGeom prst="rect">
            <a:avLst/>
          </a:prstGeom>
          <a:noFill/>
        </p:spPr>
        <p:txBody>
          <a:bodyPr wrap="square" bIns="144000" rtlCol="0">
            <a:spAutoFit/>
          </a:bodyPr>
          <a:lstStyle/>
          <a:p>
            <a:r>
              <a:rPr kumimoji="1" lang="ja-JP" altLang="en-US" sz="2400" b="1" spc="50" dirty="0" smtClean="0">
                <a:solidFill>
                  <a:srgbClr val="FF0000"/>
                </a:solidFill>
              </a:rPr>
              <a:t>悪性のものをがんという</a:t>
            </a:r>
            <a:endParaRPr kumimoji="1" lang="en-US" altLang="ja-JP" sz="2400" b="1" spc="50" dirty="0" smtClean="0">
              <a:solidFill>
                <a:srgbClr val="FF0000"/>
              </a:solidFill>
            </a:endParaRPr>
          </a:p>
        </p:txBody>
      </p:sp>
      <p:sp>
        <p:nvSpPr>
          <p:cNvPr id="60" name="テキスト ボックス 59"/>
          <p:cNvSpPr txBox="1"/>
          <p:nvPr/>
        </p:nvSpPr>
        <p:spPr>
          <a:xfrm>
            <a:off x="3027919" y="6687007"/>
            <a:ext cx="5930580" cy="253916"/>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出典：国立がん研究センターがん情報サービス「知っておきたいがんの基礎知識</a:t>
            </a:r>
            <a:r>
              <a:rPr lang="ja-JP" altLang="en-US" sz="1050" dirty="0" smtClean="0">
                <a:solidFill>
                  <a:schemeClr val="tx1">
                    <a:lumMod val="65000"/>
                    <a:lumOff val="35000"/>
                  </a:schemeClr>
                </a:solidFill>
              </a:rPr>
              <a:t>」（</a:t>
            </a:r>
            <a:r>
              <a:rPr lang="ja-JP" altLang="en-US" sz="1050" dirty="0">
                <a:solidFill>
                  <a:schemeClr val="tx1">
                    <a:lumMod val="65000"/>
                    <a:lumOff val="35000"/>
                  </a:schemeClr>
                </a:solidFill>
              </a:rPr>
              <a:t>より一部改変）</a:t>
            </a:r>
            <a:endParaRPr kumimoji="1" lang="ja-JP" altLang="en-US" sz="1050" dirty="0">
              <a:solidFill>
                <a:schemeClr val="tx1">
                  <a:lumMod val="65000"/>
                  <a:lumOff val="35000"/>
                </a:schemeClr>
              </a:solidFill>
            </a:endParaRPr>
          </a:p>
        </p:txBody>
      </p:sp>
      <p:pic>
        <p:nvPicPr>
          <p:cNvPr id="72" name="図 71"/>
          <p:cNvPicPr>
            <a:picLocks noChangeAspect="1"/>
          </p:cNvPicPr>
          <p:nvPr/>
        </p:nvPicPr>
        <p:blipFill rotWithShape="1">
          <a:blip r:embed="rId9" cstate="print">
            <a:extLst>
              <a:ext uri="{28A0092B-C50C-407E-A947-70E740481C1C}">
                <a14:useLocalDpi xmlns:a14="http://schemas.microsoft.com/office/drawing/2010/main" val="0"/>
              </a:ext>
            </a:extLst>
          </a:blip>
          <a:srcRect l="33770"/>
          <a:stretch/>
        </p:blipFill>
        <p:spPr>
          <a:xfrm>
            <a:off x="3356967" y="1106764"/>
            <a:ext cx="1649280" cy="810037"/>
          </a:xfrm>
          <a:prstGeom prst="rect">
            <a:avLst/>
          </a:prstGeom>
        </p:spPr>
      </p:pic>
      <p:sp>
        <p:nvSpPr>
          <p:cNvPr id="73" name="角丸四角形 72"/>
          <p:cNvSpPr/>
          <p:nvPr/>
        </p:nvSpPr>
        <p:spPr>
          <a:xfrm>
            <a:off x="3262764" y="1072786"/>
            <a:ext cx="930382"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pic>
        <p:nvPicPr>
          <p:cNvPr id="7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803098">
            <a:off x="6683922" y="4300981"/>
            <a:ext cx="677074" cy="65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角丸四角形 78"/>
          <p:cNvSpPr/>
          <p:nvPr/>
        </p:nvSpPr>
        <p:spPr>
          <a:xfrm>
            <a:off x="1821938" y="2496525"/>
            <a:ext cx="1535029"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81" name="角丸四角形 80"/>
          <p:cNvSpPr/>
          <p:nvPr/>
        </p:nvSpPr>
        <p:spPr>
          <a:xfrm>
            <a:off x="919803" y="4112957"/>
            <a:ext cx="1639954" cy="839418"/>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33" name="角丸四角形 32"/>
          <p:cNvSpPr/>
          <p:nvPr/>
        </p:nvSpPr>
        <p:spPr>
          <a:xfrm>
            <a:off x="2534421" y="4139562"/>
            <a:ext cx="1639954" cy="839418"/>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31" name="角丸四角形吹き出し 30"/>
          <p:cNvSpPr/>
          <p:nvPr/>
        </p:nvSpPr>
        <p:spPr>
          <a:xfrm>
            <a:off x="518272" y="1137701"/>
            <a:ext cx="2018123" cy="1007724"/>
          </a:xfrm>
          <a:prstGeom prst="wedgeRoundRectCallout">
            <a:avLst>
              <a:gd name="adj1" fmla="val 73577"/>
              <a:gd name="adj2" fmla="val 25355"/>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lIns="0" tIns="180000" rIns="0" rtlCol="0" anchor="ctr"/>
          <a:lstStyle/>
          <a:p>
            <a:pPr algn="ctr"/>
            <a:r>
              <a:rPr lang="ja-JP" altLang="en-US" sz="2400" b="1" dirty="0" smtClean="0">
                <a:solidFill>
                  <a:srgbClr val="0070C0"/>
                </a:solidFill>
                <a:latin typeface="メイリオ" panose="020B0604030504040204" pitchFamily="50" charset="-128"/>
                <a:cs typeface="メイリオ" panose="020B0604030504040204" pitchFamily="50" charset="-128"/>
              </a:rPr>
              <a:t>正常な細胞に</a:t>
            </a:r>
            <a:endParaRPr lang="en-US" altLang="ja-JP" sz="2400" b="1" dirty="0" smtClean="0">
              <a:solidFill>
                <a:srgbClr val="0070C0"/>
              </a:solidFill>
              <a:latin typeface="メイリオ" panose="020B0604030504040204" pitchFamily="50" charset="-128"/>
              <a:cs typeface="メイリオ" panose="020B0604030504040204" pitchFamily="50" charset="-128"/>
            </a:endParaRPr>
          </a:p>
          <a:p>
            <a:pPr algn="ctr"/>
            <a:r>
              <a:rPr lang="ja-JP" altLang="en-US" sz="2400" b="1" dirty="0" smtClean="0">
                <a:solidFill>
                  <a:srgbClr val="0070C0"/>
                </a:solidFill>
                <a:latin typeface="メイリオ" panose="020B0604030504040204" pitchFamily="50" charset="-128"/>
                <a:cs typeface="メイリオ" panose="020B0604030504040204" pitchFamily="50" charset="-128"/>
              </a:rPr>
              <a:t>治せない</a:t>
            </a:r>
            <a:endParaRPr lang="ja-JP" altLang="en-US" sz="2400" b="1" dirty="0">
              <a:solidFill>
                <a:srgbClr val="0070C0"/>
              </a:solidFill>
              <a:latin typeface="メイリオ" panose="020B0604030504040204" pitchFamily="50" charset="-128"/>
              <a:cs typeface="メイリオ" panose="020B0604030504040204" pitchFamily="50" charset="-128"/>
            </a:endParaRPr>
          </a:p>
        </p:txBody>
      </p:sp>
      <p:sp>
        <p:nvSpPr>
          <p:cNvPr id="32" name="正方形/長方形 31"/>
          <p:cNvSpPr/>
          <p:nvPr/>
        </p:nvSpPr>
        <p:spPr>
          <a:xfrm>
            <a:off x="5657450" y="1948960"/>
            <a:ext cx="1212235" cy="42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さ  い ぼ う</a:t>
            </a:r>
            <a:endParaRPr kumimoji="1" lang="ja-JP" altLang="en-US" sz="1400" b="1" dirty="0">
              <a:solidFill>
                <a:schemeClr val="tx1"/>
              </a:solidFill>
            </a:endParaRPr>
          </a:p>
        </p:txBody>
      </p:sp>
    </p:spTree>
    <p:extLst>
      <p:ext uri="{BB962C8B-B14F-4D97-AF65-F5344CB8AC3E}">
        <p14:creationId xmlns:p14="http://schemas.microsoft.com/office/powerpoint/2010/main" val="356360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P spid="43" grpId="0" animBg="1"/>
      <p:bldP spid="45" grpId="0" animBg="1"/>
      <p:bldP spid="56" grpId="0" animBg="1"/>
      <p:bldP spid="57" grpId="0" animBg="1"/>
      <p:bldP spid="58" grpId="0"/>
      <p:bldP spid="79" grpId="0" animBg="1"/>
      <p:bldP spid="81" grpId="0" animBg="1"/>
      <p:bldP spid="33" grpId="0" animBg="1"/>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51520" y="1844824"/>
            <a:ext cx="8638163" cy="3362459"/>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どうしたら</a:t>
            </a:r>
            <a:endParaRPr lang="en-US" altLang="ja-JP" dirty="0" smtClean="0"/>
          </a:p>
          <a:p>
            <a:r>
              <a:rPr lang="ja-JP" altLang="en-US" dirty="0" smtClean="0"/>
              <a:t>がんになりにくい体を作れるだろう</a:t>
            </a:r>
            <a:endParaRPr lang="en-US" altLang="ja-JP" dirty="0" smtClean="0"/>
          </a:p>
        </p:txBody>
      </p:sp>
    </p:spTree>
    <p:extLst>
      <p:ext uri="{BB962C8B-B14F-4D97-AF65-F5344CB8AC3E}">
        <p14:creationId xmlns:p14="http://schemas.microsoft.com/office/powerpoint/2010/main" val="3942111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ln>
                  <a:solidFill>
                    <a:schemeClr val="tx1"/>
                  </a:solidFill>
                </a:ln>
              </a:rPr>
              <a:t>日本人におけるがんの原因</a:t>
            </a:r>
            <a:endParaRPr lang="ja-JP" altLang="en-US" dirty="0">
              <a:ln>
                <a:solidFill>
                  <a:schemeClr val="tx1"/>
                </a:solidFill>
              </a:ln>
            </a:endParaRPr>
          </a:p>
        </p:txBody>
      </p:sp>
      <p:sp>
        <p:nvSpPr>
          <p:cNvPr id="16" name="円/楕円 11"/>
          <p:cNvSpPr/>
          <p:nvPr/>
        </p:nvSpPr>
        <p:spPr>
          <a:xfrm>
            <a:off x="325488" y="4610528"/>
            <a:ext cx="8493024" cy="2048036"/>
          </a:xfrm>
          <a:prstGeom prst="roundRect">
            <a:avLst/>
          </a:prstGeom>
          <a:solidFill>
            <a:srgbClr val="FFCC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dirty="0"/>
          </a:p>
        </p:txBody>
      </p:sp>
      <p:sp>
        <p:nvSpPr>
          <p:cNvPr id="18" name="テキスト ボックス 17"/>
          <p:cNvSpPr txBox="1"/>
          <p:nvPr/>
        </p:nvSpPr>
        <p:spPr>
          <a:xfrm>
            <a:off x="494773" y="4696788"/>
            <a:ext cx="8154454" cy="1977464"/>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nSpc>
                <a:spcPts val="4900"/>
              </a:lnSpc>
            </a:pPr>
            <a:r>
              <a:rPr lang="ja-JP" altLang="en-US" sz="3400" dirty="0" smtClean="0"/>
              <a:t>がんには、原因が</a:t>
            </a:r>
            <a:endParaRPr lang="en-US" altLang="ja-JP" sz="3400" dirty="0" smtClean="0"/>
          </a:p>
          <a:p>
            <a:pPr>
              <a:lnSpc>
                <a:spcPts val="4900"/>
              </a:lnSpc>
            </a:pPr>
            <a:r>
              <a:rPr lang="ja-JP" altLang="en-US" sz="3400" dirty="0" smtClean="0"/>
              <a:t>わかって</a:t>
            </a:r>
            <a:r>
              <a:rPr lang="ja-JP" altLang="en-US" sz="3400" dirty="0"/>
              <a:t>いる</a:t>
            </a:r>
            <a:r>
              <a:rPr lang="ja-JP" altLang="en-US" sz="3400" dirty="0" smtClean="0"/>
              <a:t>もの  と  わからないものがある（原因不明のものが多い）</a:t>
            </a:r>
            <a:endParaRPr lang="ja-JP" altLang="en-US" sz="3400" dirty="0"/>
          </a:p>
        </p:txBody>
      </p:sp>
      <p:sp>
        <p:nvSpPr>
          <p:cNvPr id="19" name="テキスト ボックス 18"/>
          <p:cNvSpPr txBox="1"/>
          <p:nvPr/>
        </p:nvSpPr>
        <p:spPr>
          <a:xfrm>
            <a:off x="2411760" y="6598047"/>
            <a:ext cx="6408712" cy="253915"/>
          </a:xfrm>
          <a:prstGeom prst="rect">
            <a:avLst/>
          </a:prstGeom>
          <a:noFill/>
        </p:spPr>
        <p:txBody>
          <a:bodyPr wrap="square" rtlCol="0">
            <a:spAutoFit/>
          </a:bodyPr>
          <a:lstStyle/>
          <a:p>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出典：「科学的根拠に基づくがん予防」国立研究開発法人国立がん研究センターがん対策情報センター</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2515418091"/>
              </p:ext>
            </p:extLst>
          </p:nvPr>
        </p:nvGraphicFramePr>
        <p:xfrm>
          <a:off x="713699" y="975664"/>
          <a:ext cx="3791631" cy="3769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963554051"/>
              </p:ext>
            </p:extLst>
          </p:nvPr>
        </p:nvGraphicFramePr>
        <p:xfrm>
          <a:off x="4589973" y="902645"/>
          <a:ext cx="3742222" cy="38075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133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ln>
                  <a:solidFill>
                    <a:schemeClr val="tx1"/>
                  </a:solidFill>
                </a:ln>
              </a:rPr>
              <a:t>日本人におけるがんの原因</a:t>
            </a:r>
            <a:endParaRPr lang="ja-JP" altLang="en-US" dirty="0">
              <a:ln>
                <a:solidFill>
                  <a:schemeClr val="tx1"/>
                </a:solidFill>
              </a:ln>
            </a:endParaRPr>
          </a:p>
        </p:txBody>
      </p:sp>
      <p:sp>
        <p:nvSpPr>
          <p:cNvPr id="16" name="円/楕円 11"/>
          <p:cNvSpPr/>
          <p:nvPr/>
        </p:nvSpPr>
        <p:spPr>
          <a:xfrm>
            <a:off x="678866" y="5063226"/>
            <a:ext cx="7786268" cy="1595337"/>
          </a:xfrm>
          <a:prstGeom prst="roundRect">
            <a:avLst/>
          </a:prstGeom>
          <a:solidFill>
            <a:srgbClr val="FFCC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dirty="0"/>
          </a:p>
        </p:txBody>
      </p:sp>
      <p:sp>
        <p:nvSpPr>
          <p:cNvPr id="18" name="テキスト ボックス 17"/>
          <p:cNvSpPr txBox="1"/>
          <p:nvPr/>
        </p:nvSpPr>
        <p:spPr>
          <a:xfrm>
            <a:off x="827584" y="5245666"/>
            <a:ext cx="7488832" cy="1307089"/>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nSpc>
                <a:spcPts val="4900"/>
              </a:lnSpc>
            </a:pPr>
            <a:r>
              <a:rPr lang="ja-JP" altLang="en-US" dirty="0" smtClean="0"/>
              <a:t>原因が分かっていることに気をつけて</a:t>
            </a:r>
            <a:endParaRPr lang="en-US" altLang="ja-JP" dirty="0" smtClean="0"/>
          </a:p>
          <a:p>
            <a:pPr>
              <a:lnSpc>
                <a:spcPts val="4900"/>
              </a:lnSpc>
            </a:pPr>
            <a:r>
              <a:rPr lang="ja-JP" altLang="en-US" dirty="0" smtClean="0"/>
              <a:t>がんを予防しよう</a:t>
            </a:r>
            <a:endParaRPr lang="ja-JP" altLang="en-US" dirty="0"/>
          </a:p>
        </p:txBody>
      </p:sp>
      <p:pic>
        <p:nvPicPr>
          <p:cNvPr id="11" name="図 10">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t="15921" b="16318"/>
          <a:stretch/>
        </p:blipFill>
        <p:spPr>
          <a:xfrm>
            <a:off x="325488" y="1295803"/>
            <a:ext cx="8278960" cy="3844055"/>
          </a:xfrm>
          <a:prstGeom prst="rect">
            <a:avLst/>
          </a:prstGeom>
        </p:spPr>
      </p:pic>
      <p:sp>
        <p:nvSpPr>
          <p:cNvPr id="14" name="円/楕円 13"/>
          <p:cNvSpPr/>
          <p:nvPr/>
        </p:nvSpPr>
        <p:spPr>
          <a:xfrm>
            <a:off x="1578348" y="985986"/>
            <a:ext cx="3065437" cy="2935430"/>
          </a:xfrm>
          <a:prstGeom prst="ellipse">
            <a:avLst/>
          </a:prstGeom>
          <a:solidFill>
            <a:srgbClr val="FFDD4B"/>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0" name="円/楕円 19"/>
          <p:cNvSpPr/>
          <p:nvPr/>
        </p:nvSpPr>
        <p:spPr>
          <a:xfrm>
            <a:off x="4668427" y="1166782"/>
            <a:ext cx="2740996" cy="2655638"/>
          </a:xfrm>
          <a:prstGeom prst="ellipse">
            <a:avLst/>
          </a:prstGeom>
          <a:solidFill>
            <a:srgbClr val="FFDD4B"/>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19" name="正方形/長方形 18">
            <a:extLst>
              <a:ext uri="{FF2B5EF4-FFF2-40B4-BE49-F238E27FC236}">
                <a16:creationId xmlns:a16="http://schemas.microsoft.com/office/drawing/2014/main" id="{0E06D556-32A3-4043-AC01-FB4C7806E4BD}"/>
              </a:ext>
            </a:extLst>
          </p:cNvPr>
          <p:cNvSpPr/>
          <p:nvPr/>
        </p:nvSpPr>
        <p:spPr>
          <a:xfrm>
            <a:off x="3442865" y="3742759"/>
            <a:ext cx="2044205" cy="675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b="1" i="0" u="none" strike="noStrike" kern="1200" cap="none" spc="0" normalizeH="0" baseline="0" noProof="0" dirty="0">
                <a:ln w="38100">
                  <a:solidFill>
                    <a:schemeClr val="tx1">
                      <a:lumMod val="65000"/>
                      <a:lumOff val="35000"/>
                    </a:schemeClr>
                  </a:solidFill>
                </a:ln>
                <a:solidFill>
                  <a:schemeClr val="bg1"/>
                </a:solidFill>
                <a:effectLst/>
                <a:uLnTx/>
                <a:uFillTx/>
                <a:latin typeface="Century Gothic" panose="020B0502020202020204"/>
                <a:ea typeface="メイリオ" panose="020B0604030504040204" pitchFamily="50" charset="-128"/>
                <a:cs typeface="Arial" pitchFamily="34" charset="0"/>
              </a:rPr>
              <a:t>不明</a:t>
            </a:r>
            <a:endParaRPr kumimoji="1" lang="ja-JP" altLang="en-US" sz="4400" b="1" dirty="0">
              <a:ln w="38100">
                <a:solidFill>
                  <a:schemeClr val="tx1">
                    <a:lumMod val="65000"/>
                    <a:lumOff val="35000"/>
                  </a:schemeClr>
                </a:solidFill>
              </a:ln>
              <a:solidFill>
                <a:schemeClr val="bg1"/>
              </a:solidFill>
            </a:endParaRPr>
          </a:p>
        </p:txBody>
      </p:sp>
      <p:sp>
        <p:nvSpPr>
          <p:cNvPr id="26" name="テキスト ボックス 25"/>
          <p:cNvSpPr txBox="1"/>
          <p:nvPr/>
        </p:nvSpPr>
        <p:spPr>
          <a:xfrm>
            <a:off x="4643785" y="1623041"/>
            <a:ext cx="2832394" cy="1431161"/>
          </a:xfrm>
          <a:prstGeom prst="rect">
            <a:avLst/>
          </a:prstGeom>
          <a:noFill/>
        </p:spPr>
        <p:txBody>
          <a:bodyPr wrap="square" rtlCol="0">
            <a:spAutoFit/>
          </a:bodyPr>
          <a:lstStyle>
            <a:defPPr>
              <a:defRPr lang="ja-JP"/>
            </a:defPPr>
            <a:lvl1pPr algn="ctr">
              <a:defRPr sz="4400" b="1"/>
            </a:lvl1pPr>
          </a:lstStyle>
          <a:p>
            <a:r>
              <a:rPr lang="ja-JP" altLang="en-US" dirty="0" smtClean="0">
                <a:ln w="38100">
                  <a:noFill/>
                </a:ln>
              </a:rPr>
              <a:t>感染</a:t>
            </a:r>
            <a:endParaRPr lang="en-US" altLang="ja-JP" dirty="0" smtClean="0">
              <a:ln w="38100">
                <a:noFill/>
              </a:ln>
            </a:endParaRPr>
          </a:p>
          <a:p>
            <a:pPr algn="l">
              <a:lnSpc>
                <a:spcPts val="1800"/>
              </a:lnSpc>
            </a:pPr>
            <a:endParaRPr lang="en-US" altLang="ja-JP" sz="4000" dirty="0" smtClean="0">
              <a:solidFill>
                <a:schemeClr val="tx1">
                  <a:lumMod val="75000"/>
                  <a:lumOff val="25000"/>
                </a:schemeClr>
              </a:solidFill>
            </a:endParaRPr>
          </a:p>
          <a:p>
            <a:r>
              <a:rPr lang="ja-JP" altLang="en-US" sz="2800" dirty="0" smtClean="0">
                <a:solidFill>
                  <a:schemeClr val="tx1">
                    <a:lumMod val="65000"/>
                    <a:lumOff val="35000"/>
                  </a:schemeClr>
                </a:solidFill>
              </a:rPr>
              <a:t>細菌・ウイルス</a:t>
            </a:r>
            <a:endParaRPr lang="ja-JP" altLang="en-US" sz="2800" dirty="0">
              <a:solidFill>
                <a:schemeClr val="tx1">
                  <a:lumMod val="65000"/>
                  <a:lumOff val="35000"/>
                </a:schemeClr>
              </a:solidFill>
            </a:endParaRPr>
          </a:p>
        </p:txBody>
      </p:sp>
      <p:sp>
        <p:nvSpPr>
          <p:cNvPr id="27" name="テキスト ボックス 26"/>
          <p:cNvSpPr txBox="1"/>
          <p:nvPr/>
        </p:nvSpPr>
        <p:spPr>
          <a:xfrm>
            <a:off x="1420267" y="1544809"/>
            <a:ext cx="3324155" cy="1862048"/>
          </a:xfrm>
          <a:prstGeom prst="rect">
            <a:avLst/>
          </a:prstGeom>
          <a:noFill/>
          <a:ln>
            <a:noFill/>
          </a:ln>
        </p:spPr>
        <p:txBody>
          <a:bodyPr wrap="square" rtlCol="0">
            <a:spAutoFit/>
          </a:bodyPr>
          <a:lstStyle>
            <a:defPPr>
              <a:defRPr lang="ja-JP"/>
            </a:defPPr>
            <a:lvl1pPr algn="ctr">
              <a:defRPr sz="4400" b="1"/>
            </a:lvl1pPr>
          </a:lstStyle>
          <a:p>
            <a:r>
              <a:rPr lang="ja-JP" altLang="en-US" dirty="0" smtClean="0">
                <a:ln w="38100">
                  <a:noFill/>
                </a:ln>
              </a:rPr>
              <a:t>生活習慣</a:t>
            </a:r>
            <a:endParaRPr lang="en-US" altLang="ja-JP" dirty="0" smtClean="0">
              <a:ln w="38100">
                <a:noFill/>
              </a:ln>
            </a:endParaRPr>
          </a:p>
          <a:p>
            <a:pPr>
              <a:lnSpc>
                <a:spcPts val="1800"/>
              </a:lnSpc>
            </a:pPr>
            <a:endParaRPr lang="en-US" altLang="ja-JP" sz="2800" dirty="0" smtClean="0">
              <a:solidFill>
                <a:schemeClr val="tx1">
                  <a:lumMod val="75000"/>
                  <a:lumOff val="25000"/>
                </a:schemeClr>
              </a:solidFill>
            </a:endParaRPr>
          </a:p>
          <a:p>
            <a:r>
              <a:rPr lang="ja-JP" altLang="en-US" sz="2800" dirty="0" smtClean="0">
                <a:solidFill>
                  <a:schemeClr val="tx1">
                    <a:lumMod val="65000"/>
                    <a:lumOff val="35000"/>
                  </a:schemeClr>
                </a:solidFill>
              </a:rPr>
              <a:t>喫煙、飲酒</a:t>
            </a:r>
            <a:endParaRPr lang="en-US" altLang="ja-JP" sz="2800" dirty="0" smtClean="0">
              <a:solidFill>
                <a:schemeClr val="tx1">
                  <a:lumMod val="65000"/>
                  <a:lumOff val="35000"/>
                </a:schemeClr>
              </a:solidFill>
            </a:endParaRPr>
          </a:p>
          <a:p>
            <a:r>
              <a:rPr lang="ja-JP" altLang="en-US" sz="2800" dirty="0" smtClean="0">
                <a:solidFill>
                  <a:schemeClr val="tx1">
                    <a:lumMod val="65000"/>
                    <a:lumOff val="35000"/>
                  </a:schemeClr>
                </a:solidFill>
              </a:rPr>
              <a:t>食生活、運動</a:t>
            </a:r>
            <a:endParaRPr lang="ja-JP" altLang="en-US" sz="2800" dirty="0">
              <a:solidFill>
                <a:schemeClr val="tx1">
                  <a:lumMod val="65000"/>
                  <a:lumOff val="35000"/>
                </a:schemeClr>
              </a:solidFill>
            </a:endParaRPr>
          </a:p>
        </p:txBody>
      </p:sp>
      <p:sp>
        <p:nvSpPr>
          <p:cNvPr id="13" name="テキスト ボックス 12"/>
          <p:cNvSpPr txBox="1"/>
          <p:nvPr/>
        </p:nvSpPr>
        <p:spPr>
          <a:xfrm>
            <a:off x="2614476" y="4605413"/>
            <a:ext cx="1944216" cy="369332"/>
          </a:xfrm>
          <a:prstGeom prst="rect">
            <a:avLst/>
          </a:prstGeom>
          <a:noFill/>
        </p:spPr>
        <p:txBody>
          <a:bodyPr wrap="square" rtlCol="0">
            <a:spAutoFit/>
          </a:bodyPr>
          <a:lstStyle>
            <a:defPPr>
              <a:defRPr lang="ja-JP"/>
            </a:defPPr>
            <a:lvl1pPr algn="ctr">
              <a:defRPr sz="4400" b="1"/>
            </a:lvl1pPr>
          </a:lstStyle>
          <a:p>
            <a:r>
              <a:rPr lang="ja-JP" altLang="en-US" sz="1800" dirty="0" smtClean="0">
                <a:solidFill>
                  <a:schemeClr val="tx1">
                    <a:lumMod val="75000"/>
                    <a:lumOff val="25000"/>
                  </a:schemeClr>
                </a:solidFill>
              </a:rPr>
              <a:t>粉</a:t>
            </a:r>
            <a:r>
              <a:rPr lang="ja-JP" altLang="en-US" sz="1800" dirty="0" err="1" smtClean="0">
                <a:solidFill>
                  <a:schemeClr val="tx1">
                    <a:lumMod val="75000"/>
                    <a:lumOff val="25000"/>
                  </a:schemeClr>
                </a:solidFill>
              </a:rPr>
              <a:t>じん</a:t>
            </a:r>
            <a:endParaRPr lang="ja-JP" altLang="en-US" sz="1800" dirty="0">
              <a:solidFill>
                <a:schemeClr val="tx1">
                  <a:lumMod val="75000"/>
                  <a:lumOff val="25000"/>
                </a:schemeClr>
              </a:solidFill>
            </a:endParaRPr>
          </a:p>
        </p:txBody>
      </p:sp>
      <p:sp>
        <p:nvSpPr>
          <p:cNvPr id="15" name="テキスト ボックス 14"/>
          <p:cNvSpPr txBox="1"/>
          <p:nvPr/>
        </p:nvSpPr>
        <p:spPr>
          <a:xfrm>
            <a:off x="5359354" y="4017745"/>
            <a:ext cx="2150314" cy="400110"/>
          </a:xfrm>
          <a:prstGeom prst="rect">
            <a:avLst/>
          </a:prstGeom>
          <a:noFill/>
        </p:spPr>
        <p:txBody>
          <a:bodyPr wrap="square" rtlCol="0">
            <a:spAutoFit/>
          </a:bodyPr>
          <a:lstStyle>
            <a:defPPr>
              <a:defRPr lang="ja-JP"/>
            </a:defPPr>
            <a:lvl1pPr algn="ctr">
              <a:defRPr sz="4400" b="1"/>
            </a:lvl1pPr>
          </a:lstStyle>
          <a:p>
            <a:r>
              <a:rPr lang="ja-JP" altLang="en-US" sz="2000" dirty="0" smtClean="0">
                <a:solidFill>
                  <a:schemeClr val="tx1">
                    <a:lumMod val="75000"/>
                    <a:lumOff val="25000"/>
                  </a:schemeClr>
                </a:solidFill>
              </a:rPr>
              <a:t>放射線</a:t>
            </a:r>
            <a:endParaRPr lang="ja-JP" altLang="en-US" sz="2000" dirty="0">
              <a:solidFill>
                <a:schemeClr val="tx1">
                  <a:lumMod val="75000"/>
                  <a:lumOff val="25000"/>
                </a:schemeClr>
              </a:solidFill>
            </a:endParaRPr>
          </a:p>
        </p:txBody>
      </p:sp>
      <p:sp>
        <p:nvSpPr>
          <p:cNvPr id="17" name="テキスト ボックス 16"/>
          <p:cNvSpPr txBox="1"/>
          <p:nvPr/>
        </p:nvSpPr>
        <p:spPr>
          <a:xfrm>
            <a:off x="1420267" y="4097434"/>
            <a:ext cx="2399735" cy="400110"/>
          </a:xfrm>
          <a:prstGeom prst="rect">
            <a:avLst/>
          </a:prstGeom>
          <a:noFill/>
        </p:spPr>
        <p:txBody>
          <a:bodyPr wrap="square" rtlCol="0">
            <a:spAutoFit/>
          </a:bodyPr>
          <a:lstStyle>
            <a:defPPr>
              <a:defRPr lang="ja-JP"/>
            </a:defPPr>
            <a:lvl1pPr algn="ctr">
              <a:defRPr sz="4400" b="1"/>
            </a:lvl1pPr>
          </a:lstStyle>
          <a:p>
            <a:r>
              <a:rPr lang="ja-JP" altLang="en-US" sz="2000" dirty="0" smtClean="0">
                <a:solidFill>
                  <a:schemeClr val="tx1">
                    <a:lumMod val="75000"/>
                    <a:lumOff val="25000"/>
                  </a:schemeClr>
                </a:solidFill>
              </a:rPr>
              <a:t>化学物質</a:t>
            </a:r>
            <a:endParaRPr lang="ja-JP" altLang="en-US" sz="2000" dirty="0">
              <a:solidFill>
                <a:schemeClr val="tx1">
                  <a:lumMod val="75000"/>
                  <a:lumOff val="25000"/>
                </a:schemeClr>
              </a:solidFill>
            </a:endParaRPr>
          </a:p>
        </p:txBody>
      </p:sp>
      <p:sp>
        <p:nvSpPr>
          <p:cNvPr id="21" name="テキスト ボックス 20"/>
          <p:cNvSpPr txBox="1"/>
          <p:nvPr/>
        </p:nvSpPr>
        <p:spPr>
          <a:xfrm>
            <a:off x="4747279" y="4523663"/>
            <a:ext cx="1991630" cy="400110"/>
          </a:xfrm>
          <a:prstGeom prst="rect">
            <a:avLst/>
          </a:prstGeom>
          <a:noFill/>
        </p:spPr>
        <p:txBody>
          <a:bodyPr wrap="square" rtlCol="0">
            <a:spAutoFit/>
          </a:bodyPr>
          <a:lstStyle>
            <a:defPPr>
              <a:defRPr lang="ja-JP"/>
            </a:defPPr>
            <a:lvl1pPr algn="ctr">
              <a:defRPr sz="4400" b="1"/>
            </a:lvl1pPr>
          </a:lstStyle>
          <a:p>
            <a:r>
              <a:rPr lang="ja-JP" altLang="en-US" sz="2000" dirty="0" smtClean="0">
                <a:solidFill>
                  <a:schemeClr val="tx1">
                    <a:lumMod val="75000"/>
                    <a:lumOff val="25000"/>
                  </a:schemeClr>
                </a:solidFill>
              </a:rPr>
              <a:t>遺伝的要因</a:t>
            </a:r>
            <a:endParaRPr lang="ja-JP" altLang="en-US" sz="2000" dirty="0">
              <a:solidFill>
                <a:schemeClr val="tx1">
                  <a:lumMod val="75000"/>
                  <a:lumOff val="25000"/>
                </a:schemeClr>
              </a:solidFill>
            </a:endParaRPr>
          </a:p>
        </p:txBody>
      </p:sp>
    </p:spTree>
    <p:extLst>
      <p:ext uri="{BB962C8B-B14F-4D97-AF65-F5344CB8AC3E}">
        <p14:creationId xmlns:p14="http://schemas.microsoft.com/office/powerpoint/2010/main" val="19910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rotWithShape="1">
          <a:blip r:embed="rId3">
            <a:extLst>
              <a:ext uri="{28A0092B-C50C-407E-A947-70E740481C1C}">
                <a14:useLocalDpi xmlns:a14="http://schemas.microsoft.com/office/drawing/2010/main" val="0"/>
              </a:ext>
            </a:extLst>
          </a:blip>
          <a:srcRect b="7635"/>
          <a:stretch/>
        </p:blipFill>
        <p:spPr>
          <a:xfrm>
            <a:off x="129452" y="2492896"/>
            <a:ext cx="8835035" cy="4359206"/>
          </a:xfrm>
          <a:prstGeom prst="rect">
            <a:avLst/>
          </a:prstGeom>
        </p:spPr>
      </p:pic>
      <p:pic>
        <p:nvPicPr>
          <p:cNvPr id="10" name="図 9"/>
          <p:cNvPicPr/>
          <p:nvPr/>
        </p:nvPicPr>
        <p:blipFill rotWithShape="1">
          <a:blip r:embed="rId4">
            <a:extLst>
              <a:ext uri="{28A0092B-C50C-407E-A947-70E740481C1C}">
                <a14:useLocalDpi xmlns:a14="http://schemas.microsoft.com/office/drawing/2010/main" val="0"/>
              </a:ext>
            </a:extLst>
          </a:blip>
          <a:srcRect b="3020"/>
          <a:stretch/>
        </p:blipFill>
        <p:spPr>
          <a:xfrm>
            <a:off x="129452" y="2060849"/>
            <a:ext cx="8861765" cy="4797152"/>
          </a:xfrm>
          <a:prstGeom prst="rect">
            <a:avLst/>
          </a:prstGeom>
        </p:spPr>
      </p:pic>
      <p:grpSp>
        <p:nvGrpSpPr>
          <p:cNvPr id="11" name="グループ化 10"/>
          <p:cNvGrpSpPr/>
          <p:nvPr/>
        </p:nvGrpSpPr>
        <p:grpSpPr>
          <a:xfrm>
            <a:off x="10235" y="476672"/>
            <a:ext cx="2819602" cy="2736304"/>
            <a:chOff x="774398" y="1722573"/>
            <a:chExt cx="2915872" cy="2915870"/>
          </a:xfrm>
        </p:grpSpPr>
        <p:sp>
          <p:nvSpPr>
            <p:cNvPr id="12" name="円/楕円 23"/>
            <p:cNvSpPr/>
            <p:nvPr/>
          </p:nvSpPr>
          <p:spPr>
            <a:xfrm>
              <a:off x="774398" y="172257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870668" y="2905294"/>
              <a:ext cx="2723331" cy="707886"/>
            </a:xfrm>
            <a:prstGeom prst="rect">
              <a:avLst/>
            </a:prstGeom>
            <a:noFill/>
          </p:spPr>
          <p:txBody>
            <a:bodyPr wrap="square" rtlCol="0">
              <a:spAutoFit/>
            </a:bodyPr>
            <a:lstStyle>
              <a:defPPr>
                <a:defRPr lang="ja-JP"/>
              </a:defPPr>
              <a:lvl1pPr algn="ctr">
                <a:defRPr sz="4400" b="1"/>
              </a:lvl1pPr>
            </a:lstStyle>
            <a:p>
              <a:r>
                <a:rPr lang="ja-JP" altLang="en-US" sz="4000" dirty="0" smtClean="0">
                  <a:solidFill>
                    <a:schemeClr val="tx1">
                      <a:lumMod val="75000"/>
                      <a:lumOff val="25000"/>
                    </a:schemeClr>
                  </a:solidFill>
                </a:rPr>
                <a:t>たばこ</a:t>
              </a:r>
              <a:endParaRPr lang="en-US" altLang="ja-JP" sz="4000" dirty="0" smtClean="0">
                <a:solidFill>
                  <a:schemeClr val="tx1">
                    <a:lumMod val="75000"/>
                    <a:lumOff val="25000"/>
                  </a:schemeClr>
                </a:solidFill>
              </a:endParaRPr>
            </a:p>
          </p:txBody>
        </p:sp>
      </p:grpSp>
      <p:sp>
        <p:nvSpPr>
          <p:cNvPr id="14" name="テキスト ボックス 13"/>
          <p:cNvSpPr txBox="1"/>
          <p:nvPr/>
        </p:nvSpPr>
        <p:spPr>
          <a:xfrm>
            <a:off x="3851920" y="1145296"/>
            <a:ext cx="4345853" cy="1200329"/>
          </a:xfrm>
          <a:prstGeom prst="rect">
            <a:avLst/>
          </a:prstGeom>
          <a:solidFill>
            <a:srgbClr val="FFFF99"/>
          </a:solidFill>
        </p:spPr>
        <p:txBody>
          <a:bodyPr wrap="square" rtlCol="0">
            <a:spAutoFit/>
          </a:bodyPr>
          <a:lstStyle>
            <a:defPPr>
              <a:defRPr lang="ja-JP"/>
            </a:defPPr>
            <a:lvl1pPr algn="ctr">
              <a:defRPr sz="4400" b="1"/>
            </a:lvl1pPr>
          </a:lstStyle>
          <a:p>
            <a:r>
              <a:rPr lang="ja-JP" altLang="en-US" sz="3600" dirty="0">
                <a:solidFill>
                  <a:srgbClr val="FF0000"/>
                </a:solidFill>
              </a:rPr>
              <a:t>おとなに</a:t>
            </a:r>
            <a:r>
              <a:rPr lang="ja-JP" altLang="en-US" sz="3600" dirty="0" smtClean="0">
                <a:solidFill>
                  <a:srgbClr val="FF0000"/>
                </a:solidFill>
              </a:rPr>
              <a:t>なっても</a:t>
            </a:r>
            <a:endParaRPr lang="en-US" altLang="ja-JP" sz="3600" dirty="0" smtClean="0">
              <a:solidFill>
                <a:srgbClr val="FF0000"/>
              </a:solidFill>
            </a:endParaRPr>
          </a:p>
          <a:p>
            <a:r>
              <a:rPr lang="ja-JP" altLang="en-US" sz="3600" dirty="0">
                <a:solidFill>
                  <a:srgbClr val="FF0000"/>
                </a:solidFill>
              </a:rPr>
              <a:t>たばこ</a:t>
            </a:r>
            <a:r>
              <a:rPr lang="ja-JP" altLang="en-US" sz="3600" dirty="0" smtClean="0">
                <a:solidFill>
                  <a:srgbClr val="FF0000"/>
                </a:solidFill>
              </a:rPr>
              <a:t>は吸わない</a:t>
            </a:r>
            <a:endParaRPr lang="en-US" altLang="ja-JP" sz="3600" dirty="0" smtClean="0">
              <a:solidFill>
                <a:srgbClr val="FF0000"/>
              </a:solidFill>
            </a:endParaRPr>
          </a:p>
        </p:txBody>
      </p:sp>
      <p:sp>
        <p:nvSpPr>
          <p:cNvPr id="15" name="テキスト ボックス 14"/>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ln>
                  <a:solidFill>
                    <a:schemeClr val="tx1"/>
                  </a:solidFill>
                </a:ln>
              </a:rPr>
              <a:t>がん</a:t>
            </a:r>
            <a:r>
              <a:rPr lang="ja-JP" altLang="en-US" dirty="0" smtClean="0">
                <a:ln>
                  <a:solidFill>
                    <a:schemeClr val="tx1"/>
                  </a:solidFill>
                </a:ln>
              </a:rPr>
              <a:t>の原因　生活習慣</a:t>
            </a:r>
            <a:endParaRPr lang="ja-JP" altLang="en-US" dirty="0">
              <a:ln>
                <a:solidFill>
                  <a:schemeClr val="tx1"/>
                </a:solidFill>
              </a:ln>
            </a:endParaRPr>
          </a:p>
        </p:txBody>
      </p:sp>
      <p:sp>
        <p:nvSpPr>
          <p:cNvPr id="9" name="テキスト ボックス 8"/>
          <p:cNvSpPr txBox="1"/>
          <p:nvPr/>
        </p:nvSpPr>
        <p:spPr>
          <a:xfrm>
            <a:off x="156510" y="3105208"/>
            <a:ext cx="4802932" cy="1354217"/>
          </a:xfrm>
          <a:prstGeom prst="rect">
            <a:avLst/>
          </a:prstGeom>
          <a:solidFill>
            <a:srgbClr val="FFFF99"/>
          </a:solidFill>
        </p:spPr>
        <p:txBody>
          <a:bodyPr wrap="square" rtlCol="0">
            <a:spAutoFit/>
          </a:bodyPr>
          <a:lstStyle>
            <a:defPPr>
              <a:defRPr lang="ja-JP"/>
            </a:defPPr>
            <a:lvl1pPr algn="ctr">
              <a:defRPr sz="4400" b="1"/>
            </a:lvl1pPr>
          </a:lstStyle>
          <a:p>
            <a:pPr algn="l"/>
            <a:r>
              <a:rPr lang="ja-JP" altLang="en-US" sz="1400" dirty="0">
                <a:solidFill>
                  <a:srgbClr val="FF0000"/>
                </a:solidFill>
              </a:rPr>
              <a:t>　</a:t>
            </a:r>
            <a:r>
              <a:rPr lang="ja-JP" altLang="en-US" sz="1400" dirty="0" smtClean="0">
                <a:solidFill>
                  <a:srgbClr val="FF0000"/>
                </a:solidFill>
              </a:rPr>
              <a:t>　じゅ　どう　きつ　えん</a:t>
            </a:r>
          </a:p>
          <a:p>
            <a:r>
              <a:rPr lang="ja-JP" altLang="en-US" sz="3600" dirty="0" smtClean="0">
                <a:solidFill>
                  <a:srgbClr val="FF0000"/>
                </a:solidFill>
              </a:rPr>
              <a:t>受動喫煙に気をつける</a:t>
            </a:r>
            <a:endParaRPr lang="en-US" altLang="ja-JP" sz="3600" dirty="0" smtClean="0">
              <a:solidFill>
                <a:srgbClr val="FF0000"/>
              </a:solidFill>
            </a:endParaRPr>
          </a:p>
          <a:p>
            <a:r>
              <a:rPr lang="ja-JP" altLang="en-US" sz="3200" dirty="0" smtClean="0">
                <a:solidFill>
                  <a:srgbClr val="FF0000"/>
                </a:solidFill>
              </a:rPr>
              <a:t>（たばこ</a:t>
            </a:r>
            <a:r>
              <a:rPr lang="ja-JP" altLang="en-US" sz="3200" dirty="0">
                <a:solidFill>
                  <a:srgbClr val="FF0000"/>
                </a:solidFill>
              </a:rPr>
              <a:t>の</a:t>
            </a:r>
            <a:r>
              <a:rPr lang="ja-JP" altLang="en-US" sz="3200" dirty="0" smtClean="0">
                <a:solidFill>
                  <a:srgbClr val="FF0000"/>
                </a:solidFill>
              </a:rPr>
              <a:t>煙をさける）</a:t>
            </a:r>
            <a:endParaRPr lang="ja-JP" altLang="en-US" sz="3200" dirty="0">
              <a:solidFill>
                <a:srgbClr val="FF0000"/>
              </a:solidFill>
            </a:endParaRPr>
          </a:p>
        </p:txBody>
      </p:sp>
    </p:spTree>
    <p:extLst>
      <p:ext uri="{BB962C8B-B14F-4D97-AF65-F5344CB8AC3E}">
        <p14:creationId xmlns:p14="http://schemas.microsoft.com/office/powerpoint/2010/main" val="403731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p:nvPr/>
        </p:nvPicPr>
        <p:blipFill rotWithShape="1">
          <a:blip r:embed="rId3">
            <a:extLst>
              <a:ext uri="{28A0092B-C50C-407E-A947-70E740481C1C}">
                <a14:useLocalDpi xmlns:a14="http://schemas.microsoft.com/office/drawing/2010/main" val="0"/>
              </a:ext>
            </a:extLst>
          </a:blip>
          <a:srcRect t="5891"/>
          <a:stretch/>
        </p:blipFill>
        <p:spPr>
          <a:xfrm>
            <a:off x="103327" y="2372532"/>
            <a:ext cx="8784976" cy="4601751"/>
          </a:xfrm>
          <a:prstGeom prst="rect">
            <a:avLst/>
          </a:prstGeom>
        </p:spPr>
      </p:pic>
      <p:sp>
        <p:nvSpPr>
          <p:cNvPr id="14" name="テキスト ボックス 13"/>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ln>
                  <a:solidFill>
                    <a:schemeClr val="tx1"/>
                  </a:solidFill>
                </a:ln>
              </a:rPr>
              <a:t>がん</a:t>
            </a:r>
            <a:r>
              <a:rPr lang="ja-JP" altLang="en-US" dirty="0" smtClean="0">
                <a:ln>
                  <a:solidFill>
                    <a:schemeClr val="tx1"/>
                  </a:solidFill>
                </a:ln>
              </a:rPr>
              <a:t>の原因　生活習慣</a:t>
            </a:r>
            <a:endParaRPr lang="ja-JP" altLang="en-US" dirty="0">
              <a:ln>
                <a:solidFill>
                  <a:schemeClr val="tx1"/>
                </a:solidFill>
              </a:ln>
            </a:endParaRPr>
          </a:p>
        </p:txBody>
      </p:sp>
      <p:grpSp>
        <p:nvGrpSpPr>
          <p:cNvPr id="13" name="グループ化 12"/>
          <p:cNvGrpSpPr/>
          <p:nvPr/>
        </p:nvGrpSpPr>
        <p:grpSpPr>
          <a:xfrm>
            <a:off x="10235" y="476672"/>
            <a:ext cx="2819602" cy="2736304"/>
            <a:chOff x="774398" y="1722573"/>
            <a:chExt cx="2915872" cy="2915870"/>
          </a:xfrm>
        </p:grpSpPr>
        <p:sp>
          <p:nvSpPr>
            <p:cNvPr id="15" name="円/楕円 23"/>
            <p:cNvSpPr/>
            <p:nvPr/>
          </p:nvSpPr>
          <p:spPr>
            <a:xfrm>
              <a:off x="774398" y="172257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870668" y="2905294"/>
              <a:ext cx="2723331" cy="754340"/>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お酒</a:t>
              </a:r>
              <a:endParaRPr lang="en-US" altLang="ja-JP" sz="4000" dirty="0" smtClean="0">
                <a:solidFill>
                  <a:schemeClr val="tx1">
                    <a:lumMod val="75000"/>
                    <a:lumOff val="25000"/>
                  </a:schemeClr>
                </a:solidFill>
              </a:endParaRPr>
            </a:p>
          </p:txBody>
        </p:sp>
      </p:grpSp>
      <p:sp>
        <p:nvSpPr>
          <p:cNvPr id="17" name="テキスト ボックス 16"/>
          <p:cNvSpPr txBox="1"/>
          <p:nvPr/>
        </p:nvSpPr>
        <p:spPr>
          <a:xfrm>
            <a:off x="2922929" y="1145296"/>
            <a:ext cx="5895583" cy="1200329"/>
          </a:xfrm>
          <a:prstGeom prst="rect">
            <a:avLst/>
          </a:prstGeom>
          <a:solidFill>
            <a:srgbClr val="FFFF99"/>
          </a:solidFill>
        </p:spPr>
        <p:txBody>
          <a:bodyPr wrap="square" rtlCol="0">
            <a:spAutoFit/>
          </a:bodyPr>
          <a:lstStyle>
            <a:defPPr>
              <a:defRPr lang="ja-JP"/>
            </a:defPPr>
            <a:lvl1pPr algn="ctr">
              <a:defRPr sz="4400" b="1"/>
            </a:lvl1pPr>
          </a:lstStyle>
          <a:p>
            <a:r>
              <a:rPr lang="ja-JP" altLang="en-US" sz="3600" dirty="0">
                <a:solidFill>
                  <a:srgbClr val="FF0000"/>
                </a:solidFill>
              </a:rPr>
              <a:t>おとなに</a:t>
            </a:r>
            <a:r>
              <a:rPr lang="ja-JP" altLang="en-US" sz="3600" dirty="0" smtClean="0">
                <a:solidFill>
                  <a:srgbClr val="FF0000"/>
                </a:solidFill>
              </a:rPr>
              <a:t>なったら</a:t>
            </a:r>
            <a:endParaRPr lang="en-US" altLang="ja-JP" sz="3600" dirty="0" smtClean="0">
              <a:solidFill>
                <a:srgbClr val="FF0000"/>
              </a:solidFill>
            </a:endParaRPr>
          </a:p>
          <a:p>
            <a:r>
              <a:rPr lang="ja-JP" altLang="en-US" sz="3600" dirty="0">
                <a:solidFill>
                  <a:srgbClr val="FF0000"/>
                </a:solidFill>
              </a:rPr>
              <a:t>お酒の</a:t>
            </a:r>
            <a:r>
              <a:rPr lang="ja-JP" altLang="en-US" sz="3600" dirty="0" smtClean="0">
                <a:solidFill>
                  <a:srgbClr val="FF0000"/>
                </a:solidFill>
              </a:rPr>
              <a:t>飲みすぎに気をつける</a:t>
            </a:r>
            <a:endParaRPr lang="en-US" altLang="ja-JP" sz="3600" dirty="0" smtClean="0">
              <a:solidFill>
                <a:srgbClr val="FF0000"/>
              </a:solidFill>
            </a:endParaRPr>
          </a:p>
        </p:txBody>
      </p:sp>
    </p:spTree>
    <p:extLst>
      <p:ext uri="{BB962C8B-B14F-4D97-AF65-F5344CB8AC3E}">
        <p14:creationId xmlns:p14="http://schemas.microsoft.com/office/powerpoint/2010/main" val="219436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p:nvPr/>
        </p:nvPicPr>
        <p:blipFill rotWithShape="1">
          <a:blip r:embed="rId3">
            <a:extLst>
              <a:ext uri="{28A0092B-C50C-407E-A947-70E740481C1C}">
                <a14:useLocalDpi xmlns:a14="http://schemas.microsoft.com/office/drawing/2010/main" val="0"/>
              </a:ext>
            </a:extLst>
          </a:blip>
          <a:srcRect b="3722"/>
          <a:stretch/>
        </p:blipFill>
        <p:spPr>
          <a:xfrm>
            <a:off x="103327" y="1976086"/>
            <a:ext cx="8859753" cy="4601968"/>
          </a:xfrm>
          <a:prstGeom prst="rect">
            <a:avLst/>
          </a:prstGeom>
        </p:spPr>
      </p:pic>
      <p:sp>
        <p:nvSpPr>
          <p:cNvPr id="18" name="テキスト ボックス 17"/>
          <p:cNvSpPr txBox="1"/>
          <p:nvPr/>
        </p:nvSpPr>
        <p:spPr>
          <a:xfrm>
            <a:off x="2720876" y="1442790"/>
            <a:ext cx="3911936" cy="707886"/>
          </a:xfrm>
          <a:prstGeom prst="rect">
            <a:avLst/>
          </a:prstGeom>
          <a:solidFill>
            <a:srgbClr val="FFFF99"/>
          </a:solidFill>
        </p:spPr>
        <p:txBody>
          <a:bodyPr wrap="square" rtlCol="0">
            <a:spAutoFit/>
          </a:bodyPr>
          <a:lstStyle>
            <a:defPPr>
              <a:defRPr lang="ja-JP"/>
            </a:defPPr>
            <a:lvl1pPr algn="ctr">
              <a:defRPr sz="4400" b="1"/>
            </a:lvl1pPr>
          </a:lstStyle>
          <a:p>
            <a:r>
              <a:rPr lang="ja-JP" altLang="en-US" sz="4000" dirty="0" smtClean="0">
                <a:solidFill>
                  <a:srgbClr val="FF0000"/>
                </a:solidFill>
              </a:rPr>
              <a:t>野菜を食べよう</a:t>
            </a:r>
            <a:endParaRPr lang="ja-JP" altLang="en-US" sz="4000" dirty="0">
              <a:solidFill>
                <a:srgbClr val="FF0000"/>
              </a:solidFill>
            </a:endParaRPr>
          </a:p>
        </p:txBody>
      </p:sp>
      <p:sp>
        <p:nvSpPr>
          <p:cNvPr id="19" name="テキスト ボックス 18"/>
          <p:cNvSpPr txBox="1"/>
          <p:nvPr/>
        </p:nvSpPr>
        <p:spPr>
          <a:xfrm>
            <a:off x="6156176" y="5931723"/>
            <a:ext cx="2806904" cy="646331"/>
          </a:xfrm>
          <a:prstGeom prst="rect">
            <a:avLst/>
          </a:prstGeom>
          <a:solidFill>
            <a:srgbClr val="FFFF99"/>
          </a:solidFill>
        </p:spPr>
        <p:txBody>
          <a:bodyPr wrap="square" rtlCol="0">
            <a:spAutoFit/>
          </a:bodyPr>
          <a:lstStyle>
            <a:defPPr>
              <a:defRPr lang="ja-JP"/>
            </a:defPPr>
            <a:lvl1pPr algn="ctr">
              <a:defRPr sz="4400" b="1"/>
            </a:lvl1pPr>
          </a:lstStyle>
          <a:p>
            <a:r>
              <a:rPr lang="ja-JP" altLang="en-US" sz="3600" dirty="0" smtClean="0">
                <a:solidFill>
                  <a:srgbClr val="FF0000"/>
                </a:solidFill>
              </a:rPr>
              <a:t>塩分は少なく</a:t>
            </a:r>
            <a:endParaRPr lang="ja-JP" altLang="en-US" sz="3600" dirty="0">
              <a:solidFill>
                <a:srgbClr val="FF0000"/>
              </a:solidFill>
            </a:endParaRPr>
          </a:p>
        </p:txBody>
      </p:sp>
      <p:sp>
        <p:nvSpPr>
          <p:cNvPr id="20" name="テキスト ボックス 19"/>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ln>
                  <a:solidFill>
                    <a:schemeClr val="tx1"/>
                  </a:solidFill>
                </a:ln>
              </a:rPr>
              <a:t>がん</a:t>
            </a:r>
            <a:r>
              <a:rPr lang="ja-JP" altLang="en-US" dirty="0" smtClean="0">
                <a:ln>
                  <a:solidFill>
                    <a:schemeClr val="tx1"/>
                  </a:solidFill>
                </a:ln>
              </a:rPr>
              <a:t>の原因　生活習慣</a:t>
            </a:r>
            <a:endParaRPr lang="ja-JP" altLang="en-US" dirty="0">
              <a:ln>
                <a:solidFill>
                  <a:schemeClr val="tx1"/>
                </a:solidFill>
              </a:ln>
            </a:endParaRPr>
          </a:p>
        </p:txBody>
      </p:sp>
      <p:grpSp>
        <p:nvGrpSpPr>
          <p:cNvPr id="9" name="グループ化 8"/>
          <p:cNvGrpSpPr/>
          <p:nvPr/>
        </p:nvGrpSpPr>
        <p:grpSpPr>
          <a:xfrm>
            <a:off x="0" y="428576"/>
            <a:ext cx="2617549" cy="2592288"/>
            <a:chOff x="774398" y="1722573"/>
            <a:chExt cx="2915872" cy="2915870"/>
          </a:xfrm>
        </p:grpSpPr>
        <p:sp>
          <p:nvSpPr>
            <p:cNvPr id="10" name="円/楕円 23"/>
            <p:cNvSpPr/>
            <p:nvPr/>
          </p:nvSpPr>
          <p:spPr>
            <a:xfrm>
              <a:off x="774398" y="172257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870668" y="2905294"/>
              <a:ext cx="2723331" cy="754340"/>
            </a:xfrm>
            <a:prstGeom prst="rect">
              <a:avLst/>
            </a:prstGeom>
            <a:noFill/>
          </p:spPr>
          <p:txBody>
            <a:bodyPr wrap="square" rtlCol="0">
              <a:spAutoFit/>
            </a:bodyPr>
            <a:lstStyle>
              <a:defPPr>
                <a:defRPr lang="ja-JP"/>
              </a:defPPr>
              <a:lvl1pPr algn="ctr">
                <a:defRPr sz="4400" b="1"/>
              </a:lvl1pPr>
            </a:lstStyle>
            <a:p>
              <a:r>
                <a:rPr lang="ja-JP" altLang="en-US" sz="4000" dirty="0" smtClean="0">
                  <a:solidFill>
                    <a:schemeClr val="tx1">
                      <a:lumMod val="75000"/>
                      <a:lumOff val="25000"/>
                    </a:schemeClr>
                  </a:solidFill>
                </a:rPr>
                <a:t>食事</a:t>
              </a:r>
              <a:endParaRPr lang="en-US" altLang="ja-JP" sz="4000" dirty="0" smtClean="0">
                <a:solidFill>
                  <a:schemeClr val="tx1">
                    <a:lumMod val="75000"/>
                    <a:lumOff val="25000"/>
                  </a:schemeClr>
                </a:solidFill>
              </a:endParaRPr>
            </a:p>
          </p:txBody>
        </p:sp>
      </p:grpSp>
      <p:sp>
        <p:nvSpPr>
          <p:cNvPr id="12" name="テキスト ボックス 11"/>
          <p:cNvSpPr txBox="1"/>
          <p:nvPr/>
        </p:nvSpPr>
        <p:spPr>
          <a:xfrm>
            <a:off x="103327" y="5654725"/>
            <a:ext cx="3310408" cy="1200329"/>
          </a:xfrm>
          <a:prstGeom prst="rect">
            <a:avLst/>
          </a:prstGeom>
          <a:solidFill>
            <a:srgbClr val="FFFF99"/>
          </a:solidFill>
        </p:spPr>
        <p:txBody>
          <a:bodyPr wrap="square" rtlCol="0">
            <a:spAutoFit/>
          </a:bodyPr>
          <a:lstStyle>
            <a:defPPr>
              <a:defRPr lang="ja-JP"/>
            </a:defPPr>
            <a:lvl1pPr algn="ctr">
              <a:defRPr sz="4400" b="1"/>
            </a:lvl1pPr>
          </a:lstStyle>
          <a:p>
            <a:r>
              <a:rPr lang="ja-JP" altLang="en-US" sz="3600" dirty="0" smtClean="0">
                <a:solidFill>
                  <a:srgbClr val="FF0000"/>
                </a:solidFill>
              </a:rPr>
              <a:t>お肉ばっかり</a:t>
            </a:r>
            <a:endParaRPr lang="en-US" altLang="ja-JP" sz="3600" dirty="0" smtClean="0">
              <a:solidFill>
                <a:srgbClr val="FF0000"/>
              </a:solidFill>
            </a:endParaRPr>
          </a:p>
          <a:p>
            <a:r>
              <a:rPr lang="ja-JP" altLang="en-US" sz="3600" dirty="0">
                <a:solidFill>
                  <a:srgbClr val="FF0000"/>
                </a:solidFill>
              </a:rPr>
              <a:t>食べて</a:t>
            </a:r>
            <a:r>
              <a:rPr lang="ja-JP" altLang="en-US" sz="3600" dirty="0" smtClean="0">
                <a:solidFill>
                  <a:srgbClr val="FF0000"/>
                </a:solidFill>
              </a:rPr>
              <a:t>いない？</a:t>
            </a:r>
            <a:endParaRPr lang="ja-JP" altLang="en-US" sz="3600" dirty="0">
              <a:solidFill>
                <a:srgbClr val="FF0000"/>
              </a:solidFill>
            </a:endParaRPr>
          </a:p>
        </p:txBody>
      </p:sp>
    </p:spTree>
    <p:extLst>
      <p:ext uri="{BB962C8B-B14F-4D97-AF65-F5344CB8AC3E}">
        <p14:creationId xmlns:p14="http://schemas.microsoft.com/office/powerpoint/2010/main" val="14608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ln>
                  <a:solidFill>
                    <a:schemeClr val="tx1"/>
                  </a:solidFill>
                </a:ln>
              </a:rPr>
              <a:t>がん</a:t>
            </a:r>
            <a:r>
              <a:rPr lang="ja-JP" altLang="en-US" dirty="0" smtClean="0">
                <a:ln>
                  <a:solidFill>
                    <a:schemeClr val="tx1"/>
                  </a:solidFill>
                </a:ln>
              </a:rPr>
              <a:t>の原因　生活習慣</a:t>
            </a:r>
            <a:endParaRPr lang="ja-JP" altLang="en-US" dirty="0">
              <a:ln>
                <a:solidFill>
                  <a:schemeClr val="tx1"/>
                </a:solidFill>
              </a:ln>
            </a:endParaRPr>
          </a:p>
        </p:txBody>
      </p:sp>
      <p:grpSp>
        <p:nvGrpSpPr>
          <p:cNvPr id="7" name="グループ化 6"/>
          <p:cNvGrpSpPr/>
          <p:nvPr/>
        </p:nvGrpSpPr>
        <p:grpSpPr>
          <a:xfrm>
            <a:off x="0" y="428576"/>
            <a:ext cx="2617549" cy="2592288"/>
            <a:chOff x="774398" y="1722573"/>
            <a:chExt cx="2915872" cy="2915870"/>
          </a:xfrm>
        </p:grpSpPr>
        <p:sp>
          <p:nvSpPr>
            <p:cNvPr id="12" name="円/楕円 23"/>
            <p:cNvSpPr/>
            <p:nvPr/>
          </p:nvSpPr>
          <p:spPr>
            <a:xfrm>
              <a:off x="774398" y="172257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870668" y="2905294"/>
              <a:ext cx="2723331" cy="796248"/>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運動</a:t>
              </a:r>
              <a:endParaRPr lang="en-US" altLang="ja-JP" sz="4000" dirty="0" smtClean="0">
                <a:solidFill>
                  <a:schemeClr val="tx1">
                    <a:lumMod val="75000"/>
                    <a:lumOff val="25000"/>
                  </a:schemeClr>
                </a:solidFill>
              </a:endParaRPr>
            </a:p>
          </p:txBody>
        </p:sp>
      </p:grpSp>
      <p:sp>
        <p:nvSpPr>
          <p:cNvPr id="15" name="テキスト ボックス 14"/>
          <p:cNvSpPr txBox="1"/>
          <p:nvPr/>
        </p:nvSpPr>
        <p:spPr>
          <a:xfrm>
            <a:off x="3833540" y="1160187"/>
            <a:ext cx="4745415" cy="646331"/>
          </a:xfrm>
          <a:prstGeom prst="rect">
            <a:avLst/>
          </a:prstGeom>
          <a:solidFill>
            <a:srgbClr val="FFFF99"/>
          </a:solidFill>
        </p:spPr>
        <p:txBody>
          <a:bodyPr wrap="square" rtlCol="0">
            <a:spAutoFit/>
          </a:bodyPr>
          <a:lstStyle>
            <a:defPPr>
              <a:defRPr lang="ja-JP"/>
            </a:defPPr>
            <a:lvl1pPr algn="ctr">
              <a:defRPr sz="4400" b="1"/>
            </a:lvl1pPr>
          </a:lstStyle>
          <a:p>
            <a:r>
              <a:rPr lang="ja-JP" altLang="en-US" sz="3600" dirty="0" smtClean="0">
                <a:solidFill>
                  <a:srgbClr val="FF0000"/>
                </a:solidFill>
              </a:rPr>
              <a:t>体を動かそう</a:t>
            </a:r>
            <a:endParaRPr lang="en-US" altLang="ja-JP" sz="3600" dirty="0" smtClean="0">
              <a:solidFill>
                <a:srgbClr val="FF0000"/>
              </a:solidFill>
            </a:endParaRPr>
          </a:p>
        </p:txBody>
      </p:sp>
      <p:pic>
        <p:nvPicPr>
          <p:cNvPr id="17" name="図 16"/>
          <p:cNvPicPr/>
          <p:nvPr/>
        </p:nvPicPr>
        <p:blipFill rotWithShape="1">
          <a:blip r:embed="rId3">
            <a:extLst>
              <a:ext uri="{28A0092B-C50C-407E-A947-70E740481C1C}">
                <a14:useLocalDpi xmlns:a14="http://schemas.microsoft.com/office/drawing/2010/main" val="0"/>
              </a:ext>
            </a:extLst>
          </a:blip>
          <a:srcRect l="58224" t="39904" r="23465" b="2197"/>
          <a:stretch/>
        </p:blipFill>
        <p:spPr>
          <a:xfrm>
            <a:off x="1948528" y="2847531"/>
            <a:ext cx="1741363" cy="3362364"/>
          </a:xfrm>
          <a:prstGeom prst="rect">
            <a:avLst/>
          </a:prstGeom>
        </p:spPr>
      </p:pic>
      <p:pic>
        <p:nvPicPr>
          <p:cNvPr id="19" name="図 18"/>
          <p:cNvPicPr/>
          <p:nvPr/>
        </p:nvPicPr>
        <p:blipFill rotWithShape="1">
          <a:blip r:embed="rId3">
            <a:extLst>
              <a:ext uri="{28A0092B-C50C-407E-A947-70E740481C1C}">
                <a14:useLocalDpi xmlns:a14="http://schemas.microsoft.com/office/drawing/2010/main" val="0"/>
              </a:ext>
            </a:extLst>
          </a:blip>
          <a:srcRect l="43587" t="17712" r="41867" b="23513"/>
          <a:stretch/>
        </p:blipFill>
        <p:spPr>
          <a:xfrm>
            <a:off x="613119" y="2978776"/>
            <a:ext cx="1426988" cy="3298466"/>
          </a:xfrm>
          <a:prstGeom prst="rect">
            <a:avLst/>
          </a:prstGeom>
        </p:spPr>
      </p:pic>
      <p:sp>
        <p:nvSpPr>
          <p:cNvPr id="20" name="テキスト ボックス 19"/>
          <p:cNvSpPr txBox="1"/>
          <p:nvPr/>
        </p:nvSpPr>
        <p:spPr>
          <a:xfrm>
            <a:off x="564142" y="6128439"/>
            <a:ext cx="8015716" cy="646331"/>
          </a:xfrm>
          <a:prstGeom prst="rect">
            <a:avLst/>
          </a:prstGeom>
          <a:solidFill>
            <a:srgbClr val="FFFF99"/>
          </a:solidFill>
        </p:spPr>
        <p:txBody>
          <a:bodyPr wrap="square" rtlCol="0">
            <a:spAutoFit/>
          </a:bodyPr>
          <a:lstStyle>
            <a:defPPr>
              <a:defRPr lang="ja-JP"/>
            </a:defPPr>
            <a:lvl1pPr algn="ctr">
              <a:defRPr sz="4400" b="1"/>
            </a:lvl1pPr>
          </a:lstStyle>
          <a:p>
            <a:pPr algn="l"/>
            <a:r>
              <a:rPr lang="ja-JP" altLang="en-US" sz="3600" dirty="0" smtClean="0">
                <a:solidFill>
                  <a:srgbClr val="FF0000"/>
                </a:solidFill>
              </a:rPr>
              <a:t>やせすぎない・太りすぎないようにしよう</a:t>
            </a:r>
            <a:endParaRPr lang="en-US" altLang="ja-JP" sz="3600" dirty="0" smtClean="0">
              <a:solidFill>
                <a:srgbClr val="FF0000"/>
              </a:solidFill>
            </a:endParaRPr>
          </a:p>
        </p:txBody>
      </p:sp>
      <p:pic>
        <p:nvPicPr>
          <p:cNvPr id="22" name="図 21"/>
          <p:cNvPicPr/>
          <p:nvPr/>
        </p:nvPicPr>
        <p:blipFill rotWithShape="1">
          <a:blip r:embed="rId4">
            <a:extLst>
              <a:ext uri="{28A0092B-C50C-407E-A947-70E740481C1C}">
                <a14:useLocalDpi xmlns:a14="http://schemas.microsoft.com/office/drawing/2010/main" val="0"/>
              </a:ext>
            </a:extLst>
          </a:blip>
          <a:srcRect l="71395" t="64928" r="15326" b="5761"/>
          <a:stretch/>
        </p:blipFill>
        <p:spPr>
          <a:xfrm>
            <a:off x="6826571" y="3706808"/>
            <a:ext cx="1777877" cy="2414570"/>
          </a:xfrm>
          <a:prstGeom prst="rect">
            <a:avLst/>
          </a:prstGeom>
        </p:spPr>
      </p:pic>
      <p:pic>
        <p:nvPicPr>
          <p:cNvPr id="23" name="図 22"/>
          <p:cNvPicPr/>
          <p:nvPr/>
        </p:nvPicPr>
        <p:blipFill rotWithShape="1">
          <a:blip r:embed="rId4">
            <a:extLst>
              <a:ext uri="{28A0092B-C50C-407E-A947-70E740481C1C}">
                <a14:useLocalDpi xmlns:a14="http://schemas.microsoft.com/office/drawing/2010/main" val="0"/>
              </a:ext>
            </a:extLst>
          </a:blip>
          <a:srcRect l="71395" t="64928" r="15326" b="5761"/>
          <a:stretch/>
        </p:blipFill>
        <p:spPr>
          <a:xfrm>
            <a:off x="5542974" y="2742680"/>
            <a:ext cx="1777877" cy="2414570"/>
          </a:xfrm>
          <a:prstGeom prst="rect">
            <a:avLst/>
          </a:prstGeom>
        </p:spPr>
      </p:pic>
      <p:pic>
        <p:nvPicPr>
          <p:cNvPr id="24" name="図 23"/>
          <p:cNvPicPr/>
          <p:nvPr/>
        </p:nvPicPr>
        <p:blipFill rotWithShape="1">
          <a:blip r:embed="rId4">
            <a:extLst>
              <a:ext uri="{28A0092B-C50C-407E-A947-70E740481C1C}">
                <a14:useLocalDpi xmlns:a14="http://schemas.microsoft.com/office/drawing/2010/main" val="0"/>
              </a:ext>
            </a:extLst>
          </a:blip>
          <a:srcRect l="71395" t="64928" r="15326" b="5761"/>
          <a:stretch/>
        </p:blipFill>
        <p:spPr>
          <a:xfrm>
            <a:off x="4184793" y="1771491"/>
            <a:ext cx="1777877" cy="2414570"/>
          </a:xfrm>
          <a:prstGeom prst="rect">
            <a:avLst/>
          </a:prstGeom>
        </p:spPr>
      </p:pic>
    </p:spTree>
    <p:extLst>
      <p:ext uri="{BB962C8B-B14F-4D97-AF65-F5344CB8AC3E}">
        <p14:creationId xmlns:p14="http://schemas.microsoft.com/office/powerpoint/2010/main" val="366309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74416" y="698236"/>
            <a:ext cx="3995166" cy="920422"/>
          </a:xfrm>
          <a:prstGeom prst="rect">
            <a:avLst/>
          </a:prstGeom>
          <a:noFill/>
        </p:spPr>
        <p:txBody>
          <a:bodyPr wrap="square" tIns="180000" bIns="0"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00000"/>
              </a:lnSpc>
            </a:pPr>
            <a:r>
              <a:rPr lang="ja-JP" altLang="en-US" sz="4800" dirty="0" smtClean="0">
                <a:solidFill>
                  <a:srgbClr val="FF0000"/>
                </a:solidFill>
              </a:rPr>
              <a:t>本時のめあて</a:t>
            </a:r>
            <a:endParaRPr lang="ja-JP" altLang="en-US" sz="4800" dirty="0">
              <a:solidFill>
                <a:srgbClr val="FF0000"/>
              </a:solidFill>
            </a:endParaRPr>
          </a:p>
        </p:txBody>
      </p:sp>
      <p:sp>
        <p:nvSpPr>
          <p:cNvPr id="2" name="横巻き 1"/>
          <p:cNvSpPr/>
          <p:nvPr/>
        </p:nvSpPr>
        <p:spPr>
          <a:xfrm>
            <a:off x="251519" y="980728"/>
            <a:ext cx="8640960" cy="520570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ja-JP" altLang="ja-JP" sz="5400" dirty="0" smtClean="0">
                <a:solidFill>
                  <a:schemeClr val="tx1"/>
                </a:solidFill>
              </a:rPr>
              <a:t>「</a:t>
            </a:r>
            <a:r>
              <a:rPr lang="ja-JP" altLang="ja-JP" sz="5400" dirty="0">
                <a:solidFill>
                  <a:schemeClr val="tx1"/>
                </a:solidFill>
              </a:rPr>
              <a:t>がん</a:t>
            </a:r>
            <a:r>
              <a:rPr lang="ja-JP" altLang="ja-JP" sz="5400" dirty="0" smtClean="0">
                <a:solidFill>
                  <a:schemeClr val="tx1"/>
                </a:solidFill>
              </a:rPr>
              <a:t>」</a:t>
            </a:r>
            <a:r>
              <a:rPr lang="ja-JP" altLang="en-US" sz="5400" dirty="0" smtClean="0">
                <a:solidFill>
                  <a:schemeClr val="tx1"/>
                </a:solidFill>
              </a:rPr>
              <a:t>について</a:t>
            </a:r>
            <a:r>
              <a:rPr lang="ja-JP" altLang="en-US" sz="5400" dirty="0">
                <a:solidFill>
                  <a:schemeClr val="tx1"/>
                </a:solidFill>
              </a:rPr>
              <a:t>知り</a:t>
            </a:r>
            <a:r>
              <a:rPr lang="ja-JP" altLang="en-US" sz="5400" dirty="0" smtClean="0">
                <a:solidFill>
                  <a:schemeClr val="tx1"/>
                </a:solidFill>
              </a:rPr>
              <a:t>、</a:t>
            </a:r>
            <a:endParaRPr lang="en-US" altLang="ja-JP" sz="5400" dirty="0" smtClean="0">
              <a:solidFill>
                <a:schemeClr val="tx1"/>
              </a:solidFill>
            </a:endParaRPr>
          </a:p>
          <a:p>
            <a:r>
              <a:rPr lang="ja-JP" altLang="en-US" sz="5400" dirty="0" smtClean="0">
                <a:solidFill>
                  <a:schemeClr val="tx1"/>
                </a:solidFill>
              </a:rPr>
              <a:t>病気に負けない健康な体を作るため</a:t>
            </a:r>
            <a:r>
              <a:rPr lang="ja-JP" altLang="ja-JP" sz="5400" dirty="0" smtClean="0">
                <a:solidFill>
                  <a:schemeClr val="tx1"/>
                </a:solidFill>
              </a:rPr>
              <a:t>には</a:t>
            </a:r>
            <a:r>
              <a:rPr lang="ja-JP" altLang="ja-JP" sz="5400" dirty="0">
                <a:solidFill>
                  <a:schemeClr val="tx1"/>
                </a:solidFill>
              </a:rPr>
              <a:t>どんな</a:t>
            </a:r>
            <a:r>
              <a:rPr lang="ja-JP" altLang="en-US" sz="5400" dirty="0">
                <a:solidFill>
                  <a:schemeClr val="tx1"/>
                </a:solidFill>
              </a:rPr>
              <a:t>ことができるか考えよう</a:t>
            </a:r>
          </a:p>
        </p:txBody>
      </p:sp>
    </p:spTree>
    <p:extLst>
      <p:ext uri="{BB962C8B-B14F-4D97-AF65-F5344CB8AC3E}">
        <p14:creationId xmlns:p14="http://schemas.microsoft.com/office/powerpoint/2010/main" val="36666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p:nvPr/>
        </p:nvPicPr>
        <p:blipFill rotWithShape="1">
          <a:blip r:embed="rId3">
            <a:extLst>
              <a:ext uri="{28A0092B-C50C-407E-A947-70E740481C1C}">
                <a14:useLocalDpi xmlns:a14="http://schemas.microsoft.com/office/drawing/2010/main" val="0"/>
              </a:ext>
            </a:extLst>
          </a:blip>
          <a:srcRect l="1633" t="2494" r="2002" b="2302"/>
          <a:stretch/>
        </p:blipFill>
        <p:spPr>
          <a:xfrm>
            <a:off x="179511" y="1916832"/>
            <a:ext cx="8817369" cy="4941168"/>
          </a:xfrm>
          <a:prstGeom prst="rect">
            <a:avLst/>
          </a:prstGeom>
        </p:spPr>
      </p:pic>
      <p:sp>
        <p:nvSpPr>
          <p:cNvPr id="15" name="テキスト ボックス 14"/>
          <p:cNvSpPr txBox="1"/>
          <p:nvPr/>
        </p:nvSpPr>
        <p:spPr>
          <a:xfrm>
            <a:off x="699763" y="1016458"/>
            <a:ext cx="7776864" cy="738664"/>
          </a:xfrm>
          <a:prstGeom prst="rect">
            <a:avLst/>
          </a:prstGeom>
          <a:noFill/>
        </p:spPr>
        <p:txBody>
          <a:bodyPr wrap="square" rtlCol="0">
            <a:spAutoFit/>
          </a:bodyPr>
          <a:lstStyle>
            <a:defPPr>
              <a:defRPr lang="ja-JP"/>
            </a:defPPr>
            <a:lvl1pPr algn="ctr">
              <a:defRPr sz="4400" b="1"/>
            </a:lvl1pPr>
          </a:lstStyle>
          <a:p>
            <a:r>
              <a:rPr lang="ja-JP" altLang="en-US" sz="4200" dirty="0" smtClean="0">
                <a:solidFill>
                  <a:srgbClr val="FF0000"/>
                </a:solidFill>
              </a:rPr>
              <a:t>健康に良い生活習慣を続けること</a:t>
            </a:r>
            <a:endParaRPr lang="ja-JP" altLang="en-US" sz="4200" dirty="0">
              <a:solidFill>
                <a:srgbClr val="FF0000"/>
              </a:solidFill>
            </a:endParaRPr>
          </a:p>
        </p:txBody>
      </p:sp>
      <p:cxnSp>
        <p:nvCxnSpPr>
          <p:cNvPr id="3" name="直線コネクタ 2"/>
          <p:cNvCxnSpPr/>
          <p:nvPr/>
        </p:nvCxnSpPr>
        <p:spPr>
          <a:xfrm>
            <a:off x="348710" y="1767016"/>
            <a:ext cx="8446579"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ln>
                  <a:solidFill>
                    <a:schemeClr val="tx1"/>
                  </a:solidFill>
                </a:ln>
              </a:rPr>
              <a:t>今、わたしたちにできること</a:t>
            </a:r>
            <a:endParaRPr lang="ja-JP" altLang="en-US" dirty="0">
              <a:ln>
                <a:solidFill>
                  <a:schemeClr val="tx1"/>
                </a:solidFill>
              </a:ln>
            </a:endParaRPr>
          </a:p>
        </p:txBody>
      </p:sp>
    </p:spTree>
    <p:extLst>
      <p:ext uri="{BB962C8B-B14F-4D97-AF65-F5344CB8AC3E}">
        <p14:creationId xmlns:p14="http://schemas.microsoft.com/office/powerpoint/2010/main" val="370820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73118" y="176587"/>
            <a:ext cx="8599710" cy="615553"/>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sz="3400" dirty="0" smtClean="0">
                <a:ln>
                  <a:solidFill>
                    <a:schemeClr val="tx1"/>
                  </a:solidFill>
                </a:ln>
              </a:rPr>
              <a:t>がんは　原因が分からないものが多い</a:t>
            </a:r>
            <a:endParaRPr lang="ja-JP" altLang="en-US" sz="3400" dirty="0">
              <a:ln>
                <a:solidFill>
                  <a:schemeClr val="tx1"/>
                </a:solidFill>
              </a:ln>
            </a:endParaRPr>
          </a:p>
        </p:txBody>
      </p:sp>
      <p:grpSp>
        <p:nvGrpSpPr>
          <p:cNvPr id="8" name="グループ化 7"/>
          <p:cNvGrpSpPr/>
          <p:nvPr/>
        </p:nvGrpSpPr>
        <p:grpSpPr>
          <a:xfrm>
            <a:off x="310760" y="1124744"/>
            <a:ext cx="8584090" cy="3220003"/>
            <a:chOff x="622594" y="1250587"/>
            <a:chExt cx="7802680" cy="3083091"/>
          </a:xfrm>
        </p:grpSpPr>
        <p:sp>
          <p:nvSpPr>
            <p:cNvPr id="9" name="円/楕円 11"/>
            <p:cNvSpPr/>
            <p:nvPr/>
          </p:nvSpPr>
          <p:spPr>
            <a:xfrm>
              <a:off x="622594" y="1250587"/>
              <a:ext cx="7786268" cy="3083091"/>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dirty="0"/>
            </a:p>
          </p:txBody>
        </p:sp>
        <p:sp>
          <p:nvSpPr>
            <p:cNvPr id="10" name="テキスト ボックス 9"/>
            <p:cNvSpPr txBox="1"/>
            <p:nvPr/>
          </p:nvSpPr>
          <p:spPr>
            <a:xfrm>
              <a:off x="779997" y="1421823"/>
              <a:ext cx="7645277" cy="2740618"/>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gn="l">
                <a:lnSpc>
                  <a:spcPts val="5400"/>
                </a:lnSpc>
              </a:pPr>
              <a:r>
                <a:rPr lang="ja-JP" altLang="en-US" sz="3400" dirty="0" smtClean="0"/>
                <a:t>「がんになったのは、生活習慣が悪かった</a:t>
              </a:r>
              <a:endParaRPr lang="en-US" altLang="ja-JP" sz="3400" dirty="0" smtClean="0"/>
            </a:p>
            <a:p>
              <a:pPr algn="l">
                <a:lnSpc>
                  <a:spcPts val="5400"/>
                </a:lnSpc>
              </a:pPr>
              <a:r>
                <a:rPr lang="ja-JP" altLang="en-US" sz="3400" dirty="0" smtClean="0"/>
                <a:t>から」とは限りません。</a:t>
              </a:r>
              <a:endParaRPr lang="en-US" altLang="ja-JP" sz="3400" dirty="0" smtClean="0"/>
            </a:p>
            <a:p>
              <a:pPr algn="l">
                <a:lnSpc>
                  <a:spcPts val="5400"/>
                </a:lnSpc>
              </a:pPr>
              <a:r>
                <a:rPr lang="ja-JP" altLang="en-US" sz="3400" dirty="0" smtClean="0"/>
                <a:t>悪いのは患者さんではなく、がんという病気です。</a:t>
              </a:r>
              <a:endParaRPr lang="ja-JP" altLang="en-US" sz="3400" dirty="0"/>
            </a:p>
          </p:txBody>
        </p:sp>
      </p:grpSp>
      <p:pic>
        <p:nvPicPr>
          <p:cNvPr id="13" name="オブジェクト 0"/>
          <p:cNvPicPr/>
          <p:nvPr/>
        </p:nvPicPr>
        <p:blipFill>
          <a:blip r:embed="rId3"/>
          <a:stretch>
            <a:fillRect/>
          </a:stretch>
        </p:blipFill>
        <p:spPr bwMode="auto">
          <a:xfrm>
            <a:off x="2699792" y="3212975"/>
            <a:ext cx="3733246" cy="2668385"/>
          </a:xfrm>
          <a:prstGeom prst="rect">
            <a:avLst/>
          </a:prstGeom>
          <a:noFill/>
          <a:ln>
            <a:miter/>
          </a:ln>
        </p:spPr>
      </p:pic>
      <p:sp>
        <p:nvSpPr>
          <p:cNvPr id="12" name="テキスト ボックス 11"/>
          <p:cNvSpPr txBox="1"/>
          <p:nvPr/>
        </p:nvSpPr>
        <p:spPr>
          <a:xfrm>
            <a:off x="700402" y="5852354"/>
            <a:ext cx="7862925" cy="1015663"/>
          </a:xfrm>
          <a:prstGeom prst="rect">
            <a:avLst/>
          </a:prstGeom>
          <a:noFill/>
        </p:spPr>
        <p:txBody>
          <a:bodyPr wrap="square" rtlCol="0">
            <a:spAutoFit/>
          </a:bodyPr>
          <a:lstStyle/>
          <a:p>
            <a:r>
              <a:rPr lang="ja-JP" altLang="en-US" sz="1200" b="1" dirty="0" smtClean="0">
                <a:solidFill>
                  <a:schemeClr val="tx1">
                    <a:lumMod val="75000"/>
                    <a:lumOff val="25000"/>
                  </a:schemeClr>
                </a:solidFill>
              </a:rPr>
              <a:t>　　　　　　　　　　　　　　　　　はっけつびょう　　　の</a:t>
            </a:r>
            <a:r>
              <a:rPr lang="ja-JP" altLang="en-US" sz="1200" b="1" dirty="0" err="1" smtClean="0">
                <a:solidFill>
                  <a:schemeClr val="tx1">
                    <a:lumMod val="75000"/>
                    <a:lumOff val="25000"/>
                  </a:schemeClr>
                </a:solidFill>
              </a:rPr>
              <a:t>う</a:t>
            </a:r>
            <a:r>
              <a:rPr lang="ja-JP" altLang="en-US" sz="1200" b="1" dirty="0" smtClean="0">
                <a:solidFill>
                  <a:schemeClr val="tx1">
                    <a:lumMod val="75000"/>
                    <a:lumOff val="25000"/>
                  </a:schemeClr>
                </a:solidFill>
              </a:rPr>
              <a:t>しゅよう</a:t>
            </a:r>
            <a:endParaRPr lang="en-US" altLang="ja-JP" sz="1200" b="1" dirty="0" smtClean="0">
              <a:solidFill>
                <a:schemeClr val="tx1">
                  <a:lumMod val="75000"/>
                  <a:lumOff val="25000"/>
                </a:schemeClr>
              </a:solidFill>
            </a:endParaRPr>
          </a:p>
          <a:p>
            <a:r>
              <a:rPr lang="ja-JP" altLang="en-US" sz="2400" b="1" dirty="0" smtClean="0">
                <a:solidFill>
                  <a:schemeClr val="tx1">
                    <a:lumMod val="75000"/>
                    <a:lumOff val="25000"/>
                  </a:schemeClr>
                </a:solidFill>
              </a:rPr>
              <a:t>＊小児がん（白血病や脳腫瘍など）も生活習慣 とは関係なく</a:t>
            </a:r>
            <a:endParaRPr lang="en-US" altLang="ja-JP" sz="2400" b="1" dirty="0" smtClean="0">
              <a:solidFill>
                <a:schemeClr val="tx1">
                  <a:lumMod val="75000"/>
                  <a:lumOff val="25000"/>
                </a:schemeClr>
              </a:solidFill>
            </a:endParaRPr>
          </a:p>
          <a:p>
            <a:r>
              <a:rPr lang="ja-JP" altLang="en-US" sz="2400" b="1" dirty="0">
                <a:solidFill>
                  <a:schemeClr val="tx1">
                    <a:lumMod val="75000"/>
                    <a:lumOff val="25000"/>
                  </a:schemeClr>
                </a:solidFill>
              </a:rPr>
              <a:t> </a:t>
            </a:r>
            <a:r>
              <a:rPr lang="ja-JP" altLang="en-US" sz="2400" b="1" dirty="0" smtClean="0">
                <a:solidFill>
                  <a:schemeClr val="tx1">
                    <a:lumMod val="75000"/>
                    <a:lumOff val="25000"/>
                  </a:schemeClr>
                </a:solidFill>
              </a:rPr>
              <a:t>   発症するものが多いです。</a:t>
            </a:r>
            <a:endParaRPr lang="ja-JP" altLang="en-US" sz="2400" b="1" dirty="0">
              <a:solidFill>
                <a:schemeClr val="tx1">
                  <a:lumMod val="75000"/>
                  <a:lumOff val="25000"/>
                </a:schemeClr>
              </a:solidFill>
            </a:endParaRPr>
          </a:p>
        </p:txBody>
      </p:sp>
    </p:spTree>
    <p:extLst>
      <p:ext uri="{BB962C8B-B14F-4D97-AF65-F5344CB8AC3E}">
        <p14:creationId xmlns:p14="http://schemas.microsoft.com/office/powerpoint/2010/main" val="85950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95536" y="1916832"/>
            <a:ext cx="8424936" cy="3362459"/>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がんから</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あなたと大切な人の</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命を守るためには</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6119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071649"/>
            <a:ext cx="8317508" cy="5021648"/>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0" y="178480"/>
            <a:ext cx="9144000" cy="738664"/>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a:ln>
                  <a:solidFill>
                    <a:schemeClr val="tx1"/>
                  </a:solidFill>
                </a:ln>
              </a:rPr>
              <a:t>がんの進行と自覚症状が出るまで</a:t>
            </a:r>
          </a:p>
        </p:txBody>
      </p:sp>
      <p:sp>
        <p:nvSpPr>
          <p:cNvPr id="22" name="角丸四角形 21"/>
          <p:cNvSpPr/>
          <p:nvPr/>
        </p:nvSpPr>
        <p:spPr>
          <a:xfrm>
            <a:off x="8052030" y="1196752"/>
            <a:ext cx="806684" cy="432048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rtlCol="0" anchor="ctr"/>
          <a:lstStyle/>
          <a:p>
            <a:r>
              <a:rPr kumimoji="1" lang="ja-JP" altLang="en-US" sz="1400" b="1" dirty="0" smtClean="0"/>
              <a:t>　　　　　　　　　　しょうじょう</a:t>
            </a:r>
            <a:endParaRPr kumimoji="1" lang="en-US" altLang="ja-JP" sz="1400" b="1" dirty="0" smtClean="0"/>
          </a:p>
          <a:p>
            <a:pPr algn="ctr"/>
            <a:r>
              <a:rPr kumimoji="1" lang="ja-JP" altLang="en-US" sz="3200" b="1" dirty="0" smtClean="0"/>
              <a:t>体に症状が出る</a:t>
            </a:r>
            <a:endParaRPr kumimoji="1" lang="ja-JP" altLang="en-US" sz="3200" b="1" dirty="0"/>
          </a:p>
        </p:txBody>
      </p:sp>
      <p:grpSp>
        <p:nvGrpSpPr>
          <p:cNvPr id="23" name="グループ化 22"/>
          <p:cNvGrpSpPr/>
          <p:nvPr/>
        </p:nvGrpSpPr>
        <p:grpSpPr>
          <a:xfrm>
            <a:off x="437514" y="1547662"/>
            <a:ext cx="4938502" cy="1167249"/>
            <a:chOff x="437514" y="1547662"/>
            <a:chExt cx="4938502" cy="1167249"/>
          </a:xfrm>
        </p:grpSpPr>
        <p:sp>
          <p:nvSpPr>
            <p:cNvPr id="24" name="テキスト ボックス 23"/>
            <p:cNvSpPr txBox="1"/>
            <p:nvPr/>
          </p:nvSpPr>
          <p:spPr>
            <a:xfrm>
              <a:off x="437514" y="2031647"/>
              <a:ext cx="4938502" cy="683264"/>
            </a:xfrm>
            <a:prstGeom prst="rect">
              <a:avLst/>
            </a:prstGeom>
            <a:noFill/>
          </p:spPr>
          <p:txBody>
            <a:bodyPr wrap="square" rtlCol="0">
              <a:spAutoFit/>
            </a:bodyPr>
            <a:lstStyle/>
            <a:p>
              <a:pPr algn="ctr">
                <a:lnSpc>
                  <a:spcPct val="120000"/>
                </a:lnSpc>
              </a:pP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がん細胞</a:t>
              </a:r>
              <a:r>
                <a:rPr lang="ja-JP" altLang="en-US" sz="24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32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の大きさになる</a:t>
              </a:r>
              <a:endParaRPr kumimoji="1" lang="ja-JP" altLang="en-US"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1408620" y="1547662"/>
              <a:ext cx="3189324" cy="646331"/>
            </a:xfrm>
            <a:prstGeom prst="rect">
              <a:avLst/>
            </a:prstGeom>
            <a:noFill/>
          </p:spPr>
          <p:txBody>
            <a:bodyPr wrap="square" rtlCol="0">
              <a:spAutoFit/>
            </a:bodyPr>
            <a:lstStyle/>
            <a:p>
              <a:pPr algn="ctr">
                <a:lnSpc>
                  <a:spcPct val="120000"/>
                </a:lnSpc>
              </a:pPr>
              <a:r>
                <a:rPr kumimoji="1"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10~20</a:t>
              </a:r>
              <a:r>
                <a:rPr kumimoji="1"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年で</a:t>
              </a:r>
              <a:endPar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6" name="グループ化 25"/>
          <p:cNvGrpSpPr/>
          <p:nvPr/>
        </p:nvGrpSpPr>
        <p:grpSpPr>
          <a:xfrm>
            <a:off x="935846" y="2676724"/>
            <a:ext cx="4420824" cy="1673001"/>
            <a:chOff x="916369" y="2664533"/>
            <a:chExt cx="4420824" cy="1673001"/>
          </a:xfrm>
        </p:grpSpPr>
        <p:sp>
          <p:nvSpPr>
            <p:cNvPr id="27" name="角丸四角形吹き出し 22"/>
            <p:cNvSpPr/>
            <p:nvPr/>
          </p:nvSpPr>
          <p:spPr>
            <a:xfrm flipV="1">
              <a:off x="977748" y="2780928"/>
              <a:ext cx="4242323" cy="1556606"/>
            </a:xfrm>
            <a:custGeom>
              <a:avLst/>
              <a:gdLst>
                <a:gd name="connsiteX0" fmla="*/ 0 w 3891040"/>
                <a:gd name="connsiteY0" fmla="*/ 199422 h 1196506"/>
                <a:gd name="connsiteX1" fmla="*/ 199422 w 3891040"/>
                <a:gd name="connsiteY1" fmla="*/ 0 h 1196506"/>
                <a:gd name="connsiteX2" fmla="*/ 2269773 w 3891040"/>
                <a:gd name="connsiteY2" fmla="*/ 0 h 1196506"/>
                <a:gd name="connsiteX3" fmla="*/ 3096334 w 3891040"/>
                <a:gd name="connsiteY3" fmla="*/ -360100 h 1196506"/>
                <a:gd name="connsiteX4" fmla="*/ 3242533 w 3891040"/>
                <a:gd name="connsiteY4" fmla="*/ 0 h 1196506"/>
                <a:gd name="connsiteX5" fmla="*/ 3691618 w 3891040"/>
                <a:gd name="connsiteY5" fmla="*/ 0 h 1196506"/>
                <a:gd name="connsiteX6" fmla="*/ 3891040 w 3891040"/>
                <a:gd name="connsiteY6" fmla="*/ 199422 h 1196506"/>
                <a:gd name="connsiteX7" fmla="*/ 3891040 w 3891040"/>
                <a:gd name="connsiteY7" fmla="*/ 199418 h 1196506"/>
                <a:gd name="connsiteX8" fmla="*/ 3891040 w 3891040"/>
                <a:gd name="connsiteY8" fmla="*/ 199418 h 1196506"/>
                <a:gd name="connsiteX9" fmla="*/ 3891040 w 3891040"/>
                <a:gd name="connsiteY9" fmla="*/ 498544 h 1196506"/>
                <a:gd name="connsiteX10" fmla="*/ 3891040 w 3891040"/>
                <a:gd name="connsiteY10" fmla="*/ 997084 h 1196506"/>
                <a:gd name="connsiteX11" fmla="*/ 3691618 w 3891040"/>
                <a:gd name="connsiteY11" fmla="*/ 1196506 h 1196506"/>
                <a:gd name="connsiteX12" fmla="*/ 3242533 w 3891040"/>
                <a:gd name="connsiteY12" fmla="*/ 1196506 h 1196506"/>
                <a:gd name="connsiteX13" fmla="*/ 2269773 w 3891040"/>
                <a:gd name="connsiteY13" fmla="*/ 1196506 h 1196506"/>
                <a:gd name="connsiteX14" fmla="*/ 2269773 w 3891040"/>
                <a:gd name="connsiteY14" fmla="*/ 1196506 h 1196506"/>
                <a:gd name="connsiteX15" fmla="*/ 199422 w 3891040"/>
                <a:gd name="connsiteY15" fmla="*/ 1196506 h 1196506"/>
                <a:gd name="connsiteX16" fmla="*/ 0 w 3891040"/>
                <a:gd name="connsiteY16" fmla="*/ 997084 h 1196506"/>
                <a:gd name="connsiteX17" fmla="*/ 0 w 3891040"/>
                <a:gd name="connsiteY17" fmla="*/ 498544 h 1196506"/>
                <a:gd name="connsiteX18" fmla="*/ 0 w 3891040"/>
                <a:gd name="connsiteY18" fmla="*/ 199418 h 1196506"/>
                <a:gd name="connsiteX19" fmla="*/ 0 w 3891040"/>
                <a:gd name="connsiteY19" fmla="*/ 199418 h 1196506"/>
                <a:gd name="connsiteX20" fmla="*/ 0 w 3891040"/>
                <a:gd name="connsiteY20" fmla="*/ 199422 h 1196506"/>
                <a:gd name="connsiteX0" fmla="*/ 0 w 3891040"/>
                <a:gd name="connsiteY0" fmla="*/ 559522 h 1556606"/>
                <a:gd name="connsiteX1" fmla="*/ 199422 w 3891040"/>
                <a:gd name="connsiteY1" fmla="*/ 360100 h 1556606"/>
                <a:gd name="connsiteX2" fmla="*/ 2784123 w 3891040"/>
                <a:gd name="connsiteY2" fmla="*/ 369625 h 1556606"/>
                <a:gd name="connsiteX3" fmla="*/ 3096334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 name="connsiteX0" fmla="*/ 0 w 3891040"/>
                <a:gd name="connsiteY0" fmla="*/ 559522 h 1556606"/>
                <a:gd name="connsiteX1" fmla="*/ 199422 w 3891040"/>
                <a:gd name="connsiteY1" fmla="*/ 360100 h 1556606"/>
                <a:gd name="connsiteX2" fmla="*/ 2784123 w 3891040"/>
                <a:gd name="connsiteY2" fmla="*/ 369625 h 1556606"/>
                <a:gd name="connsiteX3" fmla="*/ 3417008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1040" h="1556606">
                  <a:moveTo>
                    <a:pt x="0" y="559522"/>
                  </a:moveTo>
                  <a:cubicBezTo>
                    <a:pt x="0" y="449384"/>
                    <a:pt x="89284" y="360100"/>
                    <a:pt x="199422" y="360100"/>
                  </a:cubicBezTo>
                  <a:lnTo>
                    <a:pt x="2784123" y="369625"/>
                  </a:lnTo>
                  <a:lnTo>
                    <a:pt x="3417008" y="0"/>
                  </a:lnTo>
                  <a:lnTo>
                    <a:pt x="3242533" y="360100"/>
                  </a:lnTo>
                  <a:lnTo>
                    <a:pt x="3691618" y="360100"/>
                  </a:lnTo>
                  <a:cubicBezTo>
                    <a:pt x="3801756" y="360100"/>
                    <a:pt x="3891040" y="449384"/>
                    <a:pt x="3891040" y="559522"/>
                  </a:cubicBezTo>
                  <a:lnTo>
                    <a:pt x="3891040" y="559518"/>
                  </a:lnTo>
                  <a:lnTo>
                    <a:pt x="3891040" y="559518"/>
                  </a:lnTo>
                  <a:lnTo>
                    <a:pt x="3891040" y="858644"/>
                  </a:lnTo>
                  <a:lnTo>
                    <a:pt x="3891040" y="1357184"/>
                  </a:lnTo>
                  <a:cubicBezTo>
                    <a:pt x="3891040" y="1467322"/>
                    <a:pt x="3801756" y="1556606"/>
                    <a:pt x="3691618" y="1556606"/>
                  </a:cubicBezTo>
                  <a:lnTo>
                    <a:pt x="3242533" y="1556606"/>
                  </a:lnTo>
                  <a:lnTo>
                    <a:pt x="2269773" y="1556606"/>
                  </a:lnTo>
                  <a:lnTo>
                    <a:pt x="2269773" y="1556606"/>
                  </a:lnTo>
                  <a:lnTo>
                    <a:pt x="199422" y="1556606"/>
                  </a:lnTo>
                  <a:cubicBezTo>
                    <a:pt x="89284" y="1556606"/>
                    <a:pt x="0" y="1467322"/>
                    <a:pt x="0" y="1357184"/>
                  </a:cubicBezTo>
                  <a:lnTo>
                    <a:pt x="0" y="858644"/>
                  </a:lnTo>
                  <a:lnTo>
                    <a:pt x="0" y="559518"/>
                  </a:lnTo>
                  <a:lnTo>
                    <a:pt x="0" y="559518"/>
                  </a:lnTo>
                  <a:lnTo>
                    <a:pt x="0" y="559522"/>
                  </a:lnTo>
                  <a:close/>
                </a:path>
              </a:pathLst>
            </a:cu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endPar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916369" y="2664533"/>
              <a:ext cx="4420824" cy="1276855"/>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r>
                <a:rPr lang="ja-JP" altLang="en-US"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がんが検診で見つかる大きさになる</a:t>
              </a:r>
              <a:endParaRPr lang="en-US" altLang="ja-JP"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9" name="グループ化 28"/>
          <p:cNvGrpSpPr/>
          <p:nvPr/>
        </p:nvGrpSpPr>
        <p:grpSpPr>
          <a:xfrm>
            <a:off x="5512509" y="1547661"/>
            <a:ext cx="2227843" cy="1158128"/>
            <a:chOff x="5443031" y="1733221"/>
            <a:chExt cx="2227843" cy="1158128"/>
          </a:xfrm>
        </p:grpSpPr>
        <p:sp>
          <p:nvSpPr>
            <p:cNvPr id="30" name="テキスト ボックス 29"/>
            <p:cNvSpPr txBox="1"/>
            <p:nvPr/>
          </p:nvSpPr>
          <p:spPr>
            <a:xfrm>
              <a:off x="5443031" y="2208085"/>
              <a:ext cx="2227843" cy="683264"/>
            </a:xfrm>
            <a:prstGeom prst="rect">
              <a:avLst/>
            </a:prstGeom>
            <a:noFill/>
          </p:spPr>
          <p:txBody>
            <a:bodyPr wrap="square" rtlCol="0">
              <a:spAutoFit/>
            </a:bodyPr>
            <a:lstStyle/>
            <a:p>
              <a:pPr algn="ctr">
                <a:lnSpc>
                  <a:spcPct val="120000"/>
                </a:lnSpc>
              </a:pPr>
              <a:r>
                <a:rPr lang="ja-JP" altLang="en-US" sz="32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になる</a:t>
              </a:r>
              <a:endParaRPr kumimoji="1" lang="ja-JP" altLang="en-US"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5582857" y="1733221"/>
              <a:ext cx="1847056" cy="646331"/>
            </a:xfrm>
            <a:prstGeom prst="rect">
              <a:avLst/>
            </a:prstGeom>
            <a:noFill/>
          </p:spPr>
          <p:txBody>
            <a:bodyPr wrap="square" rtlCol="0">
              <a:spAutoFit/>
            </a:bodyPr>
            <a:lstStyle/>
            <a:p>
              <a:pPr algn="ctr">
                <a:lnSpc>
                  <a:spcPct val="120000"/>
                </a:lnSpc>
              </a:pPr>
              <a:r>
                <a:rPr kumimoji="1"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年で</a:t>
              </a:r>
              <a:endPar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9" name="テキスト ボックス 18"/>
          <p:cNvSpPr txBox="1"/>
          <p:nvPr/>
        </p:nvSpPr>
        <p:spPr>
          <a:xfrm>
            <a:off x="3886578" y="6477230"/>
            <a:ext cx="4939274" cy="253916"/>
          </a:xfrm>
          <a:prstGeom prst="rect">
            <a:avLst/>
          </a:prstGeom>
          <a:noFill/>
        </p:spPr>
        <p:txBody>
          <a:bodyPr wrap="square" rtlCol="0">
            <a:spAutoFit/>
          </a:bodyPr>
          <a:lstStyle/>
          <a:p>
            <a:pPr algn="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文部科学省　がん教育プログラムより作成</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6"/>
          <p:cNvGrpSpPr/>
          <p:nvPr/>
        </p:nvGrpSpPr>
        <p:grpSpPr>
          <a:xfrm flipV="1">
            <a:off x="107504" y="5607492"/>
            <a:ext cx="2952328" cy="869738"/>
            <a:chOff x="870048" y="3398334"/>
            <a:chExt cx="2207760" cy="945911"/>
          </a:xfrm>
        </p:grpSpPr>
        <p:sp>
          <p:nvSpPr>
            <p:cNvPr id="20" name="角丸四角形吹き出し 22"/>
            <p:cNvSpPr/>
            <p:nvPr/>
          </p:nvSpPr>
          <p:spPr>
            <a:xfrm flipH="1" flipV="1">
              <a:off x="870048" y="3398334"/>
              <a:ext cx="2207760" cy="945911"/>
            </a:xfrm>
            <a:custGeom>
              <a:avLst/>
              <a:gdLst>
                <a:gd name="connsiteX0" fmla="*/ 0 w 3891040"/>
                <a:gd name="connsiteY0" fmla="*/ 199422 h 1196506"/>
                <a:gd name="connsiteX1" fmla="*/ 199422 w 3891040"/>
                <a:gd name="connsiteY1" fmla="*/ 0 h 1196506"/>
                <a:gd name="connsiteX2" fmla="*/ 2269773 w 3891040"/>
                <a:gd name="connsiteY2" fmla="*/ 0 h 1196506"/>
                <a:gd name="connsiteX3" fmla="*/ 3096334 w 3891040"/>
                <a:gd name="connsiteY3" fmla="*/ -360100 h 1196506"/>
                <a:gd name="connsiteX4" fmla="*/ 3242533 w 3891040"/>
                <a:gd name="connsiteY4" fmla="*/ 0 h 1196506"/>
                <a:gd name="connsiteX5" fmla="*/ 3691618 w 3891040"/>
                <a:gd name="connsiteY5" fmla="*/ 0 h 1196506"/>
                <a:gd name="connsiteX6" fmla="*/ 3891040 w 3891040"/>
                <a:gd name="connsiteY6" fmla="*/ 199422 h 1196506"/>
                <a:gd name="connsiteX7" fmla="*/ 3891040 w 3891040"/>
                <a:gd name="connsiteY7" fmla="*/ 199418 h 1196506"/>
                <a:gd name="connsiteX8" fmla="*/ 3891040 w 3891040"/>
                <a:gd name="connsiteY8" fmla="*/ 199418 h 1196506"/>
                <a:gd name="connsiteX9" fmla="*/ 3891040 w 3891040"/>
                <a:gd name="connsiteY9" fmla="*/ 498544 h 1196506"/>
                <a:gd name="connsiteX10" fmla="*/ 3891040 w 3891040"/>
                <a:gd name="connsiteY10" fmla="*/ 997084 h 1196506"/>
                <a:gd name="connsiteX11" fmla="*/ 3691618 w 3891040"/>
                <a:gd name="connsiteY11" fmla="*/ 1196506 h 1196506"/>
                <a:gd name="connsiteX12" fmla="*/ 3242533 w 3891040"/>
                <a:gd name="connsiteY12" fmla="*/ 1196506 h 1196506"/>
                <a:gd name="connsiteX13" fmla="*/ 2269773 w 3891040"/>
                <a:gd name="connsiteY13" fmla="*/ 1196506 h 1196506"/>
                <a:gd name="connsiteX14" fmla="*/ 2269773 w 3891040"/>
                <a:gd name="connsiteY14" fmla="*/ 1196506 h 1196506"/>
                <a:gd name="connsiteX15" fmla="*/ 199422 w 3891040"/>
                <a:gd name="connsiteY15" fmla="*/ 1196506 h 1196506"/>
                <a:gd name="connsiteX16" fmla="*/ 0 w 3891040"/>
                <a:gd name="connsiteY16" fmla="*/ 997084 h 1196506"/>
                <a:gd name="connsiteX17" fmla="*/ 0 w 3891040"/>
                <a:gd name="connsiteY17" fmla="*/ 498544 h 1196506"/>
                <a:gd name="connsiteX18" fmla="*/ 0 w 3891040"/>
                <a:gd name="connsiteY18" fmla="*/ 199418 h 1196506"/>
                <a:gd name="connsiteX19" fmla="*/ 0 w 3891040"/>
                <a:gd name="connsiteY19" fmla="*/ 199418 h 1196506"/>
                <a:gd name="connsiteX20" fmla="*/ 0 w 3891040"/>
                <a:gd name="connsiteY20" fmla="*/ 199422 h 1196506"/>
                <a:gd name="connsiteX0" fmla="*/ 0 w 3891040"/>
                <a:gd name="connsiteY0" fmla="*/ 559522 h 1556606"/>
                <a:gd name="connsiteX1" fmla="*/ 199422 w 3891040"/>
                <a:gd name="connsiteY1" fmla="*/ 360100 h 1556606"/>
                <a:gd name="connsiteX2" fmla="*/ 2784123 w 3891040"/>
                <a:gd name="connsiteY2" fmla="*/ 369625 h 1556606"/>
                <a:gd name="connsiteX3" fmla="*/ 3096334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 name="connsiteX0" fmla="*/ 0 w 3891040"/>
                <a:gd name="connsiteY0" fmla="*/ 559522 h 1556606"/>
                <a:gd name="connsiteX1" fmla="*/ 199422 w 3891040"/>
                <a:gd name="connsiteY1" fmla="*/ 360100 h 1556606"/>
                <a:gd name="connsiteX2" fmla="*/ 2784123 w 3891040"/>
                <a:gd name="connsiteY2" fmla="*/ 369625 h 1556606"/>
                <a:gd name="connsiteX3" fmla="*/ 3417008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1040" h="1556606">
                  <a:moveTo>
                    <a:pt x="0" y="559522"/>
                  </a:moveTo>
                  <a:cubicBezTo>
                    <a:pt x="0" y="449384"/>
                    <a:pt x="89284" y="360100"/>
                    <a:pt x="199422" y="360100"/>
                  </a:cubicBezTo>
                  <a:lnTo>
                    <a:pt x="2784123" y="369625"/>
                  </a:lnTo>
                  <a:lnTo>
                    <a:pt x="3417008" y="0"/>
                  </a:lnTo>
                  <a:lnTo>
                    <a:pt x="3242533" y="360100"/>
                  </a:lnTo>
                  <a:lnTo>
                    <a:pt x="3691618" y="360100"/>
                  </a:lnTo>
                  <a:cubicBezTo>
                    <a:pt x="3801756" y="360100"/>
                    <a:pt x="3891040" y="449384"/>
                    <a:pt x="3891040" y="559522"/>
                  </a:cubicBezTo>
                  <a:lnTo>
                    <a:pt x="3891040" y="559518"/>
                  </a:lnTo>
                  <a:lnTo>
                    <a:pt x="3891040" y="559518"/>
                  </a:lnTo>
                  <a:lnTo>
                    <a:pt x="3891040" y="858644"/>
                  </a:lnTo>
                  <a:lnTo>
                    <a:pt x="3891040" y="1357184"/>
                  </a:lnTo>
                  <a:cubicBezTo>
                    <a:pt x="3891040" y="1467322"/>
                    <a:pt x="3801756" y="1556606"/>
                    <a:pt x="3691618" y="1556606"/>
                  </a:cubicBezTo>
                  <a:lnTo>
                    <a:pt x="3242533" y="1556606"/>
                  </a:lnTo>
                  <a:lnTo>
                    <a:pt x="2269773" y="1556606"/>
                  </a:lnTo>
                  <a:lnTo>
                    <a:pt x="2269773" y="1556606"/>
                  </a:lnTo>
                  <a:lnTo>
                    <a:pt x="199422" y="1556606"/>
                  </a:lnTo>
                  <a:cubicBezTo>
                    <a:pt x="89284" y="1556606"/>
                    <a:pt x="0" y="1467322"/>
                    <a:pt x="0" y="1357184"/>
                  </a:cubicBezTo>
                  <a:lnTo>
                    <a:pt x="0" y="858644"/>
                  </a:lnTo>
                  <a:lnTo>
                    <a:pt x="0" y="559518"/>
                  </a:lnTo>
                  <a:lnTo>
                    <a:pt x="0" y="559518"/>
                  </a:lnTo>
                  <a:lnTo>
                    <a:pt x="0" y="559522"/>
                  </a:lnTo>
                  <a:close/>
                </a:path>
              </a:pathLst>
            </a:cu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endPar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flipV="1">
              <a:off x="931215" y="3423726"/>
              <a:ext cx="2104305" cy="542532"/>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tIns="144000" rtlCol="0" anchor="b" anchorCtr="0"/>
            <a:lstStyle/>
            <a:p>
              <a:r>
                <a:rPr lang="ja-JP" altLang="en-US" sz="2400" b="1" spc="-15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コピーミスした細胞</a:t>
              </a:r>
              <a:endParaRPr lang="en-US" altLang="ja-JP" sz="24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3" name="テキスト ボックス 32"/>
          <p:cNvSpPr txBox="1"/>
          <p:nvPr/>
        </p:nvSpPr>
        <p:spPr>
          <a:xfrm>
            <a:off x="4180360" y="5569741"/>
            <a:ext cx="2839911" cy="830997"/>
          </a:xfrm>
          <a:prstGeom prst="rect">
            <a:avLst/>
          </a:prstGeom>
          <a:noFill/>
        </p:spPr>
        <p:txBody>
          <a:bodyPr wrap="square" rtlCol="0">
            <a:spAutoFit/>
          </a:bodyPr>
          <a:lstStyle/>
          <a:p>
            <a:pPr algn="ctr">
              <a:lnSpc>
                <a:spcPct val="120000"/>
              </a:lnSpc>
            </a:pPr>
            <a:r>
              <a:rPr kumimoji="1" lang="ja-JP" altLang="en-US" sz="2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この段階で見つかれば</a:t>
            </a:r>
            <a:endParaRPr kumimoji="1" lang="en-US" altLang="ja-JP" sz="2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kumimoji="1" lang="ja-JP" altLang="en-US" sz="2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早期発見</a:t>
            </a:r>
            <a:endParaRPr kumimoji="1" lang="ja-JP" altLang="en-US" sz="20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119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500"/>
                            </p:stCondLst>
                            <p:childTnLst>
                              <p:par>
                                <p:cTn id="17" presetID="14" presetClass="entr" presetSubtype="10" fill="hold" grpId="0" nodeType="afterEffect">
                                  <p:stCondLst>
                                    <p:cond delay="25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4964" y="181253"/>
            <a:ext cx="9144000" cy="738664"/>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smtClean="0">
                <a:ln>
                  <a:solidFill>
                    <a:schemeClr val="tx1"/>
                  </a:solidFill>
                </a:ln>
                <a:effectLst/>
              </a:rPr>
              <a:t>がん検診で早期発見すると</a:t>
            </a:r>
            <a:endParaRPr lang="ja-JP" altLang="en-US" sz="4200" spc="-100" dirty="0">
              <a:ln>
                <a:solidFill>
                  <a:schemeClr val="tx1"/>
                </a:solidFill>
              </a:ln>
              <a:effectLst/>
            </a:endParaRPr>
          </a:p>
        </p:txBody>
      </p:sp>
      <p:sp>
        <p:nvSpPr>
          <p:cNvPr id="18" name="角丸四角形 17"/>
          <p:cNvSpPr/>
          <p:nvPr/>
        </p:nvSpPr>
        <p:spPr>
          <a:xfrm>
            <a:off x="572235" y="4521831"/>
            <a:ext cx="8104222" cy="1812151"/>
          </a:xfrm>
          <a:prstGeom prst="roundRect">
            <a:avLst>
              <a:gd name="adj" fmla="val 19624"/>
            </a:avLst>
          </a:prstGeom>
          <a:solidFill>
            <a:schemeClr val="accent6">
              <a:lumMod val="40000"/>
              <a:lumOff val="60000"/>
            </a:schemeClr>
          </a:solidFill>
          <a:ln w="76200">
            <a:noFill/>
          </a:ln>
        </p:spPr>
        <p:style>
          <a:lnRef idx="2">
            <a:schemeClr val="accent3"/>
          </a:lnRef>
          <a:fillRef idx="1">
            <a:schemeClr val="lt1"/>
          </a:fillRef>
          <a:effectRef idx="0">
            <a:schemeClr val="accent3"/>
          </a:effectRef>
          <a:fontRef idx="minor">
            <a:schemeClr val="dk1"/>
          </a:fontRef>
        </p:style>
        <p:txBody>
          <a:bodyPr tIns="108000" rtlCol="0" anchor="ctr"/>
          <a:lstStyle/>
          <a:p>
            <a:r>
              <a:rPr lang="ja-JP" altLang="en-US" sz="3600" b="1" dirty="0" smtClean="0">
                <a:solidFill>
                  <a:schemeClr val="tx1"/>
                </a:solidFill>
                <a:latin typeface="+mn-ea"/>
                <a:cs typeface="メイリオ" panose="020B0604030504040204" pitchFamily="50" charset="-128"/>
              </a:rPr>
              <a:t>早期発見が大切</a:t>
            </a:r>
            <a:endParaRPr lang="en-US" altLang="ja-JP" sz="3600" b="1" dirty="0" smtClean="0">
              <a:solidFill>
                <a:schemeClr val="tx1"/>
              </a:solidFill>
              <a:latin typeface="+mn-ea"/>
              <a:cs typeface="メイリオ" panose="020B0604030504040204" pitchFamily="50" charset="-128"/>
            </a:endParaRPr>
          </a:p>
          <a:p>
            <a:r>
              <a:rPr lang="ja-JP" altLang="en-US" sz="3600" b="1" dirty="0" smtClean="0">
                <a:solidFill>
                  <a:schemeClr val="tx1"/>
                </a:solidFill>
                <a:latin typeface="+mn-ea"/>
                <a:cs typeface="メイリオ" panose="020B0604030504040204" pitchFamily="50" charset="-128"/>
              </a:rPr>
              <a:t>定期的（</a:t>
            </a:r>
            <a:r>
              <a:rPr lang="en-US" altLang="ja-JP" sz="3600" b="1" dirty="0" smtClean="0">
                <a:solidFill>
                  <a:schemeClr val="tx1"/>
                </a:solidFill>
                <a:latin typeface="+mn-ea"/>
                <a:cs typeface="メイリオ" panose="020B0604030504040204" pitchFamily="50" charset="-128"/>
              </a:rPr>
              <a:t>1</a:t>
            </a:r>
            <a:r>
              <a:rPr lang="ja-JP" altLang="en-US" sz="3600" b="1" dirty="0" smtClean="0">
                <a:solidFill>
                  <a:schemeClr val="tx1"/>
                </a:solidFill>
                <a:latin typeface="+mn-ea"/>
                <a:cs typeface="メイリオ" panose="020B0604030504040204" pitchFamily="50" charset="-128"/>
              </a:rPr>
              <a:t>～２年に一度）にがん検診を受ける</a:t>
            </a:r>
            <a:endParaRPr lang="en-US" altLang="ja-JP" sz="3600" b="1" dirty="0" smtClean="0">
              <a:solidFill>
                <a:schemeClr val="tx1"/>
              </a:solidFill>
              <a:latin typeface="+mn-ea"/>
              <a:cs typeface="メイリオ" panose="020B0604030504040204" pitchFamily="50" charset="-128"/>
            </a:endParaRPr>
          </a:p>
        </p:txBody>
      </p:sp>
      <p:graphicFrame>
        <p:nvGraphicFramePr>
          <p:cNvPr id="16" name="グラフ 15"/>
          <p:cNvGraphicFramePr/>
          <p:nvPr>
            <p:extLst/>
          </p:nvPr>
        </p:nvGraphicFramePr>
        <p:xfrm>
          <a:off x="4067944" y="949451"/>
          <a:ext cx="5318866" cy="3625121"/>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973142" y="1321187"/>
            <a:ext cx="3096344" cy="2651585"/>
          </a:xfrm>
          <a:prstGeom prst="wedgeRoundRectCallout">
            <a:avLst>
              <a:gd name="adj1" fmla="val 70196"/>
              <a:gd name="adj2" fmla="val -1156"/>
              <a:gd name="adj3" fmla="val 16667"/>
            </a:avLst>
          </a:prstGeom>
          <a:solidFill>
            <a:schemeClr val="bg1"/>
          </a:solidFill>
          <a:ln w="57150">
            <a:solidFill>
              <a:srgbClr val="FF9900"/>
            </a:solidFill>
          </a:ln>
          <a:effectLst>
            <a:outerShdw blurRad="50800" dist="38100" dir="2700000" algn="tl" rotWithShape="0">
              <a:prstClr val="black">
                <a:alpha val="40000"/>
              </a:prstClr>
            </a:outerShdw>
          </a:effectLst>
        </p:spPr>
        <p:txBody>
          <a:bodyPr wrap="square"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algn="l"/>
            <a:r>
              <a:rPr lang="ja-JP" altLang="en-US" sz="3600" dirty="0">
                <a:solidFill>
                  <a:schemeClr val="accent1"/>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早期</a:t>
            </a:r>
            <a:r>
              <a:rPr kumimoji="1" lang="ja-JP" altLang="en-US" sz="3600" b="1" i="0" normalizeH="0" noProof="0" dirty="0">
                <a:solidFill>
                  <a:schemeClr val="tx2"/>
                </a:solidFill>
                <a:effectLst/>
                <a:uLnTx/>
                <a:uFillTx/>
                <a:latin typeface="メイリオ" panose="020B0604030504040204" pitchFamily="50" charset="-128"/>
                <a:ea typeface="メイリオ" panose="020B0604030504040204" pitchFamily="50" charset="-128"/>
              </a:rPr>
              <a:t>がん</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で </a:t>
            </a:r>
            <a:endParaRPr kumimoji="1" lang="en-US" altLang="ja-JP" sz="3600" b="1" i="0" normalizeH="0" noProof="0" dirty="0" smtClean="0">
              <a:solidFill>
                <a:schemeClr val="tx2"/>
              </a:solidFill>
              <a:effectLst/>
              <a:uLnTx/>
              <a:uFillTx/>
              <a:latin typeface="メイリオ" panose="020B0604030504040204" pitchFamily="50" charset="-128"/>
              <a:ea typeface="メイリオ" panose="020B0604030504040204" pitchFamily="50" charset="-128"/>
            </a:endParaRPr>
          </a:p>
          <a:p>
            <a:pPr algn="l"/>
            <a:r>
              <a:rPr lang="en-US" altLang="ja-JP" sz="3600" dirty="0">
                <a:solidFill>
                  <a:schemeClr val="tx2"/>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あれば</a:t>
            </a:r>
            <a:endParaRPr kumimoji="1" lang="en-US" altLang="ja-JP" sz="3600" b="1" i="0" normalizeH="0" noProof="0" dirty="0">
              <a:solidFill>
                <a:schemeClr val="tx2"/>
              </a:solidFill>
              <a:effectLst/>
              <a:uLnTx/>
              <a:uFillTx/>
              <a:latin typeface="メイリオ" panose="020B0604030504040204" pitchFamily="50" charset="-128"/>
              <a:ea typeface="メイリオ" panose="020B0604030504040204" pitchFamily="50" charset="-128"/>
            </a:endParaRPr>
          </a:p>
          <a:p>
            <a:pPr algn="l"/>
            <a:r>
              <a:rPr lang="en-US" altLang="ja-JP" sz="3600" dirty="0">
                <a:solidFill>
                  <a:schemeClr val="tx2"/>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９割</a:t>
            </a:r>
            <a:r>
              <a:rPr kumimoji="1" lang="ja-JP" altLang="en-US" sz="3600" b="1" i="0" normalizeH="0" noProof="0" dirty="0">
                <a:solidFill>
                  <a:schemeClr val="tx2"/>
                </a:solidFill>
                <a:effectLst/>
                <a:uLnTx/>
                <a:uFillTx/>
                <a:latin typeface="メイリオ" panose="020B0604030504040204" pitchFamily="50" charset="-128"/>
                <a:ea typeface="メイリオ" panose="020B0604030504040204" pitchFamily="50" charset="-128"/>
              </a:rPr>
              <a:t>の人</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が</a:t>
            </a:r>
            <a:endParaRPr kumimoji="1" lang="en-US" altLang="ja-JP" sz="3600" b="1" i="0" normalizeH="0" noProof="0" dirty="0" smtClean="0">
              <a:solidFill>
                <a:schemeClr val="tx2"/>
              </a:solidFill>
              <a:effectLst/>
              <a:uLnTx/>
              <a:uFillTx/>
              <a:latin typeface="メイリオ" panose="020B0604030504040204" pitchFamily="50" charset="-128"/>
              <a:ea typeface="メイリオ" panose="020B0604030504040204" pitchFamily="50" charset="-128"/>
            </a:endParaRPr>
          </a:p>
          <a:p>
            <a:pPr algn="l"/>
            <a:r>
              <a:rPr lang="en-US" altLang="ja-JP" sz="3600" dirty="0">
                <a:solidFill>
                  <a:schemeClr val="tx2"/>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治る</a:t>
            </a:r>
            <a:endParaRPr lang="en-US" altLang="ja-JP" sz="3600" dirty="0">
              <a:solidFill>
                <a:schemeClr val="tx2"/>
              </a:solidFill>
              <a:effectLst/>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491880" y="6440283"/>
            <a:ext cx="6085423" cy="415498"/>
          </a:xfrm>
          <a:prstGeom prst="rect">
            <a:avLst/>
          </a:prstGeom>
          <a:noFill/>
        </p:spPr>
        <p:txBody>
          <a:bodyPr wrap="square" rtlCol="0">
            <a:spAutoFit/>
          </a:bodyPr>
          <a:lstStyle>
            <a:defPPr>
              <a:defRPr lang="ja-JP"/>
            </a:defPPr>
          </a:lstStyle>
          <a:p>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検診対象がんの病気別５年相対生存率（</a:t>
            </a:r>
            <a:r>
              <a:rPr kumimoji="1" lang="en-US" altLang="ja-JP" sz="1050" kern="1200" dirty="0">
                <a:solidFill>
                  <a:srgbClr val="595959"/>
                </a:solidFill>
                <a:effectLst/>
                <a:latin typeface="メイリオ" panose="020B0604030504040204" pitchFamily="50" charset="-128"/>
                <a:ea typeface="ＭＳ Ｐゴシック" panose="020B0600070205080204" pitchFamily="50" charset="-128"/>
                <a:cs typeface="メイリオ" panose="020B0604030504040204" pitchFamily="50" charset="-128"/>
              </a:rPr>
              <a:t>2010-2011</a:t>
            </a: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診断例）</a:t>
            </a:r>
            <a:endParaRPr lang="ja-JP"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（「がん診療連携拠点病院内がん登録生存率集計（</a:t>
            </a:r>
            <a:r>
              <a:rPr kumimoji="1" lang="en-US" altLang="ja-JP" sz="1050" kern="1200" dirty="0">
                <a:solidFill>
                  <a:srgbClr val="595959"/>
                </a:solidFill>
                <a:effectLst/>
                <a:latin typeface="メイリオ" panose="020B0604030504040204" pitchFamily="50" charset="-128"/>
                <a:ea typeface="ＭＳ Ｐゴシック" panose="020B0600070205080204" pitchFamily="50" charset="-128"/>
                <a:cs typeface="メイリオ" panose="020B0604030504040204" pitchFamily="50" charset="-128"/>
              </a:rPr>
              <a:t>2010-2011</a:t>
            </a: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診断例）」を基に作成）</a:t>
            </a:r>
            <a:r>
              <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243274D2-DECA-465C-AAD1-0FE00DBB424A}"/>
              </a:ext>
            </a:extLst>
          </p:cNvPr>
          <p:cNvSpPr txBox="1"/>
          <p:nvPr/>
        </p:nvSpPr>
        <p:spPr>
          <a:xfrm>
            <a:off x="6156176" y="3136612"/>
            <a:ext cx="1593817" cy="584775"/>
          </a:xfrm>
          <a:prstGeom prst="rect">
            <a:avLst/>
          </a:prstGeom>
          <a:noFill/>
        </p:spPr>
        <p:txBody>
          <a:bodyPr wrap="square" rtlCol="0">
            <a:spAutoFit/>
          </a:bodyPr>
          <a:lstStyle/>
          <a:p>
            <a:r>
              <a:rPr kumimoji="1" lang="en-US" altLang="ja-JP" sz="3200" dirty="0"/>
              <a:t>92.8</a:t>
            </a:r>
            <a:r>
              <a:rPr kumimoji="1" lang="ja-JP" altLang="en-US" sz="3200" dirty="0"/>
              <a:t>％</a:t>
            </a:r>
          </a:p>
        </p:txBody>
      </p:sp>
    </p:spTree>
    <p:extLst>
      <p:ext uri="{BB962C8B-B14F-4D97-AF65-F5344CB8AC3E}">
        <p14:creationId xmlns:p14="http://schemas.microsoft.com/office/powerpoint/2010/main" val="25704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000"/>
                                        <p:tgtEl>
                                          <p:spTgt spid="1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16" grpId="0">
        <p:bldAsOne/>
      </p:bldGraphic>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34253" y="95882"/>
            <a:ext cx="8493024" cy="692497"/>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ln>
                  <a:solidFill>
                    <a:schemeClr val="tx1"/>
                  </a:solidFill>
                </a:ln>
              </a:rPr>
              <a:t>がんの６～７割は、原因不明</a:t>
            </a:r>
            <a:endParaRPr lang="ja-JP" altLang="en-US" dirty="0">
              <a:ln>
                <a:solidFill>
                  <a:schemeClr val="tx1"/>
                </a:solidFill>
              </a:ln>
            </a:endParaRPr>
          </a:p>
        </p:txBody>
      </p:sp>
      <p:sp>
        <p:nvSpPr>
          <p:cNvPr id="16" name="角丸四角形吹き出し 15"/>
          <p:cNvSpPr/>
          <p:nvPr/>
        </p:nvSpPr>
        <p:spPr>
          <a:xfrm>
            <a:off x="541439" y="5378013"/>
            <a:ext cx="8063009" cy="1188894"/>
          </a:xfrm>
          <a:prstGeom prst="wedgeRoundRectCallout">
            <a:avLst>
              <a:gd name="adj1" fmla="val -28163"/>
              <a:gd name="adj2" fmla="val -44682"/>
              <a:gd name="adj3" fmla="val 16667"/>
            </a:avLst>
          </a:prstGeom>
          <a:solidFill>
            <a:srgbClr val="FFCC99"/>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pPr algn="ctr"/>
            <a:r>
              <a:rPr lang="en-US" altLang="ja-JP" sz="3200" dirty="0" smtClean="0">
                <a:solidFill>
                  <a:schemeClr val="tx1"/>
                </a:solidFill>
              </a:rPr>
              <a:t>1</a:t>
            </a:r>
            <a:r>
              <a:rPr lang="ja-JP" altLang="en-US" sz="3200" dirty="0" smtClean="0">
                <a:solidFill>
                  <a:schemeClr val="tx1"/>
                </a:solidFill>
              </a:rPr>
              <a:t>～２年に一度</a:t>
            </a:r>
            <a:r>
              <a:rPr lang="ja-JP" altLang="en-US" sz="3200" dirty="0">
                <a:solidFill>
                  <a:schemeClr val="tx1"/>
                </a:solidFill>
              </a:rPr>
              <a:t>、</a:t>
            </a:r>
            <a:r>
              <a:rPr lang="ja-JP" altLang="en-US" sz="3200" dirty="0" smtClean="0">
                <a:solidFill>
                  <a:schemeClr val="tx1"/>
                </a:solidFill>
              </a:rPr>
              <a:t>がん検診を受けよう</a:t>
            </a:r>
            <a:endParaRPr lang="en-US" altLang="ja-JP" sz="3200" dirty="0" smtClean="0">
              <a:solidFill>
                <a:schemeClr val="tx1"/>
              </a:solidFill>
            </a:endParaRPr>
          </a:p>
          <a:p>
            <a:pPr algn="ctr"/>
            <a:r>
              <a:rPr lang="ja-JP" altLang="en-US" sz="3200" dirty="0" smtClean="0">
                <a:solidFill>
                  <a:schemeClr val="tx1"/>
                </a:solidFill>
              </a:rPr>
              <a:t>　＊早期発見すれば治りやすい</a:t>
            </a:r>
            <a:endParaRPr lang="ja-JP" altLang="en-US" sz="3200" dirty="0">
              <a:solidFill>
                <a:schemeClr val="tx1"/>
              </a:solidFill>
            </a:endParaRPr>
          </a:p>
        </p:txBody>
      </p:sp>
      <p:sp>
        <p:nvSpPr>
          <p:cNvPr id="18" name="正方形/長方形 17"/>
          <p:cNvSpPr/>
          <p:nvPr/>
        </p:nvSpPr>
        <p:spPr>
          <a:xfrm>
            <a:off x="508855" y="3785365"/>
            <a:ext cx="8354310" cy="1644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b="1" dirty="0" smtClean="0">
                <a:solidFill>
                  <a:srgbClr val="FF0000"/>
                </a:solidFill>
              </a:rPr>
              <a:t>※</a:t>
            </a:r>
            <a:r>
              <a:rPr kumimoji="1" lang="ja-JP" altLang="en-US" sz="2800" b="1" dirty="0" smtClean="0">
                <a:solidFill>
                  <a:srgbClr val="FF0000"/>
                </a:solidFill>
              </a:rPr>
              <a:t>原因が分からないもの・予防できないものは、</a:t>
            </a:r>
            <a:endParaRPr kumimoji="1" lang="en-US" altLang="ja-JP" sz="2800" b="1" dirty="0" smtClean="0">
              <a:solidFill>
                <a:srgbClr val="FF0000"/>
              </a:solidFill>
            </a:endParaRPr>
          </a:p>
          <a:p>
            <a:r>
              <a:rPr kumimoji="1" lang="ja-JP" altLang="en-US" sz="2800" b="1" dirty="0" smtClean="0">
                <a:solidFill>
                  <a:srgbClr val="FF0000"/>
                </a:solidFill>
              </a:rPr>
              <a:t>　  定期的に検診を受けて、早く見つけて早く治すこと</a:t>
            </a:r>
            <a:endParaRPr kumimoji="1" lang="en-US" altLang="ja-JP" sz="2800" b="1" dirty="0" smtClean="0">
              <a:solidFill>
                <a:srgbClr val="FF0000"/>
              </a:solidFill>
            </a:endParaRPr>
          </a:p>
          <a:p>
            <a:r>
              <a:rPr kumimoji="1" lang="ja-JP" altLang="en-US" sz="2800" b="1" dirty="0" smtClean="0">
                <a:solidFill>
                  <a:srgbClr val="FF0000"/>
                </a:solidFill>
              </a:rPr>
              <a:t>　  が大切</a:t>
            </a:r>
            <a:endParaRPr kumimoji="1" lang="ja-JP" altLang="en-US" sz="2800" b="1" dirty="0">
              <a:solidFill>
                <a:srgbClr val="FF0000"/>
              </a:solidFill>
            </a:endParaRPr>
          </a:p>
        </p:txBody>
      </p:sp>
      <p:pic>
        <p:nvPicPr>
          <p:cNvPr id="21" name="図 20">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t="16096" b="16318"/>
          <a:stretch/>
        </p:blipFill>
        <p:spPr>
          <a:xfrm>
            <a:off x="548317" y="1052736"/>
            <a:ext cx="8278960" cy="2880320"/>
          </a:xfrm>
          <a:prstGeom prst="rect">
            <a:avLst/>
          </a:prstGeom>
        </p:spPr>
      </p:pic>
      <p:sp>
        <p:nvSpPr>
          <p:cNvPr id="22" name="テキスト ボックス 21"/>
          <p:cNvSpPr txBox="1"/>
          <p:nvPr/>
        </p:nvSpPr>
        <p:spPr>
          <a:xfrm>
            <a:off x="1360182" y="2382125"/>
            <a:ext cx="1944216" cy="523220"/>
          </a:xfrm>
          <a:prstGeom prst="rect">
            <a:avLst/>
          </a:prstGeom>
          <a:noFill/>
        </p:spPr>
        <p:txBody>
          <a:bodyPr wrap="square" rtlCol="0">
            <a:spAutoFit/>
          </a:bodyPr>
          <a:lstStyle>
            <a:defPPr>
              <a:defRPr lang="ja-JP"/>
            </a:defPPr>
            <a:lvl1pPr algn="ctr">
              <a:defRPr sz="4400" b="1"/>
            </a:lvl1pPr>
          </a:lstStyle>
          <a:p>
            <a:r>
              <a:rPr lang="ja-JP" altLang="en-US" sz="2800" dirty="0" smtClean="0">
                <a:solidFill>
                  <a:schemeClr val="tx1">
                    <a:lumMod val="75000"/>
                    <a:lumOff val="25000"/>
                  </a:schemeClr>
                </a:solidFill>
              </a:rPr>
              <a:t>粉</a:t>
            </a:r>
            <a:r>
              <a:rPr lang="ja-JP" altLang="en-US" sz="2800" dirty="0" err="1" smtClean="0">
                <a:solidFill>
                  <a:schemeClr val="tx1">
                    <a:lumMod val="75000"/>
                    <a:lumOff val="25000"/>
                  </a:schemeClr>
                </a:solidFill>
              </a:rPr>
              <a:t>じん</a:t>
            </a:r>
            <a:endParaRPr lang="ja-JP" altLang="en-US" sz="2800" dirty="0">
              <a:solidFill>
                <a:schemeClr val="tx1">
                  <a:lumMod val="75000"/>
                  <a:lumOff val="25000"/>
                </a:schemeClr>
              </a:solidFill>
            </a:endParaRPr>
          </a:p>
        </p:txBody>
      </p:sp>
      <p:sp>
        <p:nvSpPr>
          <p:cNvPr id="23" name="テキスト ボックス 22"/>
          <p:cNvSpPr txBox="1"/>
          <p:nvPr/>
        </p:nvSpPr>
        <p:spPr>
          <a:xfrm>
            <a:off x="4607223" y="1843036"/>
            <a:ext cx="2150314" cy="553998"/>
          </a:xfrm>
          <a:prstGeom prst="rect">
            <a:avLst/>
          </a:prstGeom>
          <a:noFill/>
        </p:spPr>
        <p:txBody>
          <a:bodyPr wrap="square" rtlCol="0">
            <a:spAutoFit/>
          </a:bodyPr>
          <a:lstStyle>
            <a:defPPr>
              <a:defRPr lang="ja-JP"/>
            </a:defPPr>
            <a:lvl1pPr algn="ctr">
              <a:defRPr sz="4400" b="1"/>
            </a:lvl1pPr>
          </a:lstStyle>
          <a:p>
            <a:r>
              <a:rPr lang="ja-JP" altLang="en-US" sz="3000" dirty="0" smtClean="0">
                <a:solidFill>
                  <a:schemeClr val="tx1">
                    <a:lumMod val="75000"/>
                    <a:lumOff val="25000"/>
                  </a:schemeClr>
                </a:solidFill>
              </a:rPr>
              <a:t>放射線</a:t>
            </a:r>
            <a:endParaRPr lang="ja-JP" altLang="en-US" sz="3000" dirty="0">
              <a:solidFill>
                <a:schemeClr val="tx1">
                  <a:lumMod val="75000"/>
                  <a:lumOff val="25000"/>
                </a:schemeClr>
              </a:solidFill>
            </a:endParaRPr>
          </a:p>
        </p:txBody>
      </p:sp>
      <p:sp>
        <p:nvSpPr>
          <p:cNvPr id="24" name="テキスト ボックス 23"/>
          <p:cNvSpPr txBox="1"/>
          <p:nvPr/>
        </p:nvSpPr>
        <p:spPr>
          <a:xfrm>
            <a:off x="2288062" y="1651167"/>
            <a:ext cx="2399735" cy="553998"/>
          </a:xfrm>
          <a:prstGeom prst="rect">
            <a:avLst/>
          </a:prstGeom>
          <a:noFill/>
        </p:spPr>
        <p:txBody>
          <a:bodyPr wrap="square" rtlCol="0">
            <a:spAutoFit/>
          </a:bodyPr>
          <a:lstStyle>
            <a:defPPr>
              <a:defRPr lang="ja-JP"/>
            </a:defPPr>
            <a:lvl1pPr algn="ctr">
              <a:defRPr sz="4400" b="1"/>
            </a:lvl1pPr>
          </a:lstStyle>
          <a:p>
            <a:r>
              <a:rPr lang="ja-JP" altLang="en-US" sz="3000" dirty="0" smtClean="0">
                <a:solidFill>
                  <a:schemeClr val="tx1">
                    <a:lumMod val="75000"/>
                    <a:lumOff val="25000"/>
                  </a:schemeClr>
                </a:solidFill>
              </a:rPr>
              <a:t>化学物質</a:t>
            </a:r>
            <a:endParaRPr lang="ja-JP" altLang="en-US" sz="3000" dirty="0">
              <a:solidFill>
                <a:schemeClr val="tx1">
                  <a:lumMod val="75000"/>
                  <a:lumOff val="25000"/>
                </a:schemeClr>
              </a:solidFill>
            </a:endParaRPr>
          </a:p>
        </p:txBody>
      </p:sp>
      <p:sp>
        <p:nvSpPr>
          <p:cNvPr id="25" name="テキスト ボックス 24"/>
          <p:cNvSpPr txBox="1"/>
          <p:nvPr/>
        </p:nvSpPr>
        <p:spPr>
          <a:xfrm>
            <a:off x="5960824" y="2632936"/>
            <a:ext cx="1991630" cy="523220"/>
          </a:xfrm>
          <a:prstGeom prst="rect">
            <a:avLst/>
          </a:prstGeom>
          <a:noFill/>
        </p:spPr>
        <p:txBody>
          <a:bodyPr wrap="square" rtlCol="0">
            <a:spAutoFit/>
          </a:bodyPr>
          <a:lstStyle>
            <a:defPPr>
              <a:defRPr lang="ja-JP"/>
            </a:defPPr>
            <a:lvl1pPr algn="ctr">
              <a:defRPr sz="4400" b="1"/>
            </a:lvl1pPr>
          </a:lstStyle>
          <a:p>
            <a:r>
              <a:rPr lang="ja-JP" altLang="en-US" sz="2800" dirty="0" smtClean="0">
                <a:solidFill>
                  <a:schemeClr val="tx1">
                    <a:lumMod val="75000"/>
                    <a:lumOff val="25000"/>
                  </a:schemeClr>
                </a:solidFill>
              </a:rPr>
              <a:t>遺伝的要因</a:t>
            </a:r>
            <a:endParaRPr lang="ja-JP" altLang="en-US" sz="2800" dirty="0">
              <a:solidFill>
                <a:schemeClr val="tx1">
                  <a:lumMod val="75000"/>
                  <a:lumOff val="25000"/>
                </a:schemeClr>
              </a:solidFill>
            </a:endParaRPr>
          </a:p>
        </p:txBody>
      </p:sp>
      <p:sp>
        <p:nvSpPr>
          <p:cNvPr id="26" name="正方形/長方形 25">
            <a:extLst>
              <a:ext uri="{FF2B5EF4-FFF2-40B4-BE49-F238E27FC236}">
                <a16:creationId xmlns:a16="http://schemas.microsoft.com/office/drawing/2014/main" id="{0E06D556-32A3-4043-AC01-FB4C7806E4BD}"/>
              </a:ext>
            </a:extLst>
          </p:cNvPr>
          <p:cNvSpPr/>
          <p:nvPr/>
        </p:nvSpPr>
        <p:spPr>
          <a:xfrm>
            <a:off x="3558662" y="2556998"/>
            <a:ext cx="2044205" cy="675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b="1" i="0" u="none" strike="noStrike" kern="1200" cap="none" spc="0" normalizeH="0" baseline="0" noProof="0" dirty="0">
                <a:ln w="38100">
                  <a:solidFill>
                    <a:schemeClr val="tx1">
                      <a:lumMod val="65000"/>
                      <a:lumOff val="35000"/>
                    </a:schemeClr>
                  </a:solidFill>
                </a:ln>
                <a:solidFill>
                  <a:schemeClr val="bg1"/>
                </a:solidFill>
                <a:effectLst/>
                <a:uLnTx/>
                <a:uFillTx/>
                <a:latin typeface="Century Gothic" panose="020B0502020202020204"/>
                <a:ea typeface="メイリオ" panose="020B0604030504040204" pitchFamily="50" charset="-128"/>
                <a:cs typeface="Arial" pitchFamily="34" charset="0"/>
              </a:rPr>
              <a:t>不明</a:t>
            </a:r>
            <a:endParaRPr kumimoji="1" lang="ja-JP" altLang="en-US" sz="4400" b="1" dirty="0">
              <a:ln w="38100">
                <a:solidFill>
                  <a:schemeClr val="tx1">
                    <a:lumMod val="65000"/>
                    <a:lumOff val="35000"/>
                  </a:schemeClr>
                </a:solidFill>
              </a:ln>
              <a:solidFill>
                <a:schemeClr val="bg1"/>
              </a:solidFill>
            </a:endParaRPr>
          </a:p>
        </p:txBody>
      </p:sp>
    </p:spTree>
    <p:extLst>
      <p:ext uri="{BB962C8B-B14F-4D97-AF65-F5344CB8AC3E}">
        <p14:creationId xmlns:p14="http://schemas.microsoft.com/office/powerpoint/2010/main" val="41186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27584" y="0"/>
            <a:ext cx="7416824" cy="155012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ja-JP" altLang="en-US" sz="1100" b="1" dirty="0" smtClean="0">
                <a:solidFill>
                  <a:srgbClr val="FF0000"/>
                </a:solidFill>
                <a:latin typeface="+mn-ea"/>
              </a:rPr>
              <a:t>　　　　　　　　　　　</a:t>
            </a:r>
            <a:r>
              <a:rPr lang="ja-JP" altLang="en-US" sz="1200" b="1" dirty="0" smtClean="0">
                <a:solidFill>
                  <a:srgbClr val="FF0000"/>
                </a:solidFill>
                <a:latin typeface="+mn-ea"/>
              </a:rPr>
              <a:t>　　　　　　　　　　　</a:t>
            </a:r>
            <a:r>
              <a:rPr lang="ja-JP" altLang="en-US" sz="1400" b="1" dirty="0" smtClean="0">
                <a:solidFill>
                  <a:srgbClr val="FF0000"/>
                </a:solidFill>
                <a:latin typeface="+mn-ea"/>
              </a:rPr>
              <a:t>　 </a:t>
            </a:r>
            <a:r>
              <a:rPr lang="ja-JP" altLang="en-US" sz="1600" b="1" dirty="0" smtClean="0">
                <a:solidFill>
                  <a:srgbClr val="FF0000"/>
                </a:solidFill>
                <a:latin typeface="+mn-ea"/>
              </a:rPr>
              <a:t>け ん し ん</a:t>
            </a:r>
            <a:r>
              <a:rPr lang="ja-JP" altLang="en-US" sz="1200" b="1" dirty="0" smtClean="0">
                <a:solidFill>
                  <a:srgbClr val="FF0000"/>
                </a:solidFill>
                <a:latin typeface="+mn-ea"/>
              </a:rPr>
              <a:t>　  </a:t>
            </a:r>
            <a:endParaRPr lang="en-US" altLang="ja-JP" sz="1200" b="1" dirty="0" smtClean="0">
              <a:solidFill>
                <a:srgbClr val="FF0000"/>
              </a:solidFill>
              <a:latin typeface="+mn-ea"/>
            </a:endParaRPr>
          </a:p>
          <a:p>
            <a:pPr algn="ctr">
              <a:lnSpc>
                <a:spcPts val="4200"/>
              </a:lnSpc>
            </a:pPr>
            <a:r>
              <a:rPr lang="ja-JP" altLang="en-US" sz="4000" b="1" dirty="0" smtClean="0">
                <a:solidFill>
                  <a:srgbClr val="FF0000"/>
                </a:solidFill>
                <a:latin typeface="+mn-ea"/>
              </a:rPr>
              <a:t>がん検診で早期発見</a:t>
            </a:r>
            <a:endParaRPr lang="en-US" altLang="ja-JP" sz="4000" b="1" dirty="0" smtClean="0">
              <a:solidFill>
                <a:srgbClr val="FF0000"/>
              </a:solidFill>
              <a:latin typeface="+mn-ea"/>
            </a:endParaRPr>
          </a:p>
          <a:p>
            <a:pPr algn="ctr"/>
            <a:r>
              <a:rPr kumimoji="1" lang="ja-JP" altLang="en-US" sz="4000" b="1" dirty="0" smtClean="0">
                <a:solidFill>
                  <a:srgbClr val="FF0000"/>
                </a:solidFill>
                <a:latin typeface="+mn-ea"/>
              </a:rPr>
              <a:t>小さいうちに見つけて治そう</a:t>
            </a:r>
            <a:endParaRPr kumimoji="1" lang="ja-JP" altLang="en-US" sz="4000" b="1" dirty="0">
              <a:solidFill>
                <a:srgbClr val="FF0000"/>
              </a:solidFill>
              <a:latin typeface="+mn-ea"/>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4434619"/>
            <a:ext cx="2135163" cy="2117430"/>
          </a:xfrm>
          <a:prstGeom prst="rect">
            <a:avLst/>
          </a:prstGeom>
        </p:spPr>
      </p:pic>
      <p:sp>
        <p:nvSpPr>
          <p:cNvPr id="12" name="円形吹き出し 11"/>
          <p:cNvSpPr/>
          <p:nvPr/>
        </p:nvSpPr>
        <p:spPr>
          <a:xfrm>
            <a:off x="323528" y="4626831"/>
            <a:ext cx="6120680" cy="1682489"/>
          </a:xfrm>
          <a:prstGeom prst="wedgeEllipseCallout">
            <a:avLst>
              <a:gd name="adj1" fmla="val 50102"/>
              <a:gd name="adj2" fmla="val -3405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400" b="1" dirty="0" smtClean="0">
                <a:solidFill>
                  <a:schemeClr val="tx1"/>
                </a:solidFill>
                <a:latin typeface="AR P丸ゴシック体M" panose="020F0600000000000000" pitchFamily="50" charset="-128"/>
                <a:ea typeface="AR P丸ゴシック体M" panose="020F0600000000000000" pitchFamily="50" charset="-128"/>
              </a:rPr>
              <a:t>検診って毎年受けてる？</a:t>
            </a:r>
            <a:endParaRPr lang="en-US" altLang="ja-JP" sz="1050" b="1" dirty="0">
              <a:solidFill>
                <a:schemeClr val="tx1"/>
              </a:solidFill>
              <a:latin typeface="AR P丸ゴシック体M" panose="020F0600000000000000" pitchFamily="50" charset="-128"/>
              <a:ea typeface="AR P丸ゴシック体M" panose="020F0600000000000000" pitchFamily="50" charset="-128"/>
            </a:endParaRPr>
          </a:p>
          <a:p>
            <a:pPr>
              <a:lnSpc>
                <a:spcPts val="2100"/>
              </a:lnSpc>
            </a:pPr>
            <a:r>
              <a:rPr lang="ja-JP" altLang="en-US" sz="1400" b="1" dirty="0" err="1" smtClean="0">
                <a:solidFill>
                  <a:schemeClr val="tx1"/>
                </a:solidFill>
                <a:latin typeface="AR P丸ゴシック体M" panose="020F0600000000000000" pitchFamily="50" charset="-128"/>
                <a:ea typeface="AR P丸ゴシック体M" panose="020F0600000000000000" pitchFamily="50" charset="-128"/>
              </a:rPr>
              <a:t>せい</a:t>
            </a:r>
            <a:r>
              <a:rPr lang="ja-JP" altLang="en-US" sz="1400" b="1" dirty="0" smtClean="0">
                <a:solidFill>
                  <a:schemeClr val="tx1"/>
                </a:solidFill>
                <a:latin typeface="AR P丸ゴシック体M" panose="020F0600000000000000" pitchFamily="50" charset="-128"/>
                <a:ea typeface="AR P丸ゴシック体M" panose="020F0600000000000000" pitchFamily="50" charset="-128"/>
              </a:rPr>
              <a:t>みつけんさ</a:t>
            </a:r>
            <a:endParaRPr lang="en-US" altLang="ja-JP" sz="1400" b="1" dirty="0">
              <a:solidFill>
                <a:schemeClr val="tx1"/>
              </a:solidFill>
              <a:latin typeface="AR P丸ゴシック体M" panose="020F0600000000000000" pitchFamily="50" charset="-128"/>
              <a:ea typeface="AR P丸ゴシック体M" panose="020F0600000000000000" pitchFamily="50" charset="-128"/>
            </a:endParaRPr>
          </a:p>
          <a:p>
            <a:r>
              <a:rPr lang="ja-JP" altLang="en-US" sz="2400" b="1" dirty="0" smtClean="0">
                <a:solidFill>
                  <a:schemeClr val="tx1"/>
                </a:solidFill>
                <a:latin typeface="AR P丸ゴシック体M" panose="020F0600000000000000" pitchFamily="50" charset="-128"/>
                <a:ea typeface="AR P丸ゴシック体M" panose="020F0600000000000000" pitchFamily="50" charset="-128"/>
              </a:rPr>
              <a:t>精密検査もちゃんと受けてね</a:t>
            </a:r>
            <a:endParaRPr kumimoji="1" lang="ja-JP" altLang="en-US" sz="2400" b="1" dirty="0">
              <a:solidFill>
                <a:schemeClr val="tx1"/>
              </a:solidFill>
              <a:latin typeface="AR P丸ゴシック体M" panose="020F0600000000000000" pitchFamily="50" charset="-128"/>
              <a:ea typeface="AR P丸ゴシック体M" panose="020F0600000000000000" pitchFamily="50" charset="-128"/>
            </a:endParaRPr>
          </a:p>
        </p:txBody>
      </p:sp>
      <p:sp>
        <p:nvSpPr>
          <p:cNvPr id="13" name="円形吹き出し 12"/>
          <p:cNvSpPr/>
          <p:nvPr/>
        </p:nvSpPr>
        <p:spPr>
          <a:xfrm>
            <a:off x="853014" y="1802067"/>
            <a:ext cx="6491858" cy="2632551"/>
          </a:xfrm>
          <a:prstGeom prst="wedgeEllipseCallout">
            <a:avLst>
              <a:gd name="adj1" fmla="val 46808"/>
              <a:gd name="adj2" fmla="val 1616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4600"/>
              </a:lnSpc>
            </a:pPr>
            <a:r>
              <a:rPr kumimoji="1" lang="ja-JP" altLang="en-US" sz="3200" b="1" dirty="0" smtClean="0">
                <a:solidFill>
                  <a:schemeClr val="tx1"/>
                </a:solidFill>
              </a:rPr>
              <a:t>おうちの人にも、健康で</a:t>
            </a:r>
            <a:endParaRPr kumimoji="1" lang="en-US" altLang="ja-JP" sz="3200" b="1" dirty="0" smtClean="0">
              <a:solidFill>
                <a:schemeClr val="tx1"/>
              </a:solidFill>
            </a:endParaRPr>
          </a:p>
          <a:p>
            <a:pPr>
              <a:lnSpc>
                <a:spcPts val="4600"/>
              </a:lnSpc>
            </a:pPr>
            <a:r>
              <a:rPr kumimoji="1" lang="ja-JP" altLang="en-US" sz="3200" b="1" dirty="0" smtClean="0">
                <a:solidFill>
                  <a:schemeClr val="tx1"/>
                </a:solidFill>
              </a:rPr>
              <a:t>いてほしいから･･･</a:t>
            </a:r>
            <a:endParaRPr kumimoji="1" lang="en-US" altLang="ja-JP" sz="3200" b="1" dirty="0" smtClean="0">
              <a:solidFill>
                <a:schemeClr val="tx1"/>
              </a:solidFill>
            </a:endParaRPr>
          </a:p>
          <a:p>
            <a:pPr>
              <a:lnSpc>
                <a:spcPts val="2000"/>
              </a:lnSpc>
            </a:pPr>
            <a:r>
              <a:rPr kumimoji="1" lang="ja-JP" altLang="en-US" sz="1600" b="1" dirty="0" err="1" smtClean="0">
                <a:solidFill>
                  <a:schemeClr val="tx1"/>
                </a:solidFill>
              </a:rPr>
              <a:t>けん</a:t>
            </a:r>
            <a:r>
              <a:rPr kumimoji="1" lang="ja-JP" altLang="en-US" sz="1600" b="1" dirty="0" smtClean="0">
                <a:solidFill>
                  <a:schemeClr val="tx1"/>
                </a:solidFill>
              </a:rPr>
              <a:t>しん</a:t>
            </a:r>
            <a:endParaRPr kumimoji="1" lang="en-US" altLang="ja-JP" sz="1600" b="1" dirty="0" smtClean="0">
              <a:solidFill>
                <a:schemeClr val="tx1"/>
              </a:solidFill>
            </a:endParaRPr>
          </a:p>
          <a:p>
            <a:pPr>
              <a:lnSpc>
                <a:spcPts val="3800"/>
              </a:lnSpc>
            </a:pPr>
            <a:r>
              <a:rPr kumimoji="1" lang="ja-JP" altLang="en-US" sz="3200" b="1" dirty="0" smtClean="0">
                <a:solidFill>
                  <a:schemeClr val="tx1"/>
                </a:solidFill>
              </a:rPr>
              <a:t>検診の大切さを伝えよう！</a:t>
            </a:r>
            <a:endParaRPr kumimoji="1" lang="ja-JP" altLang="en-US" sz="3200" b="1" dirty="0">
              <a:solidFill>
                <a:schemeClr val="tx1"/>
              </a:solidFill>
            </a:endParaRPr>
          </a:p>
        </p:txBody>
      </p:sp>
      <p:pic>
        <p:nvPicPr>
          <p:cNvPr id="14" name="Picture 4" descr="http://3.bp.blogspot.com/-7qyMMUmZN8w/U0IIChQfjeI/AAAAAAAAe3I/M1LFKvr5bVk/s800/echo_kens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750" y="1723158"/>
            <a:ext cx="2811848" cy="22098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4.bp.blogspot.com/-bIOp2eO9k18/UvTeA1XXwfI/AAAAAAAAdiI/gBEXNZEQ1TQ/s800/man_xray_rentog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821" y="1994280"/>
            <a:ext cx="1935315" cy="26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0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30943" y="828024"/>
            <a:ext cx="8208913" cy="347422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903476" y="2754523"/>
            <a:ext cx="7716908" cy="584775"/>
          </a:xfrm>
          <a:prstGeom prst="rect">
            <a:avLst/>
          </a:prstGeom>
          <a:noFill/>
        </p:spPr>
        <p:txBody>
          <a:bodyPr wrap="square" rtlCol="0">
            <a:spAutoFit/>
          </a:bodyPr>
          <a:lstStyle/>
          <a:p>
            <a:r>
              <a:rPr lang="ja-JP" altLang="en-US" sz="3200" dirty="0" smtClean="0">
                <a:latin typeface="HGPｺﾞｼｯｸE" panose="020B0900000000000000" pitchFamily="50" charset="-128"/>
                <a:ea typeface="HGPｺﾞｼｯｸE" panose="020B0900000000000000" pitchFamily="50" charset="-128"/>
              </a:rPr>
              <a:t>③</a:t>
            </a:r>
            <a:r>
              <a:rPr lang="ja-JP" altLang="en-US" sz="3200" dirty="0">
                <a:latin typeface="HGPｺﾞｼｯｸE" panose="020B0900000000000000" pitchFamily="50" charset="-128"/>
                <a:ea typeface="HGPｺﾞｼｯｸE" panose="020B0900000000000000" pitchFamily="50" charset="-128"/>
              </a:rPr>
              <a:t>　</a:t>
            </a:r>
            <a:r>
              <a:rPr lang="ja-JP" altLang="en-US" sz="3200" dirty="0" smtClean="0">
                <a:latin typeface="HGPｺﾞｼｯｸE" panose="020B0900000000000000" pitchFamily="50" charset="-128"/>
                <a:ea typeface="HGPｺﾞｼｯｸE" panose="020B0900000000000000" pitchFamily="50" charset="-128"/>
              </a:rPr>
              <a:t>野菜は</a:t>
            </a:r>
            <a:r>
              <a:rPr lang="ja-JP" altLang="en-US" sz="3200" dirty="0">
                <a:latin typeface="HGPｺﾞｼｯｸE" panose="020B0900000000000000" pitchFamily="50" charset="-128"/>
                <a:ea typeface="HGPｺﾞｼｯｸE" panose="020B0900000000000000" pitchFamily="50" charset="-128"/>
              </a:rPr>
              <a:t>たっぷり</a:t>
            </a:r>
            <a:r>
              <a:rPr lang="ja-JP" altLang="en-US" sz="3200" dirty="0" smtClean="0">
                <a:latin typeface="HGPｺﾞｼｯｸE" panose="020B0900000000000000" pitchFamily="50" charset="-128"/>
                <a:ea typeface="HGPｺﾞｼｯｸE" panose="020B0900000000000000" pitchFamily="50" charset="-128"/>
              </a:rPr>
              <a:t>、塩分は</a:t>
            </a:r>
            <a:r>
              <a:rPr lang="ja-JP" altLang="en-US" sz="3200" dirty="0">
                <a:latin typeface="HGPｺﾞｼｯｸE" panose="020B0900000000000000" pitchFamily="50" charset="-128"/>
                <a:ea typeface="HGPｺﾞｼｯｸE" panose="020B0900000000000000" pitchFamily="50" charset="-128"/>
              </a:rPr>
              <a:t>ひかえめ</a:t>
            </a:r>
            <a:r>
              <a:rPr lang="ja-JP" altLang="en-US" sz="3200" dirty="0" smtClean="0">
                <a:latin typeface="HGPｺﾞｼｯｸE" panose="020B0900000000000000" pitchFamily="50" charset="-128"/>
                <a:ea typeface="HGPｺﾞｼｯｸE" panose="020B0900000000000000" pitchFamily="50" charset="-128"/>
              </a:rPr>
              <a:t>に</a:t>
            </a:r>
            <a:endParaRPr lang="en-US" altLang="ja-JP" sz="3200" dirty="0">
              <a:latin typeface="HGPｺﾞｼｯｸE" panose="020B0900000000000000" pitchFamily="50" charset="-128"/>
              <a:ea typeface="HGPｺﾞｼｯｸE" panose="020B0900000000000000" pitchFamily="50" charset="-128"/>
            </a:endParaRPr>
          </a:p>
        </p:txBody>
      </p:sp>
      <p:sp>
        <p:nvSpPr>
          <p:cNvPr id="7" name="テキスト ボックス 6"/>
          <p:cNvSpPr txBox="1"/>
          <p:nvPr/>
        </p:nvSpPr>
        <p:spPr>
          <a:xfrm>
            <a:off x="902696" y="1031257"/>
            <a:ext cx="8009622" cy="777136"/>
          </a:xfrm>
          <a:prstGeom prst="rect">
            <a:avLst/>
          </a:prstGeom>
          <a:noFill/>
        </p:spPr>
        <p:txBody>
          <a:bodyPr wrap="square" rtlCol="0">
            <a:spAutoFit/>
          </a:bodyPr>
          <a:lstStyle/>
          <a:p>
            <a:pPr>
              <a:lnSpc>
                <a:spcPts val="1500"/>
              </a:lnSpc>
            </a:pPr>
            <a:r>
              <a:rPr lang="ja-JP" altLang="en-US" sz="1400" dirty="0" smtClean="0">
                <a:latin typeface="HGPｺﾞｼｯｸE" panose="020B0900000000000000" pitchFamily="50" charset="-128"/>
                <a:ea typeface="HGPｺﾞｼｯｸE" panose="020B0900000000000000" pitchFamily="50" charset="-128"/>
              </a:rPr>
              <a:t>　　　　　　　　　　　　　　　　　　　　　　　　　　　　　　　　　　けむり</a:t>
            </a:r>
            <a:endParaRPr lang="en-US" altLang="ja-JP" sz="1400" dirty="0" smtClean="0">
              <a:latin typeface="HGPｺﾞｼｯｸE" panose="020B0900000000000000" pitchFamily="50" charset="-128"/>
              <a:ea typeface="HGPｺﾞｼｯｸE" panose="020B0900000000000000" pitchFamily="50" charset="-128"/>
            </a:endParaRPr>
          </a:p>
          <a:p>
            <a:r>
              <a:rPr lang="ja-JP" altLang="en-US" sz="3200" dirty="0" smtClean="0">
                <a:latin typeface="HGPｺﾞｼｯｸE" panose="020B0900000000000000" pitchFamily="50" charset="-128"/>
                <a:ea typeface="HGPｺﾞｼｯｸE" panose="020B0900000000000000" pitchFamily="50" charset="-128"/>
              </a:rPr>
              <a:t>①　たばこはすわない、煙もさけよう</a:t>
            </a:r>
            <a:endParaRPr lang="en-US" altLang="ja-JP" sz="32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902696" y="1954856"/>
            <a:ext cx="7056784" cy="738664"/>
          </a:xfrm>
          <a:prstGeom prst="rect">
            <a:avLst/>
          </a:prstGeom>
          <a:noFill/>
        </p:spPr>
        <p:txBody>
          <a:bodyPr wrap="square" rtlCol="0">
            <a:spAutoFit/>
          </a:bodyPr>
          <a:lstStyle/>
          <a:p>
            <a:r>
              <a:rPr lang="ja-JP" altLang="en-US" sz="3200" dirty="0" smtClean="0">
                <a:latin typeface="HGPｺﾞｼｯｸE" panose="020B0900000000000000" pitchFamily="50" charset="-128"/>
                <a:ea typeface="HGPｺﾞｼｯｸE" panose="020B0900000000000000" pitchFamily="50" charset="-128"/>
              </a:rPr>
              <a:t>②　</a:t>
            </a:r>
            <a:r>
              <a:rPr lang="ja-JP" altLang="en-US" sz="3200" dirty="0">
                <a:latin typeface="HGPｺﾞｼｯｸE" panose="020B0900000000000000" pitchFamily="50" charset="-128"/>
                <a:ea typeface="HGPｺﾞｼｯｸE" panose="020B0900000000000000" pitchFamily="50" charset="-128"/>
              </a:rPr>
              <a:t>大人になって</a:t>
            </a:r>
            <a:r>
              <a:rPr lang="ja-JP" altLang="en-US" sz="3200" dirty="0" smtClean="0">
                <a:latin typeface="HGPｺﾞｼｯｸE" panose="020B0900000000000000" pitchFamily="50" charset="-128"/>
                <a:ea typeface="HGPｺﾞｼｯｸE" panose="020B0900000000000000" pitchFamily="50" charset="-128"/>
              </a:rPr>
              <a:t>お酒</a:t>
            </a:r>
            <a:r>
              <a:rPr lang="ja-JP" altLang="en-US" sz="3200" dirty="0">
                <a:latin typeface="HGPｺﾞｼｯｸE" panose="020B0900000000000000" pitchFamily="50" charset="-128"/>
                <a:ea typeface="HGPｺﾞｼｯｸE" panose="020B0900000000000000" pitchFamily="50" charset="-128"/>
              </a:rPr>
              <a:t>は飲み過ぎない</a:t>
            </a:r>
            <a:endParaRPr lang="en-US" altLang="ja-JP" sz="3200" dirty="0">
              <a:latin typeface="HGPｺﾞｼｯｸE" panose="020B0900000000000000" pitchFamily="50" charset="-128"/>
              <a:ea typeface="HGPｺﾞｼｯｸE" panose="020B0900000000000000" pitchFamily="50" charset="-128"/>
            </a:endParaRPr>
          </a:p>
          <a:p>
            <a:endParaRPr lang="en-US" altLang="ja-JP" sz="1000" dirty="0">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921950" y="3551001"/>
            <a:ext cx="7698434" cy="584775"/>
          </a:xfrm>
          <a:prstGeom prst="rect">
            <a:avLst/>
          </a:prstGeom>
          <a:noFill/>
        </p:spPr>
        <p:txBody>
          <a:bodyPr wrap="square" rtlCol="0">
            <a:spAutoFit/>
          </a:bodyPr>
          <a:lstStyle/>
          <a:p>
            <a:r>
              <a:rPr lang="ja-JP" altLang="en-US" sz="3200" dirty="0" smtClean="0">
                <a:latin typeface="HGPｺﾞｼｯｸE" panose="020B0900000000000000" pitchFamily="50" charset="-128"/>
                <a:ea typeface="HGPｺﾞｼｯｸE" panose="020B0900000000000000" pitchFamily="50" charset="-128"/>
              </a:rPr>
              <a:t>④　</a:t>
            </a:r>
            <a:r>
              <a:rPr lang="ja-JP" altLang="en-US" sz="3200" dirty="0">
                <a:latin typeface="HGPｺﾞｼｯｸE" panose="020B0900000000000000" pitchFamily="50" charset="-128"/>
                <a:ea typeface="HGPｺﾞｼｯｸE" panose="020B0900000000000000" pitchFamily="50" charset="-128"/>
              </a:rPr>
              <a:t>運動</a:t>
            </a:r>
            <a:r>
              <a:rPr lang="ja-JP" altLang="en-US" sz="3200" dirty="0" smtClean="0">
                <a:latin typeface="HGPｺﾞｼｯｸE" panose="020B0900000000000000" pitchFamily="50" charset="-128"/>
                <a:ea typeface="HGPｺﾞｼｯｸE" panose="020B0900000000000000" pitchFamily="50" charset="-128"/>
              </a:rPr>
              <a:t>する、やせすぎない・太りすぎない</a:t>
            </a:r>
            <a:endParaRPr lang="en-US" altLang="ja-JP" sz="3200" dirty="0" smtClean="0">
              <a:latin typeface="HGPｺﾞｼｯｸE" panose="020B0900000000000000" pitchFamily="50" charset="-128"/>
              <a:ea typeface="HGPｺﾞｼｯｸE" panose="020B0900000000000000" pitchFamily="50" charset="-128"/>
            </a:endParaRPr>
          </a:p>
        </p:txBody>
      </p:sp>
      <p:sp>
        <p:nvSpPr>
          <p:cNvPr id="10" name="角丸四角形 9"/>
          <p:cNvSpPr/>
          <p:nvPr/>
        </p:nvSpPr>
        <p:spPr>
          <a:xfrm>
            <a:off x="1644276" y="260254"/>
            <a:ext cx="5583224" cy="776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rgbClr val="002060"/>
                </a:solidFill>
                <a:latin typeface="+mn-ea"/>
              </a:rPr>
              <a:t>１、がんを予防するために</a:t>
            </a:r>
            <a:endParaRPr lang="ja-JP" altLang="en-US" sz="3200" b="1" dirty="0">
              <a:solidFill>
                <a:srgbClr val="002060"/>
              </a:solidFill>
              <a:latin typeface="+mn-ea"/>
            </a:endParaRPr>
          </a:p>
        </p:txBody>
      </p:sp>
      <p:sp>
        <p:nvSpPr>
          <p:cNvPr id="11" name="角丸四角形 10"/>
          <p:cNvSpPr/>
          <p:nvPr/>
        </p:nvSpPr>
        <p:spPr>
          <a:xfrm>
            <a:off x="430942" y="4890837"/>
            <a:ext cx="8208913" cy="173363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12" name="角丸四角形 11"/>
          <p:cNvSpPr/>
          <p:nvPr/>
        </p:nvSpPr>
        <p:spPr>
          <a:xfrm>
            <a:off x="1858868" y="4481895"/>
            <a:ext cx="5583224" cy="776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rgbClr val="002060"/>
                </a:solidFill>
                <a:latin typeface="+mn-ea"/>
              </a:rPr>
              <a:t>２、がんを早く見つけるために</a:t>
            </a:r>
            <a:endParaRPr lang="ja-JP" altLang="en-US" sz="3200" b="1" dirty="0">
              <a:solidFill>
                <a:srgbClr val="002060"/>
              </a:solidFill>
              <a:latin typeface="+mn-ea"/>
            </a:endParaRPr>
          </a:p>
        </p:txBody>
      </p:sp>
      <p:sp>
        <p:nvSpPr>
          <p:cNvPr id="13" name="テキスト ボックス 12"/>
          <p:cNvSpPr txBox="1"/>
          <p:nvPr/>
        </p:nvSpPr>
        <p:spPr>
          <a:xfrm>
            <a:off x="921950" y="5040297"/>
            <a:ext cx="7457061" cy="1528624"/>
          </a:xfrm>
          <a:prstGeom prst="rect">
            <a:avLst/>
          </a:prstGeom>
          <a:noFill/>
        </p:spPr>
        <p:txBody>
          <a:bodyPr wrap="square" rtlCol="0">
            <a:spAutoFit/>
          </a:bodyPr>
          <a:lstStyle/>
          <a:p>
            <a:pPr>
              <a:lnSpc>
                <a:spcPts val="2400"/>
              </a:lnSpc>
            </a:pPr>
            <a:r>
              <a:rPr lang="ja-JP" altLang="en-US" sz="1400" dirty="0" smtClean="0">
                <a:latin typeface="HGPｺﾞｼｯｸE" panose="020B0900000000000000" pitchFamily="50" charset="-128"/>
                <a:ea typeface="HGPｺﾞｼｯｸE" panose="020B0900000000000000" pitchFamily="50" charset="-128"/>
              </a:rPr>
              <a:t>しょうじょう</a:t>
            </a:r>
            <a:endParaRPr lang="en-US" altLang="ja-JP" sz="1400" dirty="0" smtClean="0">
              <a:latin typeface="HGPｺﾞｼｯｸE" panose="020B0900000000000000" pitchFamily="50" charset="-128"/>
              <a:ea typeface="HGPｺﾞｼｯｸE" panose="020B0900000000000000" pitchFamily="50" charset="-128"/>
            </a:endParaRPr>
          </a:p>
          <a:p>
            <a:pPr>
              <a:lnSpc>
                <a:spcPts val="3600"/>
              </a:lnSpc>
            </a:pPr>
            <a:r>
              <a:rPr lang="ja-JP" altLang="en-US" sz="3200" dirty="0" smtClean="0">
                <a:latin typeface="HGPｺﾞｼｯｸE" panose="020B0900000000000000" pitchFamily="50" charset="-128"/>
                <a:ea typeface="HGPｺﾞｼｯｸE" panose="020B0900000000000000" pitchFamily="50" charset="-128"/>
              </a:rPr>
              <a:t>症状はなくても定期的に</a:t>
            </a:r>
            <a:r>
              <a:rPr lang="ja-JP" altLang="en-US" sz="2400" dirty="0" smtClean="0">
                <a:latin typeface="HGPｺﾞｼｯｸE" panose="020B0900000000000000" pitchFamily="50" charset="-128"/>
                <a:ea typeface="HGPｺﾞｼｯｸE" panose="020B0900000000000000" pitchFamily="50" charset="-128"/>
              </a:rPr>
              <a:t>（</a:t>
            </a:r>
            <a:r>
              <a:rPr lang="en-US" altLang="ja-JP" sz="2400" dirty="0" smtClean="0">
                <a:latin typeface="HGPｺﾞｼｯｸE" panose="020B0900000000000000" pitchFamily="50" charset="-128"/>
                <a:ea typeface="HGPｺﾞｼｯｸE" panose="020B0900000000000000" pitchFamily="50" charset="-128"/>
              </a:rPr>
              <a:t>1</a:t>
            </a:r>
            <a:r>
              <a:rPr lang="ja-JP" altLang="en-US" sz="2400" dirty="0" smtClean="0">
                <a:latin typeface="HGPｺﾞｼｯｸE" panose="020B0900000000000000" pitchFamily="50" charset="-128"/>
                <a:ea typeface="HGPｺﾞｼｯｸE" panose="020B0900000000000000" pitchFamily="50" charset="-128"/>
              </a:rPr>
              <a:t>～２年に一度）</a:t>
            </a:r>
            <a:r>
              <a:rPr lang="ja-JP" altLang="en-US" sz="3200" dirty="0" smtClean="0">
                <a:latin typeface="HGPｺﾞｼｯｸE" panose="020B0900000000000000" pitchFamily="50" charset="-128"/>
                <a:ea typeface="HGPｺﾞｼｯｸE" panose="020B0900000000000000" pitchFamily="50" charset="-128"/>
              </a:rPr>
              <a:t>に</a:t>
            </a:r>
            <a:endParaRPr lang="en-US" altLang="ja-JP" sz="3200" dirty="0" smtClean="0">
              <a:latin typeface="HGPｺﾞｼｯｸE" panose="020B0900000000000000" pitchFamily="50" charset="-128"/>
              <a:ea typeface="HGPｺﾞｼｯｸE" panose="020B0900000000000000" pitchFamily="50" charset="-128"/>
            </a:endParaRPr>
          </a:p>
          <a:p>
            <a:pPr>
              <a:lnSpc>
                <a:spcPts val="2400"/>
              </a:lnSpc>
            </a:pPr>
            <a:r>
              <a:rPr lang="ja-JP" altLang="en-US" sz="1400" dirty="0" smtClean="0">
                <a:latin typeface="HGPｺﾞｼｯｸE" panose="020B0900000000000000" pitchFamily="50" charset="-128"/>
                <a:ea typeface="HGPｺﾞｼｯｸE" panose="020B0900000000000000" pitchFamily="50" charset="-128"/>
              </a:rPr>
              <a:t>　　　　　　　 </a:t>
            </a:r>
            <a:r>
              <a:rPr lang="ja-JP" altLang="en-US" sz="1400" dirty="0" err="1" smtClean="0">
                <a:latin typeface="HGPｺﾞｼｯｸE" panose="020B0900000000000000" pitchFamily="50" charset="-128"/>
                <a:ea typeface="HGPｺﾞｼｯｸE" panose="020B0900000000000000" pitchFamily="50" charset="-128"/>
              </a:rPr>
              <a:t>けん</a:t>
            </a:r>
            <a:r>
              <a:rPr lang="ja-JP" altLang="en-US" sz="1400" dirty="0" smtClean="0">
                <a:latin typeface="HGPｺﾞｼｯｸE" panose="020B0900000000000000" pitchFamily="50" charset="-128"/>
                <a:ea typeface="HGPｺﾞｼｯｸE" panose="020B0900000000000000" pitchFamily="50" charset="-128"/>
              </a:rPr>
              <a:t>しん</a:t>
            </a:r>
            <a:endParaRPr lang="en-US" altLang="ja-JP" sz="1400" dirty="0" smtClean="0">
              <a:latin typeface="HGPｺﾞｼｯｸE" panose="020B0900000000000000" pitchFamily="50" charset="-128"/>
              <a:ea typeface="HGPｺﾞｼｯｸE" panose="020B0900000000000000" pitchFamily="50" charset="-128"/>
            </a:endParaRPr>
          </a:p>
          <a:p>
            <a:pPr>
              <a:lnSpc>
                <a:spcPts val="2900"/>
              </a:lnSpc>
            </a:pPr>
            <a:r>
              <a:rPr lang="ja-JP" altLang="en-US" sz="3200" dirty="0" smtClean="0">
                <a:latin typeface="HGPｺﾞｼｯｸE" panose="020B0900000000000000" pitchFamily="50" charset="-128"/>
                <a:ea typeface="HGPｺﾞｼｯｸE" panose="020B0900000000000000" pitchFamily="50" charset="-128"/>
              </a:rPr>
              <a:t>がん検診を受ける</a:t>
            </a:r>
            <a:endParaRPr lang="en-US" altLang="ja-JP" sz="3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36998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a:extLst>
              <a:ext uri="{28A0092B-C50C-407E-A947-70E740481C1C}">
                <a14:useLocalDpi xmlns:a14="http://schemas.microsoft.com/office/drawing/2010/main" val="0"/>
              </a:ext>
            </a:extLst>
          </a:blip>
          <a:stretch>
            <a:fillRect/>
          </a:stretch>
        </p:blipFill>
        <p:spPr>
          <a:xfrm>
            <a:off x="179512" y="1484784"/>
            <a:ext cx="8784976" cy="4941168"/>
          </a:xfrm>
          <a:prstGeom prst="rect">
            <a:avLst/>
          </a:prstGeom>
        </p:spPr>
      </p:pic>
      <p:sp>
        <p:nvSpPr>
          <p:cNvPr id="3" name="テキスト ボックス 2"/>
          <p:cNvSpPr txBox="1"/>
          <p:nvPr/>
        </p:nvSpPr>
        <p:spPr>
          <a:xfrm>
            <a:off x="0" y="178480"/>
            <a:ext cx="9144000" cy="738664"/>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smtClean="0">
                <a:ln>
                  <a:solidFill>
                    <a:schemeClr val="tx1"/>
                  </a:solidFill>
                </a:ln>
              </a:rPr>
              <a:t>健康のために今から始めよう！</a:t>
            </a:r>
            <a:endParaRPr lang="ja-JP" altLang="en-US" sz="4200" spc="-100" dirty="0">
              <a:ln>
                <a:solidFill>
                  <a:schemeClr val="tx1"/>
                </a:solidFill>
              </a:ln>
            </a:endParaRPr>
          </a:p>
        </p:txBody>
      </p:sp>
    </p:spTree>
    <p:extLst>
      <p:ext uri="{BB962C8B-B14F-4D97-AF65-F5344CB8AC3E}">
        <p14:creationId xmlns:p14="http://schemas.microsoft.com/office/powerpoint/2010/main" val="2961297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 name="テキスト 337"/>
          <p:cNvSpPr txBox="1"/>
          <p:nvPr/>
        </p:nvSpPr>
        <p:spPr>
          <a:xfrm>
            <a:off x="541338" y="660403"/>
            <a:ext cx="8426361" cy="5657959"/>
          </a:xfrm>
          <a:prstGeom prst="rect">
            <a:avLst/>
          </a:prstGeom>
        </p:spPr>
        <p:txBody>
          <a:bodyPr wrap="square">
            <a:spAutoFit/>
          </a:bodyPr>
          <a:lstStyle/>
          <a:p>
            <a:pPr>
              <a:defRPr lang="ja-JP" altLang="en-US"/>
            </a:pPr>
            <a:r>
              <a:rPr lang="ja-JP" altLang="en-US" sz="3200" dirty="0" smtClean="0">
                <a:latin typeface="HG丸ｺﾞｼｯｸM-PRO"/>
                <a:ea typeface="HG丸ｺﾞｼｯｸM-PRO"/>
              </a:rPr>
              <a:t>２ 自分の生活をふり返って、</a:t>
            </a:r>
            <a:endParaRPr lang="en-US" altLang="ja-JP" sz="3200" dirty="0" smtClean="0">
              <a:latin typeface="HG丸ｺﾞｼｯｸM-PRO"/>
              <a:ea typeface="HG丸ｺﾞｼｯｸM-PRO"/>
            </a:endParaRPr>
          </a:p>
          <a:p>
            <a:pPr>
              <a:defRPr lang="ja-JP" altLang="en-US"/>
            </a:pPr>
            <a:r>
              <a:rPr lang="ja-JP" altLang="en-US" sz="3200" dirty="0" smtClean="0">
                <a:latin typeface="HG丸ｺﾞｼｯｸM-PRO"/>
                <a:ea typeface="HG丸ｺﾞｼｯｸM-PRO"/>
              </a:rPr>
              <a:t>　 がん</a:t>
            </a:r>
            <a:r>
              <a:rPr lang="ja-JP" altLang="en-US" sz="3200" dirty="0">
                <a:latin typeface="HG丸ｺﾞｼｯｸM-PRO"/>
                <a:ea typeface="HG丸ｺﾞｼｯｸM-PRO"/>
              </a:rPr>
              <a:t>に</a:t>
            </a:r>
            <a:r>
              <a:rPr lang="ja-JP" altLang="en-US" sz="3200" dirty="0" smtClean="0">
                <a:latin typeface="HG丸ｺﾞｼｯｸM-PRO"/>
                <a:ea typeface="HG丸ｺﾞｼｯｸM-PRO"/>
              </a:rPr>
              <a:t>なりにくい</a:t>
            </a:r>
            <a:r>
              <a:rPr lang="ja-JP" altLang="en-US" sz="3200" dirty="0">
                <a:latin typeface="HG丸ｺﾞｼｯｸM-PRO"/>
                <a:ea typeface="HG丸ｺﾞｼｯｸM-PRO"/>
              </a:rPr>
              <a:t>強い体を作るために</a:t>
            </a:r>
            <a:r>
              <a:rPr lang="ja-JP" altLang="en-US" sz="3200" dirty="0" smtClean="0">
                <a:latin typeface="HG丸ｺﾞｼｯｸM-PRO"/>
                <a:ea typeface="HG丸ｺﾞｼｯｸM-PRO"/>
              </a:rPr>
              <a:t>、</a:t>
            </a:r>
            <a:endParaRPr lang="en-US" altLang="ja-JP" sz="3200" dirty="0" smtClean="0">
              <a:latin typeface="HG丸ｺﾞｼｯｸM-PRO"/>
              <a:ea typeface="HG丸ｺﾞｼｯｸM-PRO"/>
            </a:endParaRPr>
          </a:p>
          <a:p>
            <a:pPr>
              <a:defRPr lang="ja-JP" altLang="en-US"/>
            </a:pPr>
            <a:r>
              <a:rPr lang="en-US" altLang="ja-JP" sz="3200" dirty="0">
                <a:latin typeface="HG丸ｺﾞｼｯｸM-PRO"/>
                <a:ea typeface="HG丸ｺﾞｼｯｸM-PRO"/>
              </a:rPr>
              <a:t> </a:t>
            </a:r>
            <a:r>
              <a:rPr lang="en-US" altLang="ja-JP" sz="3200" dirty="0" smtClean="0">
                <a:latin typeface="HG丸ｺﾞｼｯｸM-PRO"/>
                <a:ea typeface="HG丸ｺﾞｼｯｸM-PRO"/>
              </a:rPr>
              <a:t>   </a:t>
            </a:r>
            <a:r>
              <a:rPr lang="ja-JP" altLang="en-US" sz="3200" dirty="0" smtClean="0">
                <a:latin typeface="HG丸ｺﾞｼｯｸM-PRO"/>
                <a:ea typeface="HG丸ｺﾞｼｯｸM-PRO"/>
              </a:rPr>
              <a:t>自分にできることを考えよう</a:t>
            </a:r>
            <a:endParaRPr lang="en-US" altLang="ja-JP" sz="3200" dirty="0">
              <a:latin typeface="HG丸ｺﾞｼｯｸM-PRO"/>
              <a:ea typeface="HG丸ｺﾞｼｯｸM-PRO"/>
            </a:endParaRPr>
          </a:p>
          <a:p>
            <a:pPr>
              <a:lnSpc>
                <a:spcPts val="2600"/>
              </a:lnSpc>
              <a:defRPr lang="ja-JP" altLang="en-US"/>
            </a:pPr>
            <a:endParaRPr lang="en-US" altLang="ja-JP" sz="3200" dirty="0">
              <a:latin typeface="HG丸ｺﾞｼｯｸM-PRO"/>
              <a:ea typeface="HG丸ｺﾞｼｯｸM-PRO"/>
            </a:endParaRPr>
          </a:p>
          <a:p>
            <a:pPr>
              <a:lnSpc>
                <a:spcPct val="150000"/>
              </a:lnSpc>
              <a:defRPr lang="ja-JP" altLang="en-US"/>
            </a:pPr>
            <a:r>
              <a:rPr lang="ja-JP" altLang="en-US" sz="2600" dirty="0" smtClean="0">
                <a:latin typeface="HG丸ｺﾞｼｯｸM-PRO"/>
                <a:ea typeface="HG丸ｺﾞｼｯｸM-PRO"/>
              </a:rPr>
              <a:t>　</a:t>
            </a:r>
            <a:r>
              <a:rPr lang="ja-JP" altLang="en-US" sz="3200" dirty="0" smtClean="0">
                <a:latin typeface="HG丸ｺﾞｼｯｸM-PRO"/>
                <a:ea typeface="HG丸ｺﾞｼｯｸM-PRO"/>
              </a:rPr>
              <a:t>①できることは･･･</a:t>
            </a:r>
            <a:endParaRPr lang="en-US" altLang="ja-JP" sz="3200" dirty="0" smtClean="0">
              <a:latin typeface="HG丸ｺﾞｼｯｸM-PRO"/>
              <a:ea typeface="HG丸ｺﾞｼｯｸM-PRO"/>
            </a:endParaRPr>
          </a:p>
          <a:p>
            <a:pPr>
              <a:defRPr lang="ja-JP" altLang="en-US"/>
            </a:pPr>
            <a:endParaRPr lang="en-US" altLang="ja-JP" sz="2600" dirty="0">
              <a:latin typeface="HG丸ｺﾞｼｯｸM-PRO"/>
              <a:ea typeface="HG丸ｺﾞｼｯｸM-PRO"/>
            </a:endParaRPr>
          </a:p>
          <a:p>
            <a:pPr>
              <a:defRPr lang="ja-JP" altLang="en-US"/>
            </a:pPr>
            <a:endParaRPr lang="en-US" altLang="ja-JP" sz="2600" dirty="0">
              <a:latin typeface="HG丸ｺﾞｼｯｸM-PRO"/>
              <a:ea typeface="HG丸ｺﾞｼｯｸM-PRO"/>
            </a:endParaRPr>
          </a:p>
          <a:p>
            <a:pPr>
              <a:lnSpc>
                <a:spcPct val="150000"/>
              </a:lnSpc>
              <a:defRPr lang="ja-JP" altLang="en-US"/>
            </a:pPr>
            <a:r>
              <a:rPr lang="ja-JP" altLang="en-US" sz="2600" dirty="0" smtClean="0">
                <a:latin typeface="HG丸ｺﾞｼｯｸM-PRO"/>
                <a:ea typeface="HG丸ｺﾞｼｯｸM-PRO"/>
              </a:rPr>
              <a:t>　</a:t>
            </a:r>
            <a:r>
              <a:rPr lang="ja-JP" altLang="en-US" sz="3200" dirty="0" smtClean="0">
                <a:latin typeface="HG丸ｺﾞｼｯｸM-PRO"/>
                <a:ea typeface="HG丸ｺﾞｼｯｸM-PRO"/>
              </a:rPr>
              <a:t>②ひとつ目標を決めよう！</a:t>
            </a:r>
            <a:endParaRPr lang="en-US" altLang="ja-JP" sz="2600" dirty="0">
              <a:latin typeface="HG丸ｺﾞｼｯｸM-PRO"/>
              <a:ea typeface="HG丸ｺﾞｼｯｸM-PRO"/>
            </a:endParaRPr>
          </a:p>
          <a:p>
            <a:pPr>
              <a:lnSpc>
                <a:spcPct val="150000"/>
              </a:lnSpc>
              <a:defRPr lang="ja-JP" altLang="en-US"/>
            </a:pPr>
            <a:r>
              <a:rPr lang="ja-JP" altLang="en-US" sz="3200" dirty="0" smtClean="0">
                <a:latin typeface="HG丸ｺﾞｼｯｸM-PRO"/>
                <a:ea typeface="HG丸ｺﾞｼｯｸM-PRO"/>
              </a:rPr>
              <a:t>　</a:t>
            </a:r>
            <a:r>
              <a:rPr lang="en-US" altLang="ja-JP" sz="3200" dirty="0" smtClean="0">
                <a:latin typeface="HG丸ｺﾞｼｯｸM-PRO"/>
                <a:ea typeface="HG丸ｺﾞｼｯｸM-PRO"/>
              </a:rPr>
              <a:t>【</a:t>
            </a:r>
            <a:r>
              <a:rPr lang="ja-JP" altLang="en-US" sz="3200" dirty="0" smtClean="0">
                <a:latin typeface="HG丸ｺﾞｼｯｸM-PRO"/>
                <a:ea typeface="HG丸ｺﾞｼｯｸM-PRO"/>
              </a:rPr>
              <a:t>その目標にした理由</a:t>
            </a:r>
            <a:r>
              <a:rPr lang="en-US" altLang="ja-JP" sz="3200" dirty="0" smtClean="0">
                <a:latin typeface="HG丸ｺﾞｼｯｸM-PRO"/>
                <a:ea typeface="HG丸ｺﾞｼｯｸM-PRO"/>
              </a:rPr>
              <a:t>】</a:t>
            </a:r>
            <a:endParaRPr lang="ja-JP" altLang="en-US" sz="3200" dirty="0">
              <a:latin typeface="HG丸ｺﾞｼｯｸM-PRO"/>
              <a:ea typeface="HG丸ｺﾞｼｯｸM-PRO"/>
            </a:endParaRPr>
          </a:p>
          <a:p>
            <a:pPr>
              <a:defRPr lang="ja-JP" altLang="en-US"/>
            </a:pPr>
            <a:endParaRPr lang="en-US" altLang="ja-JP" sz="2400" dirty="0" smtClean="0">
              <a:latin typeface="HG丸ｺﾞｼｯｸM-PRO"/>
              <a:ea typeface="HG丸ｺﾞｼｯｸM-PRO"/>
            </a:endParaRPr>
          </a:p>
          <a:p>
            <a:pPr>
              <a:defRPr lang="ja-JP" altLang="en-US"/>
            </a:pPr>
            <a:endParaRPr lang="ja-JP" altLang="en-US" sz="2400" dirty="0">
              <a:latin typeface="HG丸ｺﾞｼｯｸM-PRO"/>
              <a:ea typeface="HG丸ｺﾞｼｯｸM-PRO"/>
            </a:endParaRPr>
          </a:p>
        </p:txBody>
      </p:sp>
    </p:spTree>
    <p:extLst>
      <p:ext uri="{BB962C8B-B14F-4D97-AF65-F5344CB8AC3E}">
        <p14:creationId xmlns:p14="http://schemas.microsoft.com/office/powerpoint/2010/main" val="2942644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06284" y="1268760"/>
            <a:ext cx="7125995" cy="4452501"/>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日本・高知県では</a:t>
            </a:r>
            <a:r>
              <a:rPr lang="en-US" altLang="ja-JP" dirty="0" smtClean="0"/>
              <a:t/>
            </a:r>
            <a:br>
              <a:rPr lang="en-US" altLang="ja-JP" dirty="0" smtClean="0"/>
            </a:br>
            <a:r>
              <a:rPr lang="ja-JP" altLang="en-US" dirty="0" smtClean="0"/>
              <a:t>どれくらい</a:t>
            </a:r>
            <a:r>
              <a:rPr lang="ja-JP" altLang="en-US" dirty="0"/>
              <a:t>の人が</a:t>
            </a:r>
            <a:endParaRPr lang="en-US" altLang="ja-JP" dirty="0"/>
          </a:p>
          <a:p>
            <a:r>
              <a:rPr lang="ja-JP" altLang="en-US" dirty="0"/>
              <a:t>がんになっている</a:t>
            </a:r>
            <a:endParaRPr lang="en-US" altLang="ja-JP" dirty="0"/>
          </a:p>
          <a:p>
            <a:r>
              <a:rPr lang="ja-JP" altLang="en-US" dirty="0"/>
              <a:t>のだろう</a:t>
            </a:r>
          </a:p>
        </p:txBody>
      </p:sp>
    </p:spTree>
    <p:extLst>
      <p:ext uri="{BB962C8B-B14F-4D97-AF65-F5344CB8AC3E}">
        <p14:creationId xmlns:p14="http://schemas.microsoft.com/office/powerpoint/2010/main" val="1893272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3528" y="2420888"/>
            <a:ext cx="8424936" cy="2272417"/>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がん経験者の方の</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お話を聞こう</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8284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78480"/>
            <a:ext cx="9144000" cy="830997"/>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smtClean="0">
                <a:ln>
                  <a:solidFill>
                    <a:schemeClr val="tx1"/>
                  </a:solidFill>
                </a:ln>
              </a:rPr>
              <a:t>もしも身近な人が</a:t>
            </a:r>
            <a:r>
              <a:rPr lang="ja-JP" altLang="en-US" spc="-100" dirty="0" smtClean="0">
                <a:ln>
                  <a:solidFill>
                    <a:schemeClr val="tx1"/>
                  </a:solidFill>
                </a:ln>
                <a:solidFill>
                  <a:srgbClr val="F4B6D2"/>
                </a:solidFill>
              </a:rPr>
              <a:t>がん</a:t>
            </a:r>
            <a:r>
              <a:rPr lang="ja-JP" altLang="en-US" sz="4200" spc="-100" dirty="0" smtClean="0">
                <a:ln>
                  <a:solidFill>
                    <a:schemeClr val="tx1"/>
                  </a:solidFill>
                </a:ln>
              </a:rPr>
              <a:t>になったら</a:t>
            </a:r>
            <a:endParaRPr lang="ja-JP" altLang="en-US" sz="4200" spc="-100" dirty="0">
              <a:ln>
                <a:solidFill>
                  <a:schemeClr val="tx1"/>
                </a:solidFill>
              </a:ln>
            </a:endParaRPr>
          </a:p>
        </p:txBody>
      </p:sp>
      <p:sp>
        <p:nvSpPr>
          <p:cNvPr id="5" name="正方形/長方形 4"/>
          <p:cNvSpPr/>
          <p:nvPr/>
        </p:nvSpPr>
        <p:spPr>
          <a:xfrm>
            <a:off x="349134" y="1286787"/>
            <a:ext cx="6408712" cy="1560293"/>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rPr>
              <a:t>想像</a:t>
            </a:r>
            <a:r>
              <a:rPr lang="ja-JP" altLang="en-US" sz="2800" b="1" dirty="0">
                <a:solidFill>
                  <a:schemeClr val="tx1"/>
                </a:solidFill>
              </a:rPr>
              <a:t>して</a:t>
            </a:r>
            <a:r>
              <a:rPr lang="ja-JP" altLang="en-US" sz="2800" b="1" dirty="0" smtClean="0">
                <a:solidFill>
                  <a:schemeClr val="tx1"/>
                </a:solidFill>
              </a:rPr>
              <a:t>みて・・・</a:t>
            </a:r>
            <a:endParaRPr lang="en-US" altLang="ja-JP" sz="2800" b="1" dirty="0">
              <a:solidFill>
                <a:schemeClr val="tx1"/>
              </a:solidFill>
            </a:endParaRPr>
          </a:p>
          <a:p>
            <a:pPr>
              <a:lnSpc>
                <a:spcPts val="2000"/>
              </a:lnSpc>
            </a:pPr>
            <a:endParaRPr lang="en-US" altLang="ja-JP" sz="2800" b="1" dirty="0" smtClean="0">
              <a:solidFill>
                <a:schemeClr val="tx1"/>
              </a:solidFill>
            </a:endParaRPr>
          </a:p>
          <a:p>
            <a:r>
              <a:rPr kumimoji="1" lang="ja-JP" altLang="en-US" sz="2800" b="1" dirty="0">
                <a:solidFill>
                  <a:schemeClr val="tx1"/>
                </a:solidFill>
              </a:rPr>
              <a:t>自分</a:t>
            </a:r>
            <a:r>
              <a:rPr kumimoji="1" lang="ja-JP" altLang="en-US" sz="2800" b="1" dirty="0" smtClean="0">
                <a:solidFill>
                  <a:schemeClr val="tx1"/>
                </a:solidFill>
              </a:rPr>
              <a:t>の周りの人が急に病気になったら</a:t>
            </a:r>
            <a:endParaRPr kumimoji="1" lang="ja-JP" altLang="en-US" sz="2800" b="1" dirty="0">
              <a:solidFill>
                <a:schemeClr val="tx1"/>
              </a:solidFill>
            </a:endParaRPr>
          </a:p>
        </p:txBody>
      </p:sp>
      <p:sp>
        <p:nvSpPr>
          <p:cNvPr id="6" name="正方形/長方形 5"/>
          <p:cNvSpPr/>
          <p:nvPr/>
        </p:nvSpPr>
        <p:spPr>
          <a:xfrm>
            <a:off x="337774" y="3124390"/>
            <a:ext cx="7776864" cy="1656184"/>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2800" b="1" dirty="0" smtClean="0">
                <a:solidFill>
                  <a:schemeClr val="tx1"/>
                </a:solidFill>
              </a:rPr>
              <a:t>　　　　　　　　　 </a:t>
            </a:r>
            <a:r>
              <a:rPr kumimoji="1" lang="ja-JP" altLang="en-US" sz="2800" dirty="0" smtClean="0">
                <a:solidFill>
                  <a:schemeClr val="tx1"/>
                </a:solidFill>
              </a:rPr>
              <a:t>　</a:t>
            </a:r>
            <a:r>
              <a:rPr kumimoji="1" lang="ja-JP" altLang="en-US" sz="1200" dirty="0" smtClean="0">
                <a:solidFill>
                  <a:schemeClr val="tx1"/>
                </a:solidFill>
              </a:rPr>
              <a:t>ち　りょう </a:t>
            </a:r>
            <a:endParaRPr kumimoji="1" lang="en-US" altLang="ja-JP" sz="1200" dirty="0" smtClean="0">
              <a:solidFill>
                <a:schemeClr val="tx1"/>
              </a:solidFill>
            </a:endParaRPr>
          </a:p>
          <a:p>
            <a:r>
              <a:rPr kumimoji="1" lang="ja-JP" altLang="en-US" sz="2800" b="1" dirty="0" smtClean="0">
                <a:solidFill>
                  <a:schemeClr val="tx1"/>
                </a:solidFill>
              </a:rPr>
              <a:t>今はいろいろな治療法があるとはいうものの・・・</a:t>
            </a:r>
            <a:endParaRPr kumimoji="1" lang="en-US" altLang="ja-JP" sz="2800" b="1" dirty="0" smtClean="0">
              <a:solidFill>
                <a:schemeClr val="tx1"/>
              </a:solidFill>
            </a:endParaRPr>
          </a:p>
          <a:p>
            <a:r>
              <a:rPr kumimoji="1" lang="ja-JP" altLang="en-US" sz="2800" b="1" dirty="0" smtClean="0">
                <a:solidFill>
                  <a:schemeClr val="tx1"/>
                </a:solidFill>
              </a:rPr>
              <a:t>今までの生活が変わってしまうってこと・・</a:t>
            </a:r>
            <a:endParaRPr kumimoji="1" lang="en-US" altLang="ja-JP" sz="2800" b="1" dirty="0" smtClean="0">
              <a:solidFill>
                <a:schemeClr val="tx1"/>
              </a:solidFill>
            </a:endParaRPr>
          </a:p>
        </p:txBody>
      </p:sp>
      <p:sp>
        <p:nvSpPr>
          <p:cNvPr id="7" name="正方形/長方形 6"/>
          <p:cNvSpPr/>
          <p:nvPr/>
        </p:nvSpPr>
        <p:spPr>
          <a:xfrm>
            <a:off x="323528" y="5121187"/>
            <a:ext cx="6624736" cy="1326268"/>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おとなに近づいている君たちには</a:t>
            </a:r>
            <a:endParaRPr kumimoji="1" lang="en-US" altLang="ja-JP" sz="2800" b="1" dirty="0" smtClean="0">
              <a:solidFill>
                <a:schemeClr val="tx1"/>
              </a:solidFill>
            </a:endParaRPr>
          </a:p>
          <a:p>
            <a:r>
              <a:rPr kumimoji="1" lang="ja-JP" altLang="en-US" sz="2800" b="1" dirty="0" smtClean="0">
                <a:solidFill>
                  <a:schemeClr val="tx1"/>
                </a:solidFill>
              </a:rPr>
              <a:t>何ができるのだろう？</a:t>
            </a:r>
            <a:endParaRPr kumimoji="1" lang="ja-JP" altLang="en-US" sz="2800" b="1" dirty="0">
              <a:solidFill>
                <a:schemeClr val="tx1"/>
              </a:solidFill>
            </a:endParaRPr>
          </a:p>
        </p:txBody>
      </p:sp>
      <p:pic>
        <p:nvPicPr>
          <p:cNvPr id="9" name="オブジェクト 0" descr="3"/>
          <p:cNvPicPr/>
          <p:nvPr/>
        </p:nvPicPr>
        <p:blipFill>
          <a:blip r:embed="rId3"/>
          <a:stretch>
            <a:fillRect/>
          </a:stretch>
        </p:blipFill>
        <p:spPr bwMode="auto">
          <a:xfrm>
            <a:off x="6372200" y="4293096"/>
            <a:ext cx="2333625" cy="2305050"/>
          </a:xfrm>
          <a:prstGeom prst="rect">
            <a:avLst/>
          </a:prstGeom>
          <a:noFill/>
          <a:ln>
            <a:miter/>
          </a:ln>
        </p:spPr>
      </p:pic>
    </p:spTree>
    <p:extLst>
      <p:ext uri="{BB962C8B-B14F-4D97-AF65-F5344CB8AC3E}">
        <p14:creationId xmlns:p14="http://schemas.microsoft.com/office/powerpoint/2010/main" val="247627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 name="テキスト 757"/>
          <p:cNvSpPr txBox="1"/>
          <p:nvPr/>
        </p:nvSpPr>
        <p:spPr>
          <a:xfrm>
            <a:off x="541338" y="660403"/>
            <a:ext cx="8426361" cy="1569660"/>
          </a:xfrm>
          <a:prstGeom prst="rect">
            <a:avLst/>
          </a:prstGeom>
        </p:spPr>
        <p:txBody>
          <a:bodyPr wrap="square">
            <a:spAutoFit/>
          </a:bodyPr>
          <a:lstStyle/>
          <a:p>
            <a:pPr>
              <a:defRPr lang="ja-JP" altLang="en-US"/>
            </a:pPr>
            <a:r>
              <a:rPr lang="ja-JP" altLang="en-US" sz="3200" dirty="0" smtClean="0">
                <a:latin typeface="HG丸ｺﾞｼｯｸM-PRO"/>
                <a:ea typeface="HG丸ｺﾞｼｯｸM-PRO"/>
              </a:rPr>
              <a:t>３ がんから家族や周りの大切な人の命を</a:t>
            </a:r>
            <a:endParaRPr lang="en-US" altLang="ja-JP" sz="3200" dirty="0" smtClean="0">
              <a:latin typeface="HG丸ｺﾞｼｯｸM-PRO"/>
              <a:ea typeface="HG丸ｺﾞｼｯｸM-PRO"/>
            </a:endParaRPr>
          </a:p>
          <a:p>
            <a:pPr>
              <a:defRPr lang="ja-JP" altLang="en-US"/>
            </a:pPr>
            <a:r>
              <a:rPr lang="ja-JP" altLang="en-US" sz="3200" dirty="0" smtClean="0">
                <a:latin typeface="HG丸ｺﾞｼｯｸM-PRO"/>
                <a:ea typeface="HG丸ｺﾞｼｯｸM-PRO"/>
              </a:rPr>
              <a:t>　 守るために、自分にできることを１つ</a:t>
            </a:r>
            <a:endParaRPr lang="en-US" altLang="ja-JP" sz="3200" dirty="0" smtClean="0">
              <a:latin typeface="HG丸ｺﾞｼｯｸM-PRO"/>
              <a:ea typeface="HG丸ｺﾞｼｯｸM-PRO"/>
            </a:endParaRPr>
          </a:p>
          <a:p>
            <a:pPr>
              <a:defRPr lang="ja-JP" altLang="en-US"/>
            </a:pPr>
            <a:r>
              <a:rPr lang="ja-JP" altLang="en-US" sz="3200" dirty="0" smtClean="0">
                <a:latin typeface="HG丸ｺﾞｼｯｸM-PRO"/>
                <a:ea typeface="HG丸ｺﾞｼｯｸM-PRO"/>
              </a:rPr>
              <a:t>　 考えてみよう</a:t>
            </a:r>
            <a:endParaRPr lang="ja-JP" altLang="en-US" sz="3200" dirty="0">
              <a:latin typeface="HG丸ｺﾞｼｯｸM-PRO"/>
              <a:ea typeface="HG丸ｺﾞｼｯｸM-PRO"/>
            </a:endParaRPr>
          </a:p>
        </p:txBody>
      </p:sp>
      <p:sp>
        <p:nvSpPr>
          <p:cNvPr id="1719" name="テキスト 758"/>
          <p:cNvSpPr txBox="1"/>
          <p:nvPr/>
        </p:nvSpPr>
        <p:spPr>
          <a:xfrm>
            <a:off x="548409" y="2280227"/>
            <a:ext cx="8426361" cy="368439"/>
          </a:xfrm>
          <a:prstGeom prst="rect">
            <a:avLst/>
          </a:prstGeom>
        </p:spPr>
        <p:txBody>
          <a:bodyPr>
            <a:spAutoFit/>
          </a:bodyPr>
          <a:lstStyle/>
          <a:p>
            <a:pPr>
              <a:defRPr lang="ja-JP" altLang="en-US"/>
            </a:pPr>
            <a:endParaRPr lang="ja-JP" altLang="en-US"/>
          </a:p>
        </p:txBody>
      </p:sp>
      <p:sp>
        <p:nvSpPr>
          <p:cNvPr id="1720" name="四角形 759"/>
          <p:cNvSpPr/>
          <p:nvPr/>
        </p:nvSpPr>
        <p:spPr>
          <a:xfrm>
            <a:off x="683568" y="2464446"/>
            <a:ext cx="7703049" cy="3383513"/>
          </a:xfrm>
          <a:prstGeom prst="rect">
            <a:avLst/>
          </a:prstGeom>
          <a:noFill/>
          <a:ln w="76200" cap="rnd" cmpd="tri" algn="ctr">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Tree>
    <p:extLst>
      <p:ext uri="{BB962C8B-B14F-4D97-AF65-F5344CB8AC3E}">
        <p14:creationId xmlns:p14="http://schemas.microsoft.com/office/powerpoint/2010/main" val="2413838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75122" y="0"/>
            <a:ext cx="8532329"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吹き出し 17"/>
          <p:cNvSpPr/>
          <p:nvPr/>
        </p:nvSpPr>
        <p:spPr>
          <a:xfrm>
            <a:off x="2707517" y="270066"/>
            <a:ext cx="2296531" cy="708135"/>
          </a:xfrm>
          <a:prstGeom prst="wedgeRoundRectCallout">
            <a:avLst>
              <a:gd name="adj1" fmla="val 5339"/>
              <a:gd name="adj2" fmla="val -44558"/>
              <a:gd name="adj3" fmla="val 16667"/>
            </a:avLst>
          </a:prstGeom>
          <a:solidFill>
            <a:srgbClr val="FFFFAF"/>
          </a:solidFill>
          <a:ln w="41275">
            <a:solidFill>
              <a:srgbClr val="FFFFAF"/>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en-US" altLang="ja-JP"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人に</a:t>
            </a:r>
            <a:r>
              <a:rPr lang="en-US" altLang="ja-JP"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23526" y="487447"/>
            <a:ext cx="2132472"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日本では、</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2136775" y="454981"/>
            <a:ext cx="6719082" cy="523220"/>
          </a:xfrm>
          <a:prstGeom prst="rect">
            <a:avLst/>
          </a:prstGeom>
          <a:noFill/>
        </p:spPr>
        <p:txBody>
          <a:bodyPr wrap="square" rtlCol="0">
            <a:spAutoFit/>
          </a:bodyPr>
          <a:lstStyle>
            <a:defPPr>
              <a:defRPr lang="ja-JP"/>
            </a:defPPr>
            <a:lvl1pPr algn="ctr">
              <a:defRPr sz="4400" b="1"/>
            </a:lvl1pPr>
          </a:lstStyle>
          <a:p>
            <a:pPr algn="l"/>
            <a:r>
              <a:rPr lang="ja-JP" altLang="en-US" sz="2800" dirty="0" smtClean="0">
                <a:latin typeface="メイリオ" panose="020B0604030504040204" pitchFamily="50" charset="-128"/>
                <a:ea typeface="メイリオ" panose="020B0604030504040204" pitchFamily="50" charset="-128"/>
              </a:rPr>
              <a:t>約　　　　　　　 が、がんになっている</a:t>
            </a:r>
            <a:endParaRPr lang="en-US" altLang="ja-JP" sz="28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0" y="1595508"/>
            <a:ext cx="4536504"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日本人は、一生のうち</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6164913" y="3719534"/>
            <a:ext cx="2808311"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が、がんになる</a:t>
            </a:r>
            <a:endParaRPr lang="en-US" altLang="ja-JP" sz="2800" dirty="0">
              <a:latin typeface="メイリオ" panose="020B0604030504040204" pitchFamily="50" charset="-128"/>
              <a:ea typeface="メイリオ" panose="020B0604030504040204" pitchFamily="50" charset="-128"/>
            </a:endParaRPr>
          </a:p>
        </p:txBody>
      </p:sp>
      <p:sp>
        <p:nvSpPr>
          <p:cNvPr id="33" name="円/楕円 5"/>
          <p:cNvSpPr/>
          <p:nvPr/>
        </p:nvSpPr>
        <p:spPr>
          <a:xfrm>
            <a:off x="538573" y="2031512"/>
            <a:ext cx="2381309" cy="197897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smtClean="0">
                <a:solidFill>
                  <a:srgbClr val="0066CC"/>
                </a:solidFill>
                <a:latin typeface="HGP創英角ﾎﾟｯﾌﾟ体" panose="040B0A00000000000000" pitchFamily="50" charset="-128"/>
                <a:ea typeface="HGP創英角ﾎﾟｯﾌﾟ体" panose="040B0A00000000000000" pitchFamily="50" charset="-128"/>
              </a:rPr>
              <a:t>男性の</a:t>
            </a:r>
            <a:endParaRPr lang="en-US" altLang="ja-JP" sz="2800" dirty="0" smtClean="0">
              <a:solidFill>
                <a:srgbClr val="0066CC"/>
              </a:solidFill>
              <a:latin typeface="HGP創英角ﾎﾟｯﾌﾟ体" panose="040B0A00000000000000" pitchFamily="50" charset="-128"/>
              <a:ea typeface="HGP創英角ﾎﾟｯﾌﾟ体" panose="040B0A00000000000000" pitchFamily="50" charset="-128"/>
            </a:endParaRPr>
          </a:p>
          <a:p>
            <a:pPr algn="ctr"/>
            <a:r>
              <a:rPr kumimoji="1" lang="en-US" altLang="ja-JP" sz="3100" dirty="0" smtClean="0">
                <a:solidFill>
                  <a:srgbClr val="0066CC"/>
                </a:solidFill>
                <a:latin typeface="HGP創英角ﾎﾟｯﾌﾟ体" panose="040B0A00000000000000" pitchFamily="50" charset="-128"/>
                <a:ea typeface="HGP創英角ﾎﾟｯﾌﾟ体" panose="040B0A00000000000000" pitchFamily="50" charset="-128"/>
              </a:rPr>
              <a:t>3</a:t>
            </a:r>
            <a:r>
              <a:rPr kumimoji="1" lang="ja-JP" altLang="en-US" sz="3100" dirty="0" smtClean="0">
                <a:solidFill>
                  <a:srgbClr val="0066CC"/>
                </a:solidFill>
                <a:latin typeface="HGP創英角ﾎﾟｯﾌﾟ体" panose="040B0A00000000000000" pitchFamily="50" charset="-128"/>
                <a:ea typeface="HGP創英角ﾎﾟｯﾌﾟ体" panose="040B0A00000000000000" pitchFamily="50" charset="-128"/>
              </a:rPr>
              <a:t>人に</a:t>
            </a:r>
            <a:r>
              <a:rPr kumimoji="1" lang="en-US" altLang="ja-JP" sz="3100" dirty="0" smtClean="0">
                <a:solidFill>
                  <a:srgbClr val="0066CC"/>
                </a:solidFill>
                <a:latin typeface="HGP創英角ﾎﾟｯﾌﾟ体" panose="040B0A00000000000000" pitchFamily="50" charset="-128"/>
                <a:ea typeface="HGP創英角ﾎﾟｯﾌﾟ体" panose="040B0A00000000000000" pitchFamily="50" charset="-128"/>
              </a:rPr>
              <a:t>2</a:t>
            </a:r>
            <a:r>
              <a:rPr kumimoji="1" lang="ja-JP" altLang="en-US" sz="3100" dirty="0" smtClean="0">
                <a:solidFill>
                  <a:srgbClr val="0066CC"/>
                </a:solidFill>
                <a:latin typeface="HGP創英角ﾎﾟｯﾌﾟ体" panose="040B0A00000000000000" pitchFamily="50" charset="-128"/>
                <a:ea typeface="HGP創英角ﾎﾟｯﾌﾟ体" panose="040B0A00000000000000" pitchFamily="50" charset="-128"/>
              </a:rPr>
              <a:t>人</a:t>
            </a:r>
            <a:endParaRPr kumimoji="1" lang="en-US" altLang="ja-JP" sz="3100" dirty="0" smtClean="0">
              <a:solidFill>
                <a:srgbClr val="0066CC"/>
              </a:solidFill>
              <a:latin typeface="HGP創英角ﾎﾟｯﾌﾟ体" panose="040B0A00000000000000" pitchFamily="50" charset="-128"/>
              <a:ea typeface="HGP創英角ﾎﾟｯﾌﾟ体" panose="040B0A00000000000000" pitchFamily="50" charset="-128"/>
            </a:endParaRPr>
          </a:p>
          <a:p>
            <a:pPr algn="ctr"/>
            <a:r>
              <a:rPr lang="ja-JP" altLang="en-US" sz="2800" dirty="0" smtClean="0">
                <a:solidFill>
                  <a:srgbClr val="0066CC"/>
                </a:solidFill>
                <a:latin typeface="HGP創英角ﾎﾟｯﾌﾟ体" panose="040B0A00000000000000" pitchFamily="50" charset="-128"/>
                <a:ea typeface="HGP創英角ﾎﾟｯﾌﾟ体" panose="040B0A00000000000000" pitchFamily="50" charset="-128"/>
              </a:rPr>
              <a:t>（</a:t>
            </a:r>
            <a:r>
              <a:rPr lang="en-US" altLang="ja-JP" sz="2800" dirty="0" smtClean="0">
                <a:solidFill>
                  <a:srgbClr val="0066CC"/>
                </a:solidFill>
                <a:latin typeface="HGP創英角ﾎﾟｯﾌﾟ体" panose="040B0A00000000000000" pitchFamily="50" charset="-128"/>
                <a:ea typeface="HGP創英角ﾎﾟｯﾌﾟ体" panose="040B0A00000000000000" pitchFamily="50" charset="-128"/>
              </a:rPr>
              <a:t>62%</a:t>
            </a:r>
            <a:r>
              <a:rPr lang="ja-JP" altLang="en-US" sz="2800" dirty="0" smtClean="0">
                <a:solidFill>
                  <a:srgbClr val="0066CC"/>
                </a:solidFill>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0066CC"/>
              </a:solidFill>
              <a:latin typeface="HGP創英角ﾎﾟｯﾌﾟ体" panose="040B0A00000000000000" pitchFamily="50" charset="-128"/>
              <a:ea typeface="HGP創英角ﾎﾟｯﾌﾟ体" panose="040B0A00000000000000" pitchFamily="50" charset="-128"/>
            </a:endParaRPr>
          </a:p>
        </p:txBody>
      </p:sp>
      <p:sp>
        <p:nvSpPr>
          <p:cNvPr id="34" name="円/楕円 5"/>
          <p:cNvSpPr/>
          <p:nvPr/>
        </p:nvSpPr>
        <p:spPr>
          <a:xfrm>
            <a:off x="4447305" y="1989169"/>
            <a:ext cx="2536250" cy="1861348"/>
          </a:xfrm>
          <a:prstGeom prst="ellipse">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smtClean="0">
                <a:solidFill>
                  <a:srgbClr val="FF5050"/>
                </a:solidFill>
                <a:latin typeface="HGP創英角ﾎﾟｯﾌﾟ体" panose="040B0A00000000000000" pitchFamily="50" charset="-128"/>
                <a:ea typeface="HGP創英角ﾎﾟｯﾌﾟ体" panose="040B0A00000000000000" pitchFamily="50" charset="-128"/>
              </a:rPr>
              <a:t>女性の</a:t>
            </a:r>
            <a:endParaRPr lang="en-US" altLang="ja-JP" sz="2800" dirty="0" smtClean="0">
              <a:solidFill>
                <a:srgbClr val="FF5050"/>
              </a:solidFill>
              <a:latin typeface="HGP創英角ﾎﾟｯﾌﾟ体" panose="040B0A00000000000000" pitchFamily="50" charset="-128"/>
              <a:ea typeface="HGP創英角ﾎﾟｯﾌﾟ体" panose="040B0A00000000000000" pitchFamily="50" charset="-128"/>
            </a:endParaRPr>
          </a:p>
          <a:p>
            <a:pPr algn="ctr"/>
            <a:r>
              <a:rPr kumimoji="1" lang="en-US" altLang="ja-JP" sz="3200" dirty="0" smtClean="0">
                <a:solidFill>
                  <a:srgbClr val="FF5050"/>
                </a:solidFill>
                <a:latin typeface="HGP創英角ﾎﾟｯﾌﾟ体" panose="040B0A00000000000000" pitchFamily="50" charset="-128"/>
                <a:ea typeface="HGP創英角ﾎﾟｯﾌﾟ体" panose="040B0A00000000000000" pitchFamily="50" charset="-128"/>
              </a:rPr>
              <a:t>2</a:t>
            </a:r>
            <a:r>
              <a:rPr kumimoji="1" lang="ja-JP" altLang="en-US" sz="3200" dirty="0" smtClean="0">
                <a:solidFill>
                  <a:srgbClr val="FF5050"/>
                </a:solidFill>
                <a:latin typeface="HGP創英角ﾎﾟｯﾌﾟ体" panose="040B0A00000000000000" pitchFamily="50" charset="-128"/>
                <a:ea typeface="HGP創英角ﾎﾟｯﾌﾟ体" panose="040B0A00000000000000" pitchFamily="50" charset="-128"/>
              </a:rPr>
              <a:t>人に</a:t>
            </a:r>
            <a:r>
              <a:rPr kumimoji="1" lang="en-US" altLang="ja-JP" sz="3200" dirty="0" smtClean="0">
                <a:solidFill>
                  <a:srgbClr val="FF5050"/>
                </a:solidFill>
                <a:latin typeface="HGP創英角ﾎﾟｯﾌﾟ体" panose="040B0A00000000000000" pitchFamily="50" charset="-128"/>
                <a:ea typeface="HGP創英角ﾎﾟｯﾌﾟ体" panose="040B0A00000000000000" pitchFamily="50" charset="-128"/>
              </a:rPr>
              <a:t>1</a:t>
            </a:r>
            <a:r>
              <a:rPr kumimoji="1" lang="ja-JP" altLang="en-US" sz="3200" dirty="0" smtClean="0">
                <a:solidFill>
                  <a:srgbClr val="FF5050"/>
                </a:solidFill>
                <a:latin typeface="HGP創英角ﾎﾟｯﾌﾟ体" panose="040B0A00000000000000" pitchFamily="50" charset="-128"/>
                <a:ea typeface="HGP創英角ﾎﾟｯﾌﾟ体" panose="040B0A00000000000000" pitchFamily="50" charset="-128"/>
              </a:rPr>
              <a:t>人</a:t>
            </a:r>
            <a:endParaRPr kumimoji="1" lang="en-US" altLang="ja-JP" sz="3200" dirty="0" smtClean="0">
              <a:solidFill>
                <a:srgbClr val="FF5050"/>
              </a:solidFill>
              <a:latin typeface="HGP創英角ﾎﾟｯﾌﾟ体" panose="040B0A00000000000000" pitchFamily="50" charset="-128"/>
              <a:ea typeface="HGP創英角ﾎﾟｯﾌﾟ体" panose="040B0A00000000000000" pitchFamily="50" charset="-128"/>
            </a:endParaRPr>
          </a:p>
          <a:p>
            <a:pPr algn="ctr"/>
            <a:r>
              <a:rPr lang="ja-JP" altLang="en-US" sz="2800" dirty="0" smtClean="0">
                <a:solidFill>
                  <a:srgbClr val="FF5050"/>
                </a:solidFill>
                <a:latin typeface="HGP創英角ﾎﾟｯﾌﾟ体" panose="040B0A00000000000000" pitchFamily="50" charset="-128"/>
                <a:ea typeface="HGP創英角ﾎﾟｯﾌﾟ体" panose="040B0A00000000000000" pitchFamily="50" charset="-128"/>
              </a:rPr>
              <a:t>（</a:t>
            </a:r>
            <a:r>
              <a:rPr lang="en-US" altLang="ja-JP" sz="2800" dirty="0" smtClean="0">
                <a:solidFill>
                  <a:srgbClr val="FF5050"/>
                </a:solidFill>
                <a:latin typeface="HGP創英角ﾎﾟｯﾌﾟ体" panose="040B0A00000000000000" pitchFamily="50" charset="-128"/>
                <a:ea typeface="HGP創英角ﾎﾟｯﾌﾟ体" panose="040B0A00000000000000" pitchFamily="50" charset="-128"/>
              </a:rPr>
              <a:t>47%</a:t>
            </a:r>
            <a:r>
              <a:rPr lang="ja-JP" altLang="en-US" sz="2800" dirty="0" smtClean="0">
                <a:solidFill>
                  <a:srgbClr val="FF5050"/>
                </a:solidFill>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FF5050"/>
              </a:solidFill>
              <a:latin typeface="HGP創英角ﾎﾟｯﾌﾟ体" panose="040B0A00000000000000" pitchFamily="50" charset="-128"/>
              <a:ea typeface="HGP創英角ﾎﾟｯﾌﾟ体" panose="040B0A00000000000000" pitchFamily="50" charset="-128"/>
            </a:endParaRPr>
          </a:p>
        </p:txBody>
      </p:sp>
      <p:sp>
        <p:nvSpPr>
          <p:cNvPr id="35" name="角丸四角形吹き出し 34"/>
          <p:cNvSpPr/>
          <p:nvPr/>
        </p:nvSpPr>
        <p:spPr>
          <a:xfrm>
            <a:off x="1243973" y="5524818"/>
            <a:ext cx="7042235" cy="740601"/>
          </a:xfrm>
          <a:prstGeom prst="wedgeRoundRectCallout">
            <a:avLst>
              <a:gd name="adj1" fmla="val 5339"/>
              <a:gd name="adj2" fmla="val -44558"/>
              <a:gd name="adj3" fmla="val 16667"/>
            </a:avLst>
          </a:prstGeom>
          <a:solidFill>
            <a:schemeClr val="accent6">
              <a:lumMod val="40000"/>
              <a:lumOff val="60000"/>
            </a:schemeClr>
          </a:solidFill>
          <a:ln w="41275">
            <a:solidFill>
              <a:srgbClr val="FFCC99"/>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ja-JP" altLang="en-US" sz="3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誰もががんになる可能性がある</a:t>
            </a:r>
            <a:endPar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オブジェクト 0"/>
          <p:cNvPicPr/>
          <p:nvPr/>
        </p:nvPicPr>
        <p:blipFill rotWithShape="1">
          <a:blip r:embed="rId4"/>
          <a:srcRect l="-1" r="48723" b="12820"/>
          <a:stretch/>
        </p:blipFill>
        <p:spPr bwMode="auto">
          <a:xfrm>
            <a:off x="2575004" y="1821232"/>
            <a:ext cx="1845421" cy="2114183"/>
          </a:xfrm>
          <a:prstGeom prst="rect">
            <a:avLst/>
          </a:prstGeom>
          <a:noFill/>
          <a:ln>
            <a:miter/>
          </a:ln>
        </p:spPr>
      </p:pic>
      <p:pic>
        <p:nvPicPr>
          <p:cNvPr id="37" name="オブジェクト 0"/>
          <p:cNvPicPr/>
          <p:nvPr/>
        </p:nvPicPr>
        <p:blipFill rotWithShape="1">
          <a:blip r:embed="rId4"/>
          <a:srcRect l="51495" t="12230" b="11796"/>
          <a:stretch/>
        </p:blipFill>
        <p:spPr bwMode="auto">
          <a:xfrm>
            <a:off x="6703401" y="1700808"/>
            <a:ext cx="1955550" cy="1944216"/>
          </a:xfrm>
          <a:prstGeom prst="rect">
            <a:avLst/>
          </a:prstGeom>
          <a:noFill/>
          <a:ln>
            <a:miter/>
          </a:ln>
        </p:spPr>
      </p:pic>
      <p:sp>
        <p:nvSpPr>
          <p:cNvPr id="16" name="テキスト ボックス 15"/>
          <p:cNvSpPr txBox="1"/>
          <p:nvPr/>
        </p:nvSpPr>
        <p:spPr>
          <a:xfrm>
            <a:off x="4229765" y="6399893"/>
            <a:ext cx="4721031" cy="415498"/>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：国立がん研究センターがん情報サービス「がん登録・集計」</a:t>
            </a:r>
            <a:endPar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「よくわかるがんの話①　がんってどんな病気？」林和彦著　保育社より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228586" y="4582960"/>
            <a:ext cx="4536504"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日本人の死因第一位は、</a:t>
            </a:r>
            <a:endParaRPr lang="en-US" altLang="ja-JP" sz="2800" dirty="0">
              <a:latin typeface="メイリオ" panose="020B0604030504040204" pitchFamily="50" charset="-128"/>
              <a:ea typeface="メイリオ" panose="020B0604030504040204" pitchFamily="50" charset="-128"/>
            </a:endParaRPr>
          </a:p>
        </p:txBody>
      </p:sp>
      <p:sp>
        <p:nvSpPr>
          <p:cNvPr id="19" name="角丸四角形吹き出し 18"/>
          <p:cNvSpPr/>
          <p:nvPr/>
        </p:nvSpPr>
        <p:spPr>
          <a:xfrm>
            <a:off x="4420424" y="4376994"/>
            <a:ext cx="3865783" cy="708135"/>
          </a:xfrm>
          <a:prstGeom prst="wedgeRoundRectCallout">
            <a:avLst>
              <a:gd name="adj1" fmla="val 5339"/>
              <a:gd name="adj2" fmla="val -44558"/>
              <a:gd name="adj3" fmla="val 16667"/>
            </a:avLst>
          </a:prstGeom>
          <a:solidFill>
            <a:srgbClr val="FFFFAF"/>
          </a:solidFill>
          <a:ln w="41275">
            <a:solidFill>
              <a:srgbClr val="FFFFAF"/>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がん（悪性新生物）</a:t>
            </a:r>
            <a:endPar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261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4" grpId="0"/>
      <p:bldP spid="33" grpId="0" animBg="1"/>
      <p:bldP spid="34" grpId="0" animBg="1"/>
      <p:bldP spid="35" grpId="0" animBg="1"/>
      <p:bldP spid="17"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48679" y="-206375"/>
            <a:ext cx="8496944"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3563888" y="6459247"/>
            <a:ext cx="5256584" cy="253916"/>
          </a:xfrm>
          <a:prstGeom prst="rect">
            <a:avLst/>
          </a:prstGeom>
          <a:noFill/>
        </p:spPr>
        <p:txBody>
          <a:bodyPr wrap="square" rtlCol="0">
            <a:spAutoFit/>
          </a:bodyPr>
          <a:lstStyle/>
          <a:p>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厚生労働省　令和</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年人口動態統計　「死因順位別にみた都道府県別死亡割合」より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079740" y="5179161"/>
            <a:ext cx="7222394" cy="584775"/>
          </a:xfrm>
          <a:prstGeom prst="rect">
            <a:avLst/>
          </a:prstGeom>
          <a:solidFill>
            <a:schemeClr val="accent6">
              <a:lumMod val="40000"/>
              <a:lumOff val="60000"/>
            </a:schemeClr>
          </a:solidFill>
        </p:spPr>
        <p:txBody>
          <a:bodyPr wrap="square" rtlCol="0">
            <a:spAutoFit/>
          </a:bodyPr>
          <a:lstStyle>
            <a:defPPr>
              <a:defRPr lang="ja-JP"/>
            </a:defPPr>
            <a:lvl1pPr algn="ctr">
              <a:defRPr sz="4400" b="1"/>
            </a:lvl1pPr>
          </a:lstStyle>
          <a:p>
            <a:pPr algn="l"/>
            <a:r>
              <a:rPr lang="ja-JP" altLang="en-US" sz="3200" dirty="0" smtClean="0">
                <a:latin typeface="メイリオ" panose="020B0604030504040204" pitchFamily="50" charset="-128"/>
                <a:ea typeface="メイリオ" panose="020B0604030504040204" pitchFamily="50" charset="-128"/>
              </a:rPr>
              <a:t>  高知県では、約　　　　　　</a:t>
            </a:r>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 が</a:t>
            </a:r>
            <a:endParaRPr lang="en-US" altLang="ja-JP" sz="32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079740" y="5762780"/>
            <a:ext cx="7223283" cy="641568"/>
          </a:xfrm>
          <a:prstGeom prst="rect">
            <a:avLst/>
          </a:prstGeom>
          <a:solidFill>
            <a:schemeClr val="accent6">
              <a:lumMod val="40000"/>
              <a:lumOff val="60000"/>
            </a:schemeClr>
          </a:solidFill>
        </p:spPr>
        <p:txBody>
          <a:bodyPr wrap="square" rtlCol="0" anchor="b" anchorCtr="1">
            <a:noAutofit/>
          </a:bodyPr>
          <a:lstStyle>
            <a:defPPr>
              <a:defRPr lang="ja-JP"/>
            </a:defPPr>
            <a:lvl1pPr algn="ctr">
              <a:defRPr sz="4400" b="1"/>
            </a:lvl1pPr>
          </a:lstStyle>
          <a:p>
            <a:pPr algn="l"/>
            <a:r>
              <a:rPr lang="ja-JP" altLang="en-US" sz="3200" dirty="0" smtClean="0">
                <a:latin typeface="メイリオ" panose="020B0604030504040204" pitchFamily="50" charset="-128"/>
                <a:ea typeface="メイリオ" panose="020B0604030504040204" pitchFamily="50" charset="-128"/>
              </a:rPr>
              <a:t>「がん」が原因で亡くなっています。</a:t>
            </a:r>
            <a:endParaRPr lang="en-US" altLang="ja-JP" sz="3200" dirty="0">
              <a:latin typeface="メイリオ" panose="020B0604030504040204" pitchFamily="50" charset="-128"/>
              <a:ea typeface="メイリオ" panose="020B0604030504040204" pitchFamily="50" charset="-128"/>
            </a:endParaRPr>
          </a:p>
        </p:txBody>
      </p:sp>
      <p:sp>
        <p:nvSpPr>
          <p:cNvPr id="11" name="角丸四角形吹き出し 10"/>
          <p:cNvSpPr/>
          <p:nvPr/>
        </p:nvSpPr>
        <p:spPr>
          <a:xfrm>
            <a:off x="4479305" y="5171034"/>
            <a:ext cx="2324943" cy="591745"/>
          </a:xfrm>
          <a:prstGeom prst="wedgeRoundRectCallout">
            <a:avLst>
              <a:gd name="adj1" fmla="val 5339"/>
              <a:gd name="adj2" fmla="val -44558"/>
              <a:gd name="adj3" fmla="val 16667"/>
            </a:avLst>
          </a:prstGeom>
          <a:solidFill>
            <a:srgbClr val="FF9900"/>
          </a:solidFill>
          <a:ln w="41275">
            <a:solidFill>
              <a:srgbClr val="FF9933"/>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en-US" altLang="ja-JP"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人に</a:t>
            </a:r>
            <a:r>
              <a:rPr lang="en-US" altLang="ja-JP"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96905" y="211696"/>
            <a:ext cx="8280919" cy="584775"/>
          </a:xfrm>
          <a:prstGeom prst="rect">
            <a:avLst/>
          </a:prstGeom>
          <a:noFill/>
          <a:effectLst/>
        </p:spPr>
        <p:txBody>
          <a:bodyPr wrap="square" rtlCol="0">
            <a:spAutoFit/>
          </a:bodyPr>
          <a:lstStyle>
            <a:defPPr>
              <a:defRPr lang="ja-JP"/>
            </a:defPPr>
            <a:lvl1pPr algn="ctr">
              <a:defRPr sz="4400" b="1"/>
            </a:lvl1pPr>
          </a:lstStyle>
          <a:p>
            <a:r>
              <a:rPr lang="ja-JP" altLang="en-US" sz="3200" dirty="0">
                <a:latin typeface="メイリオ" panose="020B0604030504040204" pitchFamily="50" charset="-128"/>
                <a:ea typeface="メイリオ" panose="020B0604030504040204" pitchFamily="50" charset="-128"/>
              </a:rPr>
              <a:t>令和</a:t>
            </a:r>
            <a:r>
              <a:rPr lang="ja-JP" altLang="en-US" sz="3200" dirty="0" smtClean="0">
                <a:latin typeface="メイリオ" panose="020B0604030504040204" pitchFamily="50" charset="-128"/>
                <a:ea typeface="メイリオ" panose="020B0604030504040204" pitchFamily="50" charset="-128"/>
              </a:rPr>
              <a:t>５年高知県死因別死亡率</a:t>
            </a:r>
          </a:p>
        </p:txBody>
      </p:sp>
      <p:sp>
        <p:nvSpPr>
          <p:cNvPr id="12" name="正方形/長方形 11"/>
          <p:cNvSpPr/>
          <p:nvPr/>
        </p:nvSpPr>
        <p:spPr>
          <a:xfrm>
            <a:off x="6466064" y="1033477"/>
            <a:ext cx="2411760"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latin typeface="HGSｺﾞｼｯｸE" panose="020B0900000000000000" pitchFamily="50" charset="-128"/>
                <a:ea typeface="HGSｺﾞｼｯｸE" panose="020B0900000000000000" pitchFamily="50" charset="-128"/>
              </a:rPr>
              <a:t>生活習慣病</a:t>
            </a:r>
            <a:endParaRPr kumimoji="1" lang="en-US" altLang="ja-JP" sz="2800" dirty="0" smtClean="0">
              <a:solidFill>
                <a:srgbClr val="FF0000"/>
              </a:solidFill>
              <a:latin typeface="HGSｺﾞｼｯｸE" panose="020B0900000000000000" pitchFamily="50" charset="-128"/>
              <a:ea typeface="HGSｺﾞｼｯｸE" panose="020B0900000000000000" pitchFamily="50" charset="-128"/>
            </a:endParaRPr>
          </a:p>
          <a:p>
            <a:pPr algn="ctr"/>
            <a:r>
              <a:rPr kumimoji="1" lang="en-US" altLang="ja-JP" sz="2800" dirty="0" smtClean="0">
                <a:solidFill>
                  <a:srgbClr val="FF0000"/>
                </a:solidFill>
                <a:latin typeface="HGSｺﾞｼｯｸE" panose="020B0900000000000000" pitchFamily="50" charset="-128"/>
                <a:ea typeface="HGSｺﾞｼｯｸE" panose="020B0900000000000000" pitchFamily="50" charset="-128"/>
              </a:rPr>
              <a:t>44.4</a:t>
            </a:r>
            <a:r>
              <a:rPr kumimoji="1" lang="ja-JP" altLang="en-US" sz="2800" dirty="0" smtClean="0">
                <a:solidFill>
                  <a:srgbClr val="FF0000"/>
                </a:solidFill>
                <a:latin typeface="HGSｺﾞｼｯｸE" panose="020B0900000000000000" pitchFamily="50" charset="-128"/>
                <a:ea typeface="HGSｺﾞｼｯｸE" panose="020B0900000000000000" pitchFamily="50" charset="-128"/>
              </a:rPr>
              <a:t>％</a:t>
            </a:r>
            <a:endParaRPr lang="en-US" altLang="ja-JP" sz="2800" dirty="0">
              <a:solidFill>
                <a:srgbClr val="FF0000"/>
              </a:solidFill>
              <a:latin typeface="HGSｺﾞｼｯｸE" panose="020B0900000000000000" pitchFamily="50" charset="-128"/>
              <a:ea typeface="HGSｺﾞｼｯｸE" panose="020B0900000000000000" pitchFamily="50" charset="-128"/>
            </a:endParaRPr>
          </a:p>
          <a:p>
            <a:pPr algn="ctr"/>
            <a:r>
              <a:rPr kumimoji="1" lang="en-US" altLang="ja-JP" sz="2800" dirty="0" smtClean="0">
                <a:solidFill>
                  <a:srgbClr val="FF0000"/>
                </a:solidFill>
                <a:latin typeface="HGSｺﾞｼｯｸE" panose="020B0900000000000000" pitchFamily="50" charset="-128"/>
                <a:ea typeface="HGSｺﾞｼｯｸE" panose="020B0900000000000000" pitchFamily="50" charset="-128"/>
              </a:rPr>
              <a:t>(45.6%)</a:t>
            </a:r>
            <a:endParaRPr kumimoji="1" lang="ja-JP" altLang="en-US" sz="2800" dirty="0">
              <a:solidFill>
                <a:srgbClr val="FF0000"/>
              </a:solidFill>
              <a:latin typeface="HGSｺﾞｼｯｸE" panose="020B0900000000000000" pitchFamily="50" charset="-128"/>
              <a:ea typeface="HGSｺﾞｼｯｸE" panose="020B0900000000000000" pitchFamily="50" charset="-128"/>
            </a:endParaRPr>
          </a:p>
        </p:txBody>
      </p:sp>
      <p:sp>
        <p:nvSpPr>
          <p:cNvPr id="13" name="テキスト ボックス 12"/>
          <p:cNvSpPr txBox="1"/>
          <p:nvPr/>
        </p:nvSpPr>
        <p:spPr>
          <a:xfrm>
            <a:off x="6587632" y="4615109"/>
            <a:ext cx="2168623" cy="338554"/>
          </a:xfrm>
          <a:prstGeom prst="rect">
            <a:avLst/>
          </a:prstGeom>
          <a:noFill/>
          <a:effectLst/>
        </p:spPr>
        <p:txBody>
          <a:bodyPr wrap="square" rtlCol="0">
            <a:spAutoFit/>
          </a:bodyPr>
          <a:lstStyle>
            <a:defPPr>
              <a:defRPr lang="ja-JP"/>
            </a:defPPr>
            <a:lvl1pPr algn="ctr">
              <a:defRPr sz="4400" b="1"/>
            </a:lvl1pPr>
          </a:lstStyle>
          <a:p>
            <a:r>
              <a:rPr lang="ja-JP" altLang="en-US" sz="1600" b="0" dirty="0" smtClean="0">
                <a:latin typeface="メイリオ" panose="020B0604030504040204" pitchFamily="50" charset="-128"/>
                <a:ea typeface="メイリオ" panose="020B0604030504040204" pitchFamily="50" charset="-128"/>
              </a:rPr>
              <a:t>＊（　）は全国値</a:t>
            </a:r>
          </a:p>
        </p:txBody>
      </p:sp>
      <p:graphicFrame>
        <p:nvGraphicFramePr>
          <p:cNvPr id="14" name="グラフ 13"/>
          <p:cNvGraphicFramePr>
            <a:graphicFrameLocks/>
          </p:cNvGraphicFramePr>
          <p:nvPr>
            <p:extLst>
              <p:ext uri="{D42A27DB-BD31-4B8C-83A1-F6EECF244321}">
                <p14:modId xmlns:p14="http://schemas.microsoft.com/office/powerpoint/2010/main" val="1973746382"/>
              </p:ext>
            </p:extLst>
          </p:nvPr>
        </p:nvGraphicFramePr>
        <p:xfrm>
          <a:off x="914909" y="731231"/>
          <a:ext cx="7128792" cy="4496917"/>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4516661" y="3420016"/>
            <a:ext cx="919435" cy="43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rgbClr val="002060"/>
                </a:solidFill>
              </a:rPr>
              <a:t>ろうすい</a:t>
            </a:r>
            <a:endParaRPr kumimoji="1" lang="ja-JP" altLang="en-US" sz="1200" b="1" dirty="0">
              <a:solidFill>
                <a:srgbClr val="002060"/>
              </a:solidFill>
            </a:endParaRPr>
          </a:p>
        </p:txBody>
      </p:sp>
      <p:sp>
        <p:nvSpPr>
          <p:cNvPr id="16" name="正方形/長方形 15"/>
          <p:cNvSpPr/>
          <p:nvPr/>
        </p:nvSpPr>
        <p:spPr>
          <a:xfrm>
            <a:off x="5220072" y="2421523"/>
            <a:ext cx="1084799" cy="43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しんしっかん</a:t>
            </a:r>
            <a:endParaRPr kumimoji="1" lang="ja-JP" altLang="en-US" sz="1200" b="1" dirty="0">
              <a:solidFill>
                <a:schemeClr val="tx1"/>
              </a:solidFill>
            </a:endParaRPr>
          </a:p>
        </p:txBody>
      </p:sp>
    </p:spTree>
    <p:extLst>
      <p:ext uri="{BB962C8B-B14F-4D97-AF65-F5344CB8AC3E}">
        <p14:creationId xmlns:p14="http://schemas.microsoft.com/office/powerpoint/2010/main" val="38447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6737" y="0"/>
            <a:ext cx="916214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323973" y="5509322"/>
            <a:ext cx="8496053" cy="1015663"/>
          </a:xfrm>
          <a:prstGeom prst="rect">
            <a:avLst/>
          </a:prstGeom>
          <a:solidFill>
            <a:schemeClr val="accent6">
              <a:lumMod val="40000"/>
              <a:lumOff val="60000"/>
            </a:schemeClr>
          </a:solidFill>
          <a:effectLst>
            <a:outerShdw blurRad="50800" dist="38100" dir="2700000" algn="tl" rotWithShape="0">
              <a:prstClr val="black">
                <a:alpha val="40000"/>
              </a:prstClr>
            </a:outerShdw>
            <a:softEdge rad="25400"/>
          </a:effectLst>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がんの種類によって、治りょうで</a:t>
            </a:r>
            <a:endParaRPr lang="en-US" altLang="ja-JP" sz="28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命を救いやすいものとそうでないものがある</a:t>
            </a:r>
            <a:endParaRPr lang="en-US" altLang="ja-JP" sz="32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96905" y="211696"/>
            <a:ext cx="8280919" cy="584775"/>
          </a:xfrm>
          <a:prstGeom prst="rect">
            <a:avLst/>
          </a:prstGeom>
          <a:noFill/>
          <a:effectLst/>
        </p:spPr>
        <p:txBody>
          <a:bodyPr wrap="square" rtlCol="0">
            <a:spAutoFit/>
          </a:bodyPr>
          <a:lstStyle>
            <a:defPPr>
              <a:defRPr lang="ja-JP"/>
            </a:defPPr>
            <a:lvl1pPr algn="ctr">
              <a:defRPr sz="4400" b="1"/>
            </a:lvl1pPr>
          </a:lstStyle>
          <a:p>
            <a:r>
              <a:rPr lang="ja-JP" altLang="en-US" sz="3200" dirty="0" smtClean="0">
                <a:latin typeface="メイリオ" panose="020B0604030504040204" pitchFamily="50" charset="-128"/>
                <a:ea typeface="メイリオ" panose="020B0604030504040204" pitchFamily="50" charset="-128"/>
              </a:rPr>
              <a:t>がんと診断されてからの５年生存率</a:t>
            </a:r>
          </a:p>
        </p:txBody>
      </p:sp>
      <p:sp>
        <p:nvSpPr>
          <p:cNvPr id="2" name="正方形/長方形 1"/>
          <p:cNvSpPr/>
          <p:nvPr/>
        </p:nvSpPr>
        <p:spPr>
          <a:xfrm>
            <a:off x="269630" y="360879"/>
            <a:ext cx="432049" cy="477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a:t>
            </a:r>
            <a:endParaRPr kumimoji="1" lang="ja-JP" altLang="en-US" sz="1400" dirty="0">
              <a:solidFill>
                <a:schemeClr val="tx1"/>
              </a:solidFill>
            </a:endParaRPr>
          </a:p>
        </p:txBody>
      </p:sp>
      <p:sp>
        <p:nvSpPr>
          <p:cNvPr id="9" name="正方形/長方形 8"/>
          <p:cNvSpPr/>
          <p:nvPr/>
        </p:nvSpPr>
        <p:spPr>
          <a:xfrm>
            <a:off x="2627784" y="-90739"/>
            <a:ext cx="936104" cy="43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しんだん</a:t>
            </a:r>
            <a:endParaRPr kumimoji="1" lang="ja-JP" altLang="en-US" sz="1400" b="1" dirty="0">
              <a:solidFill>
                <a:schemeClr val="tx1"/>
              </a:solidFill>
            </a:endParaRPr>
          </a:p>
        </p:txBody>
      </p:sp>
      <p:graphicFrame>
        <p:nvGraphicFramePr>
          <p:cNvPr id="10" name="グラフ 9"/>
          <p:cNvGraphicFramePr>
            <a:graphicFrameLocks/>
          </p:cNvGraphicFramePr>
          <p:nvPr>
            <p:extLst>
              <p:ext uri="{D42A27DB-BD31-4B8C-83A1-F6EECF244321}">
                <p14:modId xmlns:p14="http://schemas.microsoft.com/office/powerpoint/2010/main" val="689793689"/>
              </p:ext>
            </p:extLst>
          </p:nvPr>
        </p:nvGraphicFramePr>
        <p:xfrm>
          <a:off x="162795" y="704032"/>
          <a:ext cx="9014160" cy="4312954"/>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403876" y="4961063"/>
            <a:ext cx="8280919" cy="461665"/>
          </a:xfrm>
          <a:prstGeom prst="rect">
            <a:avLst/>
          </a:prstGeom>
          <a:noFill/>
          <a:effectLst/>
        </p:spPr>
        <p:txBody>
          <a:bodyPr wrap="square" rtlCol="0">
            <a:spAutoFit/>
          </a:bodyPr>
          <a:lstStyle>
            <a:defPPr>
              <a:defRPr lang="ja-JP"/>
            </a:defPPr>
            <a:lvl1pPr algn="ctr">
              <a:defRPr sz="4400" b="1"/>
            </a:lvl1pPr>
          </a:lstStyle>
          <a:p>
            <a:pPr algn="l"/>
            <a:r>
              <a:rPr lang="ja-JP" altLang="en-US" sz="1200" b="0" dirty="0" smtClean="0">
                <a:latin typeface="メイリオ" panose="020B0604030504040204" pitchFamily="50" charset="-128"/>
                <a:ea typeface="メイリオ" panose="020B0604030504040204" pitchFamily="50" charset="-128"/>
              </a:rPr>
              <a:t>＊がんと診断された人のうち</a:t>
            </a:r>
            <a:r>
              <a:rPr lang="en-US" altLang="ja-JP" sz="1200" b="0" dirty="0" smtClean="0">
                <a:latin typeface="メイリオ" panose="020B0604030504040204" pitchFamily="50" charset="-128"/>
                <a:ea typeface="メイリオ" panose="020B0604030504040204" pitchFamily="50" charset="-128"/>
              </a:rPr>
              <a:t>5</a:t>
            </a:r>
            <a:r>
              <a:rPr lang="ja-JP" altLang="en-US" sz="1200" b="0" dirty="0" smtClean="0">
                <a:latin typeface="メイリオ" panose="020B0604030504040204" pitchFamily="50" charset="-128"/>
                <a:ea typeface="メイリオ" panose="020B0604030504040204" pitchFamily="50" charset="-128"/>
              </a:rPr>
              <a:t>年後に生存している人の割合が、日本人全体で</a:t>
            </a:r>
            <a:r>
              <a:rPr lang="en-US" altLang="ja-JP" sz="1200" b="0" dirty="0" smtClean="0">
                <a:latin typeface="メイリオ" panose="020B0604030504040204" pitchFamily="50" charset="-128"/>
                <a:ea typeface="メイリオ" panose="020B0604030504040204" pitchFamily="50" charset="-128"/>
              </a:rPr>
              <a:t>5</a:t>
            </a:r>
            <a:r>
              <a:rPr lang="ja-JP" altLang="en-US" sz="1200" b="0" dirty="0" smtClean="0">
                <a:latin typeface="メイリオ" panose="020B0604030504040204" pitchFamily="50" charset="-128"/>
                <a:ea typeface="メイリオ" panose="020B0604030504040204" pitchFamily="50" charset="-128"/>
              </a:rPr>
              <a:t>年後に生存している人の割合に比べて</a:t>
            </a:r>
            <a:endParaRPr lang="en-US" altLang="ja-JP" sz="1200" b="0" dirty="0" smtClean="0">
              <a:latin typeface="メイリオ" panose="020B0604030504040204" pitchFamily="50" charset="-128"/>
              <a:ea typeface="メイリオ" panose="020B0604030504040204" pitchFamily="50" charset="-128"/>
            </a:endParaRPr>
          </a:p>
          <a:p>
            <a:pPr algn="l"/>
            <a:r>
              <a:rPr lang="ja-JP" altLang="en-US" sz="1200" b="0" dirty="0">
                <a:latin typeface="メイリオ" panose="020B0604030504040204" pitchFamily="50" charset="-128"/>
                <a:ea typeface="メイリオ" panose="020B0604030504040204" pitchFamily="50" charset="-128"/>
              </a:rPr>
              <a:t>　</a:t>
            </a:r>
            <a:r>
              <a:rPr lang="ja-JP" altLang="en-US" sz="1200" b="0" dirty="0" smtClean="0">
                <a:latin typeface="メイリオ" panose="020B0604030504040204" pitchFamily="50" charset="-128"/>
                <a:ea typeface="メイリオ" panose="020B0604030504040204" pitchFamily="50" charset="-128"/>
              </a:rPr>
              <a:t>どのくらい低いかで示す</a:t>
            </a:r>
            <a:endParaRPr lang="ja-JP" altLang="en-US" sz="1200" b="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17075" y="6622788"/>
            <a:ext cx="8563580" cy="246221"/>
          </a:xfrm>
          <a:prstGeom prst="rect">
            <a:avLst/>
          </a:prstGeom>
          <a:noFill/>
        </p:spPr>
        <p:txBody>
          <a:bodyPr wrap="square" rtlCol="0">
            <a:spAutoFit/>
          </a:bodyPr>
          <a:lstStyle>
            <a:defPPr>
              <a:defRPr lang="ja-JP"/>
            </a:defPPr>
          </a:lstStyle>
          <a:p>
            <a:pPr algn="ctr"/>
            <a:r>
              <a:rPr kumimoji="1" lang="ja-JP" altLang="en-US" sz="1000" kern="1200" dirty="0">
                <a:solidFill>
                  <a:srgbClr val="595959"/>
                </a:solidFill>
                <a:effectLst/>
                <a:latin typeface="メイリオ" panose="020B0604030504040204" pitchFamily="50" charset="-128"/>
                <a:ea typeface="メイリオ" panose="020B0604030504040204" pitchFamily="50" charset="-128"/>
                <a:cs typeface="Arial" panose="020B0604020202020204" pitchFamily="34" charset="0"/>
              </a:rPr>
              <a:t>国立がん研究センターがん情報サービス「がん登録・統計」がん診療連携拠点病院等院内がん登録生存率集計（</a:t>
            </a:r>
            <a:r>
              <a:rPr kumimoji="1" lang="en-US" altLang="ja-JP" sz="1000" kern="1200" dirty="0">
                <a:solidFill>
                  <a:srgbClr val="595959"/>
                </a:solidFill>
                <a:effectLst/>
                <a:latin typeface="メイリオ" panose="020B0604030504040204" pitchFamily="50" charset="-128"/>
                <a:ea typeface="メイリオ" panose="020B0604030504040204" pitchFamily="50" charset="-128"/>
                <a:cs typeface="Arial" panose="020B0604020202020204" pitchFamily="34" charset="0"/>
              </a:rPr>
              <a:t>2010‐2011</a:t>
            </a:r>
            <a:r>
              <a:rPr kumimoji="1" lang="ja-JP" altLang="en-US" sz="1000" kern="1200" dirty="0">
                <a:solidFill>
                  <a:srgbClr val="595959"/>
                </a:solidFill>
                <a:effectLst/>
                <a:latin typeface="メイリオ" panose="020B0604030504040204" pitchFamily="50" charset="-128"/>
                <a:ea typeface="メイリオ" panose="020B0604030504040204" pitchFamily="50" charset="-128"/>
                <a:cs typeface="Arial" panose="020B0604020202020204" pitchFamily="34" charset="0"/>
              </a:rPr>
              <a:t>診断例）より作成</a:t>
            </a:r>
            <a:endParaRPr lang="ja-JP" altLang="ja-JP" sz="11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4538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6737" y="0"/>
            <a:ext cx="916214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323973" y="5509322"/>
            <a:ext cx="8496053" cy="1077218"/>
          </a:xfrm>
          <a:prstGeom prst="rect">
            <a:avLst/>
          </a:prstGeom>
          <a:solidFill>
            <a:srgbClr val="FFCC99"/>
          </a:solidFill>
          <a:effectLst>
            <a:softEdge rad="25400"/>
          </a:effectLst>
        </p:spPr>
        <p:txBody>
          <a:bodyPr wrap="square" rtlCol="0" anchor="b" anchorCtr="1">
            <a:spAutoFit/>
          </a:bodyPr>
          <a:lstStyle>
            <a:defPPr>
              <a:defRPr lang="ja-JP"/>
            </a:defPPr>
            <a:lvl1pPr algn="ctr">
              <a:defRPr sz="4400" b="1"/>
            </a:lvl1pPr>
          </a:lstStyle>
          <a:p>
            <a:r>
              <a:rPr lang="ja-JP" altLang="en-US" sz="3200" dirty="0">
                <a:latin typeface="メイリオ" panose="020B0604030504040204" pitchFamily="50" charset="-128"/>
                <a:ea typeface="メイリオ" panose="020B0604030504040204" pitchFamily="50" charset="-128"/>
              </a:rPr>
              <a:t>将来</a:t>
            </a:r>
            <a:r>
              <a:rPr lang="ja-JP" altLang="en-US" sz="3200" dirty="0" smtClean="0">
                <a:latin typeface="メイリオ" panose="020B0604030504040204" pitchFamily="50" charset="-128"/>
                <a:ea typeface="メイリオ" panose="020B0604030504040204" pitchFamily="50" charset="-128"/>
              </a:rPr>
              <a:t>の「がん」を予防するために</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正しく</a:t>
            </a:r>
            <a:r>
              <a:rPr lang="ja-JP" altLang="en-US" sz="3200" dirty="0" smtClean="0">
                <a:latin typeface="メイリオ" panose="020B0604030504040204" pitchFamily="50" charset="-128"/>
                <a:ea typeface="メイリオ" panose="020B0604030504040204" pitchFamily="50" charset="-128"/>
              </a:rPr>
              <a:t>知って、今からできることをしよう</a:t>
            </a:r>
            <a:endParaRPr lang="en-US" altLang="ja-JP" sz="3200" dirty="0" smtClean="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7F309A0B-0065-4B1C-A2FC-5765D9249CAB}"/>
              </a:ext>
            </a:extLst>
          </p:cNvPr>
          <p:cNvPicPr/>
          <p:nvPr/>
        </p:nvPicPr>
        <p:blipFill rotWithShape="1">
          <a:blip r:embed="rId4" cstate="print">
            <a:extLst>
              <a:ext uri="{28A0092B-C50C-407E-A947-70E740481C1C}">
                <a14:useLocalDpi xmlns:a14="http://schemas.microsoft.com/office/drawing/2010/main" val="0"/>
              </a:ext>
            </a:extLst>
          </a:blip>
          <a:srcRect l="1242" t="1293" r="1466" b="9449"/>
          <a:stretch/>
        </p:blipFill>
        <p:spPr bwMode="auto">
          <a:xfrm>
            <a:off x="323973" y="178452"/>
            <a:ext cx="8553851" cy="4759812"/>
          </a:xfrm>
          <a:prstGeom prst="rect">
            <a:avLst/>
          </a:prstGeom>
          <a:noFill/>
          <a:ln>
            <a:noFill/>
          </a:ln>
        </p:spPr>
      </p:pic>
      <p:sp>
        <p:nvSpPr>
          <p:cNvPr id="14" name="テキスト ボックス 13"/>
          <p:cNvSpPr txBox="1"/>
          <p:nvPr/>
        </p:nvSpPr>
        <p:spPr>
          <a:xfrm>
            <a:off x="1178919" y="4969877"/>
            <a:ext cx="7913440" cy="253916"/>
          </a:xfrm>
          <a:prstGeom prst="rect">
            <a:avLst/>
          </a:prstGeom>
          <a:noFill/>
        </p:spPr>
        <p:txBody>
          <a:bodyPr wrap="square" rtlCol="0">
            <a:spAutoFit/>
          </a:bodyPr>
          <a:lstStyle>
            <a:defPPr>
              <a:defRPr lang="ja-JP"/>
            </a:defPPr>
          </a:lstStyle>
          <a:p>
            <a:pPr algn="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（厚生労働省「人口動態統計」より国立がん研究センターがん情報サービスが作成（「がん登録・統計」））</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7" name="テキスト ボックス 16"/>
          <p:cNvSpPr txBox="1"/>
          <p:nvPr/>
        </p:nvSpPr>
        <p:spPr>
          <a:xfrm>
            <a:off x="596905" y="211696"/>
            <a:ext cx="8280919" cy="553998"/>
          </a:xfrm>
          <a:prstGeom prst="rect">
            <a:avLst/>
          </a:prstGeom>
          <a:noFill/>
          <a:effectLst/>
        </p:spPr>
        <p:txBody>
          <a:bodyPr wrap="square" rtlCol="0">
            <a:spAutoFit/>
          </a:bodyPr>
          <a:lstStyle>
            <a:defPPr>
              <a:defRPr lang="ja-JP"/>
            </a:defPPr>
            <a:lvl1pPr algn="ctr">
              <a:defRPr sz="4400" b="1"/>
            </a:lvl1pPr>
          </a:lstStyle>
          <a:p>
            <a:r>
              <a:rPr lang="ja-JP" altLang="en-US" sz="3000" dirty="0" smtClean="0">
                <a:latin typeface="メイリオ" panose="020B0604030504040204" pitchFamily="50" charset="-128"/>
                <a:ea typeface="メイリオ" panose="020B0604030504040204" pitchFamily="50" charset="-128"/>
              </a:rPr>
              <a:t>年齢別がんになる人の割合</a:t>
            </a:r>
          </a:p>
        </p:txBody>
      </p:sp>
      <p:sp>
        <p:nvSpPr>
          <p:cNvPr id="9" name="角丸四角形吹き出し 8"/>
          <p:cNvSpPr/>
          <p:nvPr/>
        </p:nvSpPr>
        <p:spPr>
          <a:xfrm>
            <a:off x="1002250" y="3153315"/>
            <a:ext cx="2952328" cy="635726"/>
          </a:xfrm>
          <a:prstGeom prst="wedgeRoundRectCallout">
            <a:avLst>
              <a:gd name="adj1" fmla="val 45741"/>
              <a:gd name="adj2" fmla="val 97368"/>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i="0" normalizeH="0" noProof="0" dirty="0" smtClean="0">
                <a:solidFill>
                  <a:schemeClr val="tx1"/>
                </a:solidFill>
                <a:uLnTx/>
                <a:uFillTx/>
                <a:latin typeface="メイリオ" panose="020B0604030504040204" pitchFamily="50" charset="-128"/>
                <a:ea typeface="メイリオ" panose="020B0604030504040204" pitchFamily="50" charset="-128"/>
              </a:rPr>
              <a:t>20</a:t>
            </a:r>
            <a:r>
              <a:rPr kumimoji="1" lang="ja-JP" altLang="en-US" i="0" normalizeH="0" noProof="0" dirty="0" smtClean="0">
                <a:solidFill>
                  <a:schemeClr val="tx1"/>
                </a:solidFill>
                <a:uLnTx/>
                <a:uFillTx/>
                <a:latin typeface="メイリオ" panose="020B0604030504040204" pitchFamily="50" charset="-128"/>
                <a:ea typeface="メイリオ" panose="020B0604030504040204" pitchFamily="50" charset="-128"/>
              </a:rPr>
              <a:t>代後半から</a:t>
            </a:r>
            <a:r>
              <a:rPr kumimoji="1" lang="en-US" altLang="ja-JP" i="0" normalizeH="0" noProof="0" dirty="0" smtClean="0">
                <a:solidFill>
                  <a:schemeClr val="tx1"/>
                </a:solidFill>
                <a:uLnTx/>
                <a:uFillTx/>
                <a:latin typeface="メイリオ" panose="020B0604030504040204" pitchFamily="50" charset="-128"/>
                <a:ea typeface="メイリオ" panose="020B0604030504040204" pitchFamily="50" charset="-128"/>
              </a:rPr>
              <a:t>50</a:t>
            </a:r>
            <a:r>
              <a:rPr kumimoji="1" lang="ja-JP" altLang="en-US" i="0" normalizeH="0" noProof="0" dirty="0" smtClean="0">
                <a:solidFill>
                  <a:schemeClr val="tx1"/>
                </a:solidFill>
                <a:uLnTx/>
                <a:uFillTx/>
                <a:latin typeface="メイリオ" panose="020B0604030504040204" pitchFamily="50" charset="-128"/>
                <a:ea typeface="メイリオ" panose="020B0604030504040204" pitchFamily="50" charset="-128"/>
              </a:rPr>
              <a:t>歳くらいでは、女性が多い</a:t>
            </a:r>
            <a:endParaRPr kumimoji="1" lang="ja-JP" altLang="en-US" i="0" normalizeH="0" noProof="0" dirty="0">
              <a:solidFill>
                <a:schemeClr val="tx1"/>
              </a:solidFill>
              <a:uLnTx/>
              <a:uFillTx/>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V="1">
            <a:off x="4644008" y="1201891"/>
            <a:ext cx="0" cy="3128260"/>
          </a:xfrm>
          <a:prstGeom prst="line">
            <a:avLst/>
          </a:prstGeom>
          <a:ln w="222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角丸四角形吹き出し 11"/>
          <p:cNvSpPr/>
          <p:nvPr/>
        </p:nvSpPr>
        <p:spPr>
          <a:xfrm>
            <a:off x="3419872" y="1201891"/>
            <a:ext cx="2448272" cy="1515227"/>
          </a:xfrm>
          <a:prstGeom prst="wedgeRoundRectCallout">
            <a:avLst>
              <a:gd name="adj1" fmla="val -21023"/>
              <a:gd name="adj2" fmla="val 48371"/>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sz="2600" i="0" normalizeH="0" noProof="0" dirty="0" smtClean="0">
                <a:solidFill>
                  <a:schemeClr val="tx1"/>
                </a:solidFill>
                <a:uLnTx/>
                <a:uFillTx/>
                <a:latin typeface="メイリオ" panose="020B0604030504040204" pitchFamily="50" charset="-128"/>
                <a:ea typeface="メイリオ" panose="020B0604030504040204" pitchFamily="50" charset="-128"/>
              </a:rPr>
              <a:t>50</a:t>
            </a:r>
            <a:r>
              <a:rPr kumimoji="1" lang="ja-JP" altLang="en-US" sz="2600" i="0" normalizeH="0" noProof="0" dirty="0" smtClean="0">
                <a:solidFill>
                  <a:schemeClr val="tx1"/>
                </a:solidFill>
                <a:uLnTx/>
                <a:uFillTx/>
                <a:latin typeface="メイリオ" panose="020B0604030504040204" pitchFamily="50" charset="-128"/>
                <a:ea typeface="メイリオ" panose="020B0604030504040204" pitchFamily="50" charset="-128"/>
              </a:rPr>
              <a:t>才前後から</a:t>
            </a:r>
            <a:endParaRPr kumimoji="1" lang="en-US" altLang="ja-JP" sz="2600" i="0" normalizeH="0" noProof="0" dirty="0" smtClean="0">
              <a:solidFill>
                <a:schemeClr val="tx1"/>
              </a:solidFill>
              <a:uLnTx/>
              <a:uFillTx/>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600" i="0" normalizeH="0" noProof="0" dirty="0" smtClean="0">
                <a:solidFill>
                  <a:schemeClr val="tx1"/>
                </a:solidFill>
                <a:uLnTx/>
                <a:uFillTx/>
                <a:latin typeface="メイリオ" panose="020B0604030504040204" pitchFamily="50" charset="-128"/>
                <a:ea typeface="メイリオ" panose="020B0604030504040204" pitchFamily="50" charset="-128"/>
              </a:rPr>
              <a:t>がんになる人が増える</a:t>
            </a:r>
            <a:endParaRPr kumimoji="1" lang="ja-JP" altLang="en-US" sz="2600" i="0" normalizeH="0" noProof="0" dirty="0">
              <a:solidFill>
                <a:schemeClr val="tx1"/>
              </a:solidFill>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429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971600" y="1772816"/>
            <a:ext cx="7125995" cy="3362459"/>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がんとは</a:t>
            </a:r>
            <a:endParaRPr lang="en-US" altLang="ja-JP" dirty="0" smtClean="0"/>
          </a:p>
          <a:p>
            <a:r>
              <a:rPr lang="ja-JP" altLang="en-US" dirty="0" smtClean="0"/>
              <a:t>どんな病気</a:t>
            </a:r>
            <a:endParaRPr lang="en-US" altLang="ja-JP" dirty="0" smtClean="0"/>
          </a:p>
          <a:p>
            <a:r>
              <a:rPr lang="ja-JP" altLang="en-US" dirty="0" smtClean="0"/>
              <a:t>だろうか</a:t>
            </a:r>
            <a:endParaRPr lang="ja-JP" altLang="en-US" dirty="0"/>
          </a:p>
        </p:txBody>
      </p:sp>
    </p:spTree>
    <p:extLst>
      <p:ext uri="{BB962C8B-B14F-4D97-AF65-F5344CB8AC3E}">
        <p14:creationId xmlns:p14="http://schemas.microsoft.com/office/powerpoint/2010/main" val="435641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787463" y="985487"/>
            <a:ext cx="5170722" cy="3234219"/>
          </a:xfrm>
          <a:prstGeom prst="rect">
            <a:avLst/>
          </a:prstGeom>
          <a:noFill/>
        </p:spPr>
        <p:txBody>
          <a:bodyPr wrap="square" rtlCol="0">
            <a:spAutoFit/>
          </a:bodyPr>
          <a:lstStyle/>
          <a:p>
            <a:pPr>
              <a:lnSpc>
                <a:spcPts val="4900"/>
              </a:lnSpc>
            </a:pP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わたしたちの体は</a:t>
            </a:r>
            <a:endPar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4900"/>
              </a:lnSpc>
            </a:pP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細胞からできていて、</a:t>
            </a:r>
            <a:endPar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4900"/>
              </a:lnSpc>
            </a:pP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細胞は同じものを</a:t>
            </a:r>
            <a:endPar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4900"/>
              </a:lnSpc>
            </a:pP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コピーしながら</a:t>
            </a:r>
            <a:endPar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4900"/>
              </a:lnSpc>
            </a:pP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新しく</a:t>
            </a: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なって</a:t>
            </a: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いる</a:t>
            </a:r>
            <a:endPar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algn="ctr">
              <a:defRPr sz="4400" b="1"/>
            </a:lvl1pPr>
          </a:lstStyle>
          <a:p>
            <a:r>
              <a:rPr lang="ja-JP" altLang="en-US" sz="3900" dirty="0" smtClean="0">
                <a:ln>
                  <a:solidFill>
                    <a:schemeClr val="tx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がんのしくみ</a:t>
            </a:r>
            <a:endParaRPr lang="ja-JP" altLang="en-US" sz="3900" dirty="0">
              <a:ln>
                <a:solidFill>
                  <a:schemeClr val="tx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5" name="正方形/長方形 14"/>
          <p:cNvSpPr/>
          <p:nvPr/>
        </p:nvSpPr>
        <p:spPr>
          <a:xfrm>
            <a:off x="5793651" y="3196778"/>
            <a:ext cx="1749197" cy="523220"/>
          </a:xfrm>
          <a:prstGeom prst="rect">
            <a:avLst/>
          </a:prstGeom>
        </p:spPr>
        <p:txBody>
          <a:bodyPr wrap="none">
            <a:spAutoFit/>
          </a:bodyPr>
          <a:lstStyle/>
          <a:p>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約</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37</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兆個</a:t>
            </a:r>
            <a:endParaRPr lang="ja-JP" altLang="en-US" sz="2800" dirty="0"/>
          </a:p>
        </p:txBody>
      </p:sp>
      <p:pic>
        <p:nvPicPr>
          <p:cNvPr id="16" name="Picture 4" descr="C:\Users\nakamura\Desktop\サタケさんイラストスライド化拡大-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36"/>
          <a:stretch/>
        </p:blipFill>
        <p:spPr bwMode="auto">
          <a:xfrm>
            <a:off x="7395796" y="1136393"/>
            <a:ext cx="1568692" cy="21592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28594" y="1202999"/>
            <a:ext cx="2647088" cy="2019026"/>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115616" y="6597352"/>
            <a:ext cx="7848872" cy="253916"/>
          </a:xfrm>
          <a:prstGeom prst="rect">
            <a:avLst/>
          </a:prstGeom>
          <a:noFill/>
        </p:spPr>
        <p:txBody>
          <a:bodyPr wrap="square" rtlCol="0">
            <a:spAutoFit/>
          </a:bodyPr>
          <a:lstStyle>
            <a:defPPr>
              <a:defRPr lang="ja-JP"/>
            </a:defPPr>
            <a:lvl1pPr algn="r">
              <a:defRPr sz="1050">
                <a:solidFill>
                  <a:schemeClr val="tx1">
                    <a:lumMod val="65000"/>
                    <a:lumOff val="35000"/>
                  </a:schemeClr>
                </a:solidFill>
              </a:defRPr>
            </a:lvl1pPr>
          </a:lstStyle>
          <a:p>
            <a:r>
              <a:rPr lang="ja-JP" altLang="en-US" dirty="0" smtClean="0">
                <a:solidFill>
                  <a:prstClr val="black">
                    <a:lumMod val="65000"/>
                    <a:lumOff val="35000"/>
                  </a:prstClr>
                </a:solidFill>
                <a:latin typeface="メイリオ" panose="020B0604030504040204" pitchFamily="50" charset="-128"/>
                <a:cs typeface="メイリオ" panose="020B0604030504040204" pitchFamily="50" charset="-128"/>
              </a:rPr>
              <a:t>出典</a:t>
            </a:r>
            <a:r>
              <a:rPr lang="ja-JP" altLang="en-US" dirty="0">
                <a:solidFill>
                  <a:prstClr val="black">
                    <a:lumMod val="65000"/>
                    <a:lumOff val="35000"/>
                  </a:prstClr>
                </a:solidFill>
                <a:latin typeface="メイリオ" panose="020B0604030504040204" pitchFamily="50" charset="-128"/>
                <a:cs typeface="メイリオ" panose="020B0604030504040204" pitchFamily="50" charset="-128"/>
              </a:rPr>
              <a:t>（細胞の数） </a:t>
            </a:r>
            <a:r>
              <a:rPr lang="ja-JP" altLang="en-US" dirty="0" smtClean="0">
                <a:solidFill>
                  <a:prstClr val="black">
                    <a:lumMod val="65000"/>
                    <a:lumOff val="35000"/>
                  </a:prstClr>
                </a:solidFill>
                <a:latin typeface="Calibri"/>
                <a:ea typeface="ＭＳ Ｐゴシック"/>
              </a:rPr>
              <a:t>：</a:t>
            </a:r>
            <a:r>
              <a:rPr lang="en-US" altLang="ja-JP" dirty="0">
                <a:solidFill>
                  <a:prstClr val="black">
                    <a:lumMod val="65000"/>
                    <a:lumOff val="35000"/>
                  </a:prstClr>
                </a:solidFill>
                <a:latin typeface="Calibri"/>
                <a:ea typeface="ＭＳ Ｐゴシック"/>
              </a:rPr>
              <a:t> Annals of Human Biology </a:t>
            </a:r>
            <a:r>
              <a:rPr lang="en-US" altLang="ja-JP" dirty="0" smtClean="0">
                <a:solidFill>
                  <a:prstClr val="black">
                    <a:lumMod val="65000"/>
                    <a:lumOff val="35000"/>
                  </a:prstClr>
                </a:solidFill>
                <a:latin typeface="Calibri"/>
                <a:ea typeface="ＭＳ Ｐゴシック"/>
              </a:rPr>
              <a:t>Volume </a:t>
            </a:r>
            <a:r>
              <a:rPr lang="en-US" altLang="ja-JP" dirty="0">
                <a:solidFill>
                  <a:prstClr val="black">
                    <a:lumMod val="65000"/>
                    <a:lumOff val="35000"/>
                  </a:prstClr>
                </a:solidFill>
                <a:latin typeface="Calibri"/>
                <a:ea typeface="ＭＳ Ｐゴシック"/>
              </a:rPr>
              <a:t>40, 2013 -  Issue </a:t>
            </a:r>
            <a:r>
              <a:rPr lang="en-US" altLang="ja-JP" dirty="0" smtClean="0">
                <a:solidFill>
                  <a:prstClr val="black">
                    <a:lumMod val="65000"/>
                    <a:lumOff val="35000"/>
                  </a:prstClr>
                </a:solidFill>
                <a:latin typeface="Calibri"/>
                <a:ea typeface="ＭＳ Ｐゴシック"/>
              </a:rPr>
              <a:t>6 ‘An </a:t>
            </a:r>
            <a:r>
              <a:rPr lang="en-US" altLang="ja-JP" dirty="0">
                <a:solidFill>
                  <a:prstClr val="black">
                    <a:lumMod val="65000"/>
                    <a:lumOff val="35000"/>
                  </a:prstClr>
                </a:solidFill>
                <a:latin typeface="Calibri"/>
                <a:ea typeface="ＭＳ Ｐゴシック"/>
              </a:rPr>
              <a:t>estimation of the number of cells in the human </a:t>
            </a:r>
            <a:r>
              <a:rPr lang="en-US" altLang="ja-JP" dirty="0" smtClean="0">
                <a:solidFill>
                  <a:prstClr val="black">
                    <a:lumMod val="65000"/>
                    <a:lumOff val="35000"/>
                  </a:prstClr>
                </a:solidFill>
                <a:latin typeface="Calibri"/>
                <a:ea typeface="ＭＳ Ｐゴシック"/>
              </a:rPr>
              <a:t>body’</a:t>
            </a:r>
            <a:endParaRPr lang="ja-JP" altLang="en-US" dirty="0">
              <a:solidFill>
                <a:prstClr val="black">
                  <a:lumMod val="65000"/>
                  <a:lumOff val="35000"/>
                </a:prstClr>
              </a:solidFill>
              <a:latin typeface="Calibri"/>
              <a:ea typeface="ＭＳ Ｐゴシック"/>
            </a:endParaRPr>
          </a:p>
        </p:txBody>
      </p:sp>
      <p:pic>
        <p:nvPicPr>
          <p:cNvPr id="20" name="図 19"/>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983515" y="5551849"/>
            <a:ext cx="1398199" cy="686251"/>
          </a:xfrm>
          <a:prstGeom prst="rect">
            <a:avLst/>
          </a:prstGeom>
        </p:spPr>
      </p:pic>
      <p:pic>
        <p:nvPicPr>
          <p:cNvPr id="57" name="図 56"/>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2405418" y="5554505"/>
            <a:ext cx="1398199" cy="686251"/>
          </a:xfrm>
          <a:prstGeom prst="rect">
            <a:avLst/>
          </a:prstGeom>
        </p:spPr>
      </p:pic>
      <p:pic>
        <p:nvPicPr>
          <p:cNvPr id="59" name="図 58"/>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3845768" y="5572857"/>
            <a:ext cx="1398199" cy="686251"/>
          </a:xfrm>
          <a:prstGeom prst="rect">
            <a:avLst/>
          </a:prstGeom>
        </p:spPr>
      </p:pic>
      <p:pic>
        <p:nvPicPr>
          <p:cNvPr id="60" name="図 59"/>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5291375" y="5572857"/>
            <a:ext cx="1398199" cy="686251"/>
          </a:xfrm>
          <a:prstGeom prst="rect">
            <a:avLst/>
          </a:prstGeom>
        </p:spPr>
      </p:pic>
      <p:pic>
        <p:nvPicPr>
          <p:cNvPr id="61" name="図 60"/>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6733802" y="5572857"/>
            <a:ext cx="1398199" cy="686251"/>
          </a:xfrm>
          <a:prstGeom prst="rect">
            <a:avLst/>
          </a:prstGeom>
        </p:spPr>
      </p:pic>
      <p:grpSp>
        <p:nvGrpSpPr>
          <p:cNvPr id="74" name="グループ化 73"/>
          <p:cNvGrpSpPr/>
          <p:nvPr/>
        </p:nvGrpSpPr>
        <p:grpSpPr>
          <a:xfrm>
            <a:off x="4191639" y="4933577"/>
            <a:ext cx="749450" cy="639280"/>
            <a:chOff x="1763801" y="4647535"/>
            <a:chExt cx="536655" cy="480459"/>
          </a:xfrm>
        </p:grpSpPr>
        <p:sp>
          <p:nvSpPr>
            <p:cNvPr id="76" name="下矢印 75"/>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sp>
          <p:nvSpPr>
            <p:cNvPr id="77" name="下矢印 76"/>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grpSp>
      <p:sp>
        <p:nvSpPr>
          <p:cNvPr id="78" name="テキスト ボックス 77"/>
          <p:cNvSpPr txBox="1"/>
          <p:nvPr/>
        </p:nvSpPr>
        <p:spPr>
          <a:xfrm>
            <a:off x="7756032" y="4235367"/>
            <a:ext cx="848220" cy="461665"/>
          </a:xfrm>
          <a:prstGeom prst="rect">
            <a:avLst/>
          </a:prstGeom>
          <a:noFill/>
        </p:spPr>
        <p:txBody>
          <a:bodyPr wrap="square" rtlCol="0">
            <a:spAutoFit/>
          </a:bodyPr>
          <a:lstStyle>
            <a:defPPr>
              <a:defRPr lang="ja-JP"/>
            </a:defPPr>
            <a:lvl1pPr algn="ctr">
              <a:defRPr sz="4400" b="1"/>
            </a:lvl1pPr>
          </a:lstStyle>
          <a:p>
            <a:r>
              <a:rPr lang="ja-JP" altLang="en-US" sz="2400" dirty="0" smtClean="0">
                <a:solidFill>
                  <a:schemeClr val="tx1">
                    <a:lumMod val="75000"/>
                    <a:lumOff val="25000"/>
                  </a:schemeClr>
                </a:solidFill>
              </a:rPr>
              <a:t>細胞</a:t>
            </a:r>
            <a:endParaRPr lang="en-US" altLang="ja-JP" sz="2400" dirty="0" smtClean="0">
              <a:solidFill>
                <a:schemeClr val="tx1">
                  <a:lumMod val="75000"/>
                  <a:lumOff val="25000"/>
                </a:schemeClr>
              </a:solidFill>
            </a:endParaRPr>
          </a:p>
        </p:txBody>
      </p:sp>
      <p:pic>
        <p:nvPicPr>
          <p:cNvPr id="35" name="図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5404" y="4056730"/>
            <a:ext cx="836205" cy="836204"/>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2585" y="4045252"/>
            <a:ext cx="836205" cy="836204"/>
          </a:xfrm>
          <a:prstGeom prst="rect">
            <a:avLst/>
          </a:prstGeom>
        </p:spPr>
      </p:pic>
      <p:pic>
        <p:nvPicPr>
          <p:cNvPr id="39" name="図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3897" y="4051265"/>
            <a:ext cx="836205" cy="836204"/>
          </a:xfrm>
          <a:prstGeom prst="rect">
            <a:avLst/>
          </a:prstGeom>
        </p:spPr>
      </p:pic>
      <p:pic>
        <p:nvPicPr>
          <p:cNvPr id="40" name="図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5209" y="4026900"/>
            <a:ext cx="836205" cy="836204"/>
          </a:xfrm>
          <a:prstGeom prst="rect">
            <a:avLst/>
          </a:prstGeom>
        </p:spPr>
      </p:pic>
      <p:pic>
        <p:nvPicPr>
          <p:cNvPr id="41" name="図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6521" y="4016150"/>
            <a:ext cx="836205" cy="836204"/>
          </a:xfrm>
          <a:prstGeom prst="rect">
            <a:avLst/>
          </a:prstGeom>
        </p:spPr>
      </p:pic>
      <p:grpSp>
        <p:nvGrpSpPr>
          <p:cNvPr id="42" name="グループ化 41"/>
          <p:cNvGrpSpPr/>
          <p:nvPr/>
        </p:nvGrpSpPr>
        <p:grpSpPr>
          <a:xfrm>
            <a:off x="2775962" y="4909374"/>
            <a:ext cx="749450" cy="639280"/>
            <a:chOff x="1763801" y="4647535"/>
            <a:chExt cx="536655" cy="480459"/>
          </a:xfrm>
        </p:grpSpPr>
        <p:sp>
          <p:nvSpPr>
            <p:cNvPr id="43" name="下矢印 42"/>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sp>
          <p:nvSpPr>
            <p:cNvPr id="44" name="下矢印 43"/>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grpSp>
      <p:grpSp>
        <p:nvGrpSpPr>
          <p:cNvPr id="45" name="グループ化 44"/>
          <p:cNvGrpSpPr/>
          <p:nvPr/>
        </p:nvGrpSpPr>
        <p:grpSpPr>
          <a:xfrm>
            <a:off x="7058176" y="4912569"/>
            <a:ext cx="749450" cy="639280"/>
            <a:chOff x="1763801" y="4647535"/>
            <a:chExt cx="536655" cy="480459"/>
          </a:xfrm>
        </p:grpSpPr>
        <p:sp>
          <p:nvSpPr>
            <p:cNvPr id="46" name="下矢印 45"/>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sp>
          <p:nvSpPr>
            <p:cNvPr id="51" name="下矢印 50"/>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grpSp>
      <p:grpSp>
        <p:nvGrpSpPr>
          <p:cNvPr id="52" name="グループ化 51"/>
          <p:cNvGrpSpPr/>
          <p:nvPr/>
        </p:nvGrpSpPr>
        <p:grpSpPr>
          <a:xfrm>
            <a:off x="5589817" y="4933577"/>
            <a:ext cx="749450" cy="639280"/>
            <a:chOff x="1763801" y="4647535"/>
            <a:chExt cx="536655" cy="480459"/>
          </a:xfrm>
        </p:grpSpPr>
        <p:sp>
          <p:nvSpPr>
            <p:cNvPr id="53" name="下矢印 52"/>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sp>
          <p:nvSpPr>
            <p:cNvPr id="54" name="下矢印 53"/>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grpSp>
      <p:grpSp>
        <p:nvGrpSpPr>
          <p:cNvPr id="55" name="グループ化 54"/>
          <p:cNvGrpSpPr/>
          <p:nvPr/>
        </p:nvGrpSpPr>
        <p:grpSpPr>
          <a:xfrm>
            <a:off x="1323557" y="4933581"/>
            <a:ext cx="749450" cy="639280"/>
            <a:chOff x="1763801" y="4647535"/>
            <a:chExt cx="536655" cy="480459"/>
          </a:xfrm>
        </p:grpSpPr>
        <p:sp>
          <p:nvSpPr>
            <p:cNvPr id="56" name="下矢印 55"/>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sp>
          <p:nvSpPr>
            <p:cNvPr id="58" name="下矢印 57"/>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dirty="0">
                <a:solidFill>
                  <a:prstClr val="white"/>
                </a:solidFill>
                <a:latin typeface="HGP創英角ｺﾞｼｯｸUB" pitchFamily="50" charset="-128"/>
                <a:ea typeface="HGP創英角ｺﾞｼｯｸUB" pitchFamily="50" charset="-128"/>
              </a:endParaRPr>
            </a:p>
          </p:txBody>
        </p:sp>
      </p:grpSp>
      <p:sp>
        <p:nvSpPr>
          <p:cNvPr id="34" name="正方形/長方形 33"/>
          <p:cNvSpPr/>
          <p:nvPr/>
        </p:nvSpPr>
        <p:spPr>
          <a:xfrm>
            <a:off x="767476" y="1340768"/>
            <a:ext cx="121223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さ  い ぼ う</a:t>
            </a:r>
            <a:endParaRPr kumimoji="1" lang="ja-JP" altLang="en-US" sz="1400" b="1" dirty="0">
              <a:solidFill>
                <a:schemeClr val="tx1"/>
              </a:solidFill>
            </a:endParaRPr>
          </a:p>
        </p:txBody>
      </p:sp>
    </p:spTree>
    <p:extLst>
      <p:ext uri="{BB962C8B-B14F-4D97-AF65-F5344CB8AC3E}">
        <p14:creationId xmlns:p14="http://schemas.microsoft.com/office/powerpoint/2010/main" val="249404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22" presetClass="entr" presetSubtype="1"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500"/>
                                        <p:tgtEl>
                                          <p:spTgt spid="4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22" presetClass="entr" presetSubtype="1"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up)">
                                      <p:cBhvr>
                                        <p:cTn id="21" dur="500"/>
                                        <p:tgtEl>
                                          <p:spTgt spid="7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22" presetClass="entr" presetSubtype="1"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par>
                                <p:cTn id="33" presetID="22" presetClass="entr" presetSubtype="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11942</TotalTime>
  <Words>3640</Words>
  <Application>Microsoft Office PowerPoint</Application>
  <PresentationFormat>画面に合わせる (4:3)</PresentationFormat>
  <Paragraphs>375</Paragraphs>
  <Slides>32</Slides>
  <Notes>31</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32</vt:i4>
      </vt:variant>
    </vt:vector>
  </HeadingPairs>
  <TitlesOfParts>
    <vt:vector size="49" baseType="lpstr">
      <vt:lpstr>AR P丸ゴシック体M</vt:lpstr>
      <vt:lpstr>ＤＦ平成ゴシック体W5</vt:lpstr>
      <vt:lpstr>HGPｺﾞｼｯｸE</vt:lpstr>
      <vt:lpstr>HGP創英角ｺﾞｼｯｸUB</vt:lpstr>
      <vt:lpstr>HGP創英角ﾎﾟｯﾌﾟ体</vt:lpstr>
      <vt:lpstr>HGSｺﾞｼｯｸE</vt:lpstr>
      <vt:lpstr>HGS創英角ﾎﾟｯﾌﾟ体</vt:lpstr>
      <vt:lpstr>HG丸ｺﾞｼｯｸM-PRO</vt:lpstr>
      <vt:lpstr>ＭＳ Ｐゴシック</vt:lpstr>
      <vt:lpstr>メイリオ</vt:lpstr>
      <vt:lpstr>游明朝</vt:lpstr>
      <vt:lpstr>Arial</vt:lpstr>
      <vt:lpstr>Calibri</vt:lpstr>
      <vt:lpstr>Century Gothic</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mieken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メンタルパートナーのフォローアップについて</dc:title>
  <dc:creator>mieken</dc:creator>
  <cp:lastModifiedBy>高知県教育委員会</cp:lastModifiedBy>
  <cp:revision>592</cp:revision>
  <cp:lastPrinted>2014-08-13T09:02:37Z</cp:lastPrinted>
  <dcterms:created xsi:type="dcterms:W3CDTF">2013-02-25T07:52:04Z</dcterms:created>
  <dcterms:modified xsi:type="dcterms:W3CDTF">2025-03-13T09:40:39Z</dcterms:modified>
</cp:coreProperties>
</file>