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87EC3-26A7-4F39-B4EF-9384765644BE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9F9CF-0BDD-41B7-98A9-3E1E5D84209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B4D9F-1C4C-4608-BAB2-6A600D66A951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B93C8-0DA7-469C-860E-C3136F2BA0B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61073-7E49-4B86-A992-88911AF54290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053E-A8B2-4E68-93DF-214ED9A8959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657FD-A02B-48FD-8904-5C86EE9044FD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4805A-05AF-46F9-8E7F-E7F917E22B7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03E90-0D5E-4AE6-960A-DD4DA1889768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58945-9D59-4AE9-8A81-AB76B37F2EB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5CDC8-02FE-4BF4-9906-81C58BC52016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3876C-B2BA-4704-8F74-CFE794AFC92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6512-2A67-4E1B-AAA8-9984C4995D54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B3FC5-09A6-43EB-A5A5-0DEF5F93CBC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035B3-C06A-4436-9F7D-7DB2EB8B7960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0FEFE-559D-4F7E-BEEE-3539C226F88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E50FC-CD5D-46CC-A844-D8E3950192B7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34B9-E720-49F4-8BE6-D76B6D20DA5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9CB73-B0ED-49F3-9FE6-227ED2C6D4EC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3E0F2-2811-4E5F-AD27-E59A528B141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B2A26-B820-486A-8917-3BBDF8ED9256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65112-31F5-4451-9E39-A795CE03E21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0FAD078-70FC-4FDA-8B82-54A5B4B7A821}" type="datetimeFigureOut">
              <a:rPr lang="ja-JP" altLang="en-US"/>
              <a:pPr>
                <a:defRPr/>
              </a:pPr>
              <a:t>2014/3/21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BDC4BD5-6CC5-4F7A-AFFB-5079742BB2C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ctrTitle"/>
          </p:nvPr>
        </p:nvSpPr>
        <p:spPr>
          <a:xfrm>
            <a:off x="-37008" y="72430"/>
            <a:ext cx="6697240" cy="476250"/>
          </a:xfrm>
        </p:spPr>
        <p:txBody>
          <a:bodyPr/>
          <a:lstStyle/>
          <a:p>
            <a:pPr eaLnBrk="1" hangingPunct="1"/>
            <a:r>
              <a:rPr lang="ja-JP" altLang="en-US" sz="2400" dirty="0" smtClean="0">
                <a:latin typeface="HG丸ｺﾞｼｯｸM-PRO" pitchFamily="50" charset="-128"/>
                <a:ea typeface="HG丸ｺﾞｼｯｸM-PRO" pitchFamily="50" charset="-128"/>
              </a:rPr>
              <a:t>結プロジェクト（結による支え合い推進事業）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19225" y="415964"/>
            <a:ext cx="5184775" cy="288925"/>
          </a:xfrm>
        </p:spPr>
        <p:txBody>
          <a:bodyPr rtlCol="0">
            <a:noAutofit/>
          </a:bodyPr>
          <a:lstStyle/>
          <a:p>
            <a:r>
              <a:rPr lang="ja-JP" altLang="ja-JP" sz="1400" dirty="0" smtClean="0">
                <a:latin typeface="HG丸ｺﾞｼｯｸM-PRO" pitchFamily="50" charset="-128"/>
                <a:ea typeface="HG丸ｺﾞｼｯｸM-PRO" pitchFamily="50" charset="-128"/>
              </a:rPr>
              <a:t>～交流による地域の維持・活性化に向けた仕組みづくり～</a:t>
            </a:r>
            <a:endParaRPr lang="ja-JP" altLang="ja-JP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8313" y="692150"/>
            <a:ext cx="8675687" cy="738664"/>
          </a:xfrm>
          <a:prstGeom prst="rect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農村や漁村等の集落の維持、活性化を図るため、集落と企業や大学、ＮＰＯ等の民間との交流や共同作業の取り組みを通じて</a:t>
            </a: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、民間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との協働の仕組みづくりを促進し、結の心による相互の親交や絆を深めることにより、将来的な地域づくりや集落の維持再生に繋げる。</a:t>
            </a:r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57" name="テキスト ボックス 8"/>
          <p:cNvSpPr txBox="1">
            <a:spLocks noChangeArrowheads="1"/>
          </p:cNvSpPr>
          <p:nvPr/>
        </p:nvSpPr>
        <p:spPr bwMode="auto">
          <a:xfrm>
            <a:off x="6516216" y="2276872"/>
            <a:ext cx="2304256" cy="838691"/>
          </a:xfrm>
          <a:prstGeom prst="wedgeRectCallout">
            <a:avLst>
              <a:gd name="adj1" fmla="val -73391"/>
              <a:gd name="adj2" fmla="val 2344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○市町村の役割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・集落等のニーズを把握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・集落等とのつなぎ役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○市町村のメリット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・集落等の活性化や支援策として活用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58" name="テキスト ボックス 9"/>
          <p:cNvSpPr txBox="1">
            <a:spLocks noChangeArrowheads="1"/>
          </p:cNvSpPr>
          <p:nvPr/>
        </p:nvSpPr>
        <p:spPr bwMode="auto">
          <a:xfrm>
            <a:off x="107504" y="2536354"/>
            <a:ext cx="2880000" cy="823302"/>
          </a:xfrm>
          <a:prstGeom prst="wedgeRectCallout">
            <a:avLst>
              <a:gd name="adj1" fmla="val 86649"/>
              <a:gd name="adj2" fmla="val 16558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○委託事業者の役割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・企業等と市町村の橋渡し役（マッチング）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・支援団体の開拓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・経費の支払い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・広報　等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59" name="テキスト ボックス 10"/>
          <p:cNvSpPr txBox="1">
            <a:spLocks noChangeArrowheads="1"/>
          </p:cNvSpPr>
          <p:nvPr/>
        </p:nvSpPr>
        <p:spPr bwMode="auto">
          <a:xfrm>
            <a:off x="107950" y="1465734"/>
            <a:ext cx="2879874" cy="1023357"/>
          </a:xfrm>
          <a:prstGeom prst="wedgeRectCallout">
            <a:avLst>
              <a:gd name="adj1" fmla="val 60013"/>
              <a:gd name="adj2" fmla="val 2383"/>
            </a:avLst>
          </a:prstGeom>
          <a:noFill/>
          <a:ln>
            <a:solidFill>
              <a:schemeClr val="tx2"/>
            </a:solidFill>
            <a:headEnd/>
            <a:tailEnd/>
          </a:ln>
          <a:effectLst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○交流団体の役割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・社員、ゼミ等の研修による交流活動への参加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○交流団体のメリット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・企業や大学等の研修や福利厚生の場として活用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・団体のイメージ向上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・地域からの信頼確保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299770" y="3977382"/>
            <a:ext cx="2736726" cy="150810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支援活動の例</a:t>
            </a:r>
            <a:endParaRPr lang="en-US" altLang="ja-JP" sz="10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・イベントや祭りの手伝い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・集落の共同作業としての水路、道路等の草刈り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・鳥獣被害の駆除（柵立て）の手伝い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・地域の課題把握の調査や地域活性化策の</a:t>
            </a:r>
            <a:r>
              <a:rPr lang="ja-JP" altLang="en-US" sz="800" dirty="0" smtClean="0">
                <a:latin typeface="HG丸ｺﾞｼｯｸM-PRO" pitchFamily="50" charset="-128"/>
                <a:ea typeface="HG丸ｺﾞｼｯｸM-PRO" pitchFamily="50" charset="-128"/>
              </a:rPr>
              <a:t>提案</a:t>
            </a:r>
            <a:endParaRPr lang="en-US" altLang="ja-JP" sz="8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その他の取り組みの例</a:t>
            </a:r>
            <a:endParaRPr lang="en-US" altLang="ja-JP" sz="10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・災害時のための企業のストックヤードや参加団体の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     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避難場所提供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・大学が農産物等の商品開発に向けた調査研究や企業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  と連携した商品開発　など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0" y="692150"/>
            <a:ext cx="468313" cy="738188"/>
          </a:xfrm>
          <a:prstGeom prst="rect">
            <a:avLst/>
          </a:prstGeom>
          <a:ln w="158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HG丸ｺﾞｼｯｸM-PRO" pitchFamily="50" charset="-128"/>
                <a:ea typeface="HG丸ｺﾞｼｯｸM-PRO" pitchFamily="50" charset="-128"/>
              </a:rPr>
              <a:t>目</a:t>
            </a:r>
            <a:endParaRPr lang="en-US" altLang="ja-JP" sz="14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b="1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HG丸ｺﾞｼｯｸM-PRO" pitchFamily="50" charset="-128"/>
                <a:ea typeface="HG丸ｺﾞｼｯｸM-PRO" pitchFamily="50" charset="-128"/>
              </a:rPr>
              <a:t>的</a:t>
            </a:r>
          </a:p>
        </p:txBody>
      </p:sp>
      <p:sp>
        <p:nvSpPr>
          <p:cNvPr id="2067" name="テキスト ボックス 8"/>
          <p:cNvSpPr txBox="1">
            <a:spLocks noChangeArrowheads="1"/>
          </p:cNvSpPr>
          <p:nvPr/>
        </p:nvSpPr>
        <p:spPr bwMode="auto">
          <a:xfrm>
            <a:off x="6876256" y="0"/>
            <a:ext cx="226774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中山間地域対策課</a:t>
            </a:r>
            <a:endParaRPr lang="en-US" altLang="ja-JP" sz="105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r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予算額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（委託費）：</a:t>
            </a: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</a:rPr>
              <a:t>2,847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千円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91880" y="5961474"/>
            <a:ext cx="5544616" cy="707886"/>
          </a:xfrm>
          <a:prstGeom prst="rect">
            <a:avLst/>
          </a:prstGeom>
          <a:noFill/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（県内１，３５９集落の代表者による聞き取り調査から）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・集落を活性化するための取り組み→集落の資源を生かし集落に収益が入る取り組み（２０．８％）、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　イベント行事など人との交流の仕組み（２０．４％）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・今後困難になる共同作業→道路の草刈り（５３．０％）、神社の祭り（４７．５％）、社、墓地等の維持管理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　（４２．１％）、集会所等の維持管理（２７．１％）、用水路の清掃（２１．１％）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4139754" y="2819028"/>
            <a:ext cx="1152525" cy="576263"/>
          </a:xfrm>
          <a:prstGeom prst="ellipse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委託</a:t>
            </a:r>
            <a:endParaRPr lang="en-US" altLang="ja-JP" sz="14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事業者</a:t>
            </a:r>
            <a:endParaRPr lang="ja-JP" altLang="en-US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6047358" y="4869855"/>
            <a:ext cx="187325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3454970" y="4706560"/>
            <a:ext cx="2520950" cy="7386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交流活動の例</a:t>
            </a:r>
            <a:endParaRPr lang="en-US" altLang="ja-JP" sz="10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・春に企業、大学、</a:t>
            </a: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NPO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の</a:t>
            </a: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泊</a:t>
            </a: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日の研修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　</a:t>
            </a: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日目：研修・親睦会、</a:t>
            </a:r>
            <a:r>
              <a:rPr lang="en-US" altLang="ja-JP" sz="8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日目：</a:t>
            </a:r>
            <a:r>
              <a:rPr lang="ja-JP" altLang="en-US" sz="800" dirty="0" smtClean="0">
                <a:latin typeface="HG丸ｺﾞｼｯｸM-PRO" pitchFamily="50" charset="-128"/>
                <a:ea typeface="HG丸ｺﾞｼｯｸM-PRO" pitchFamily="50" charset="-128"/>
              </a:rPr>
              <a:t>農作業　　　</a:t>
            </a:r>
            <a:endParaRPr lang="en-US" altLang="ja-JP" sz="8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 smtClean="0">
                <a:latin typeface="HG丸ｺﾞｼｯｸM-PRO" pitchFamily="50" charset="-128"/>
                <a:ea typeface="HG丸ｺﾞｼｯｸM-PRO" pitchFamily="50" charset="-128"/>
              </a:rPr>
              <a:t>　　お手伝い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　・秋に農産物の収穫祭として再訪　など</a:t>
            </a: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454970" y="4454148"/>
            <a:ext cx="1188343" cy="253916"/>
          </a:xfrm>
          <a:prstGeom prst="rect">
            <a:avLst/>
          </a:prstGeom>
          <a:ln w="158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きっかけづくり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299770" y="3717032"/>
            <a:ext cx="503238" cy="252412"/>
          </a:xfrm>
          <a:prstGeom prst="rect">
            <a:avLst/>
          </a:prstGeom>
          <a:ln w="158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発展</a:t>
            </a:r>
          </a:p>
        </p:txBody>
      </p:sp>
      <p:sp>
        <p:nvSpPr>
          <p:cNvPr id="65" name="下矢印 64"/>
          <p:cNvSpPr/>
          <p:nvPr/>
        </p:nvSpPr>
        <p:spPr>
          <a:xfrm rot="10800000">
            <a:off x="7163940" y="5624610"/>
            <a:ext cx="360363" cy="18065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3493467" y="5709062"/>
            <a:ext cx="1714672" cy="246221"/>
          </a:xfrm>
          <a:prstGeom prst="rect">
            <a:avLst/>
          </a:prstGeom>
          <a:ln w="158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集落実態調査（Ｈ</a:t>
            </a:r>
            <a:r>
              <a:rPr lang="en-US" altLang="ja-JP" sz="1000" dirty="0"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）</a:t>
            </a:r>
          </a:p>
        </p:txBody>
      </p:sp>
      <p:sp>
        <p:nvSpPr>
          <p:cNvPr id="77" name="上下矢印 76"/>
          <p:cNvSpPr/>
          <p:nvPr/>
        </p:nvSpPr>
        <p:spPr>
          <a:xfrm rot="18945862">
            <a:off x="3943350" y="2443526"/>
            <a:ext cx="277813" cy="523875"/>
          </a:xfrm>
          <a:prstGeom prst="up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4140200" y="1916584"/>
            <a:ext cx="1008063" cy="2159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2" name="円/楕円 51"/>
          <p:cNvSpPr/>
          <p:nvPr/>
        </p:nvSpPr>
        <p:spPr>
          <a:xfrm>
            <a:off x="5076825" y="1484784"/>
            <a:ext cx="1223963" cy="463550"/>
          </a:xfrm>
          <a:prstGeom prst="ellipse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小規模集落</a:t>
            </a:r>
          </a:p>
        </p:txBody>
      </p:sp>
      <p:sp>
        <p:nvSpPr>
          <p:cNvPr id="31" name="テキスト ボックス 9"/>
          <p:cNvSpPr txBox="1">
            <a:spLocks noChangeArrowheads="1"/>
          </p:cNvSpPr>
          <p:nvPr/>
        </p:nvSpPr>
        <p:spPr bwMode="auto">
          <a:xfrm>
            <a:off x="91058" y="4403204"/>
            <a:ext cx="3256806" cy="2067788"/>
          </a:xfrm>
          <a:prstGeom prst="roundRect">
            <a:avLst>
              <a:gd name="adj" fmla="val 10527"/>
            </a:avLst>
          </a:prstGeom>
          <a:ln w="19050"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</a:rPr>
              <a:t>＜事業内容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</a:rPr>
              <a:t>＞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１　ニーズ把握とマッチング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 　 ・市町村を通じて集落のニーズ調査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  　・経済団体、大学等の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紹介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２　活動等に要する経費の一部負担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　　対象経費：ボランティア保険料、バス借上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　　げ費、寝具代等（食料費、宿泊費は除く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３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　インターネットを活用し取り組み団体の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ＰＲ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en-US" altLang="ja-JP" sz="1000" dirty="0" smtClean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財政的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な支援は初年度のみで１０箇所程度</a:t>
            </a:r>
            <a:r>
              <a:rPr lang="ja-JP" altLang="en-US" sz="1000" dirty="0" smtClean="0">
                <a:latin typeface="HG丸ｺﾞｼｯｸM-PRO" pitchFamily="50" charset="-128"/>
                <a:ea typeface="HG丸ｺﾞｼｯｸM-PRO" pitchFamily="50" charset="-128"/>
              </a:rPr>
              <a:t>を想定</a:t>
            </a:r>
            <a:endParaRPr lang="en-US" altLang="ja-JP" sz="10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4394076" y="2555379"/>
            <a:ext cx="64782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橋渡し</a:t>
            </a:r>
          </a:p>
        </p:txBody>
      </p:sp>
      <p:sp>
        <p:nvSpPr>
          <p:cNvPr id="6" name="円/楕円 5"/>
          <p:cNvSpPr/>
          <p:nvPr/>
        </p:nvSpPr>
        <p:spPr>
          <a:xfrm>
            <a:off x="3203575" y="1556221"/>
            <a:ext cx="1079500" cy="863600"/>
          </a:xfrm>
          <a:prstGeom prst="ellipse">
            <a:avLst/>
          </a:prstGeom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企業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大学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ＮＰＯ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地域等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2" name="円/楕円 31"/>
          <p:cNvSpPr/>
          <p:nvPr/>
        </p:nvSpPr>
        <p:spPr>
          <a:xfrm>
            <a:off x="5003800" y="1845146"/>
            <a:ext cx="1368425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集落活動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センター</a:t>
            </a:r>
          </a:p>
        </p:txBody>
      </p:sp>
      <p:sp>
        <p:nvSpPr>
          <p:cNvPr id="53" name="円/楕円 52"/>
          <p:cNvSpPr/>
          <p:nvPr/>
        </p:nvSpPr>
        <p:spPr>
          <a:xfrm>
            <a:off x="4787900" y="1556221"/>
            <a:ext cx="360363" cy="865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市町村</a:t>
            </a:r>
          </a:p>
        </p:txBody>
      </p:sp>
      <p:sp>
        <p:nvSpPr>
          <p:cNvPr id="51" name="テキスト ボックス 8"/>
          <p:cNvSpPr txBox="1">
            <a:spLocks noChangeArrowheads="1"/>
          </p:cNvSpPr>
          <p:nvPr/>
        </p:nvSpPr>
        <p:spPr bwMode="auto">
          <a:xfrm>
            <a:off x="6516216" y="1458878"/>
            <a:ext cx="2305050" cy="707886"/>
          </a:xfrm>
          <a:prstGeom prst="wedgeRectCallout">
            <a:avLst>
              <a:gd name="adj1" fmla="val -58083"/>
              <a:gd name="adj2" fmla="val -10157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○集落の役割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・交流活動や支援活動の受入れ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○集落のメリット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・集落の維持・活性化につながる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84663" y="1916584"/>
            <a:ext cx="4683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絆</a:t>
            </a:r>
          </a:p>
        </p:txBody>
      </p:sp>
      <p:sp>
        <p:nvSpPr>
          <p:cNvPr id="39" name="上下矢印 38"/>
          <p:cNvSpPr/>
          <p:nvPr/>
        </p:nvSpPr>
        <p:spPr>
          <a:xfrm rot="2939723">
            <a:off x="5231606" y="2437970"/>
            <a:ext cx="290513" cy="542925"/>
          </a:xfrm>
          <a:prstGeom prst="up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80" name="テキスト ボックス 32"/>
          <p:cNvSpPr txBox="1">
            <a:spLocks noChangeArrowheads="1"/>
          </p:cNvSpPr>
          <p:nvPr/>
        </p:nvSpPr>
        <p:spPr bwMode="auto">
          <a:xfrm>
            <a:off x="74051" y="-22302"/>
            <a:ext cx="4318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800" dirty="0">
                <a:latin typeface="HG丸ｺﾞｼｯｸM-PRO" pitchFamily="50" charset="-128"/>
                <a:ea typeface="HG丸ｺﾞｼｯｸM-PRO" pitchFamily="50" charset="-128"/>
              </a:rPr>
              <a:t>ゆ </a:t>
            </a:r>
            <a:r>
              <a:rPr lang="ja-JP" altLang="en-US" sz="800" dirty="0" err="1">
                <a:latin typeface="HG丸ｺﾞｼｯｸM-PRO" pitchFamily="50" charset="-128"/>
                <a:ea typeface="HG丸ｺﾞｼｯｸM-PRO" pitchFamily="50" charset="-128"/>
              </a:rPr>
              <a:t>い</a:t>
            </a:r>
            <a:endParaRPr lang="ja-JP" altLang="en-US" sz="8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3" name="テキスト ボックス 9"/>
          <p:cNvSpPr txBox="1">
            <a:spLocks noChangeArrowheads="1"/>
          </p:cNvSpPr>
          <p:nvPr/>
        </p:nvSpPr>
        <p:spPr bwMode="auto">
          <a:xfrm>
            <a:off x="107504" y="3414142"/>
            <a:ext cx="2880000" cy="661720"/>
          </a:xfrm>
          <a:prstGeom prst="wedgeRectCallout">
            <a:avLst>
              <a:gd name="adj1" fmla="val 75404"/>
              <a:gd name="adj2" fmla="val 30508"/>
            </a:avLst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ja-JP" altLang="en-US" sz="1000" b="1" dirty="0" smtClean="0">
                <a:latin typeface="HG丸ｺﾞｼｯｸM-PRO" pitchFamily="50" charset="-128"/>
                <a:ea typeface="HG丸ｺﾞｼｯｸM-PRO" pitchFamily="50" charset="-128"/>
              </a:rPr>
              <a:t>○高知県の役割</a:t>
            </a:r>
            <a:endParaRPr lang="en-US" altLang="ja-JP" sz="1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・事業全体の総合調整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・事業の募集及び選定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</a:rPr>
              <a:t>　・ホームページに活動報告書の掲載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779912" y="3779714"/>
            <a:ext cx="187220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HG丸ｺﾞｼｯｸM-PRO" pitchFamily="50" charset="-128"/>
                <a:ea typeface="HG丸ｺﾞｼｯｸM-PRO" pitchFamily="50" charset="-128"/>
              </a:rPr>
              <a:t>県</a:t>
            </a:r>
            <a:endParaRPr kumimoji="1" lang="ja-JP" altLang="en-US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5" name="下矢印 34"/>
          <p:cNvSpPr/>
          <p:nvPr/>
        </p:nvSpPr>
        <p:spPr>
          <a:xfrm rot="10800000">
            <a:off x="4600575" y="3438525"/>
            <a:ext cx="240027" cy="2880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716264" y="3467100"/>
            <a:ext cx="64782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</a:rPr>
              <a:t>委託</a:t>
            </a:r>
            <a:endParaRPr lang="ja-JP" altLang="en-US" sz="105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184</Words>
  <Application>Microsoft Office PowerPoint</Application>
  <PresentationFormat>画面に合わせる (4:3)</PresentationFormat>
  <Paragraphs>83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結プロジェクト（結による支え合い推進事業）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結いプロジェクト</dc:title>
  <dc:creator>ioas_user</dc:creator>
  <cp:lastModifiedBy>ioas_user</cp:lastModifiedBy>
  <cp:revision>253</cp:revision>
  <dcterms:created xsi:type="dcterms:W3CDTF">2012-11-06T08:26:35Z</dcterms:created>
  <dcterms:modified xsi:type="dcterms:W3CDTF">2014-03-21T07:54:43Z</dcterms:modified>
</cp:coreProperties>
</file>