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howSpecialPlsOnTitleSld="0" saveSubsetFonts="1">
  <p:sldMasterIdLst>
    <p:sldMasterId id="2147483660" r:id="rId2"/>
  </p:sldMasterIdLst>
  <p:notesMasterIdLst>
    <p:notesMasterId r:id="rId3"/>
  </p:notesMasterIdLst>
  <p:sldIdLst>
    <p:sldId id="256" r:id="rId4"/>
    <p:sldId id="295" r:id="rId5"/>
    <p:sldId id="319" r:id="rId6"/>
    <p:sldId id="257" r:id="rId7"/>
    <p:sldId id="261" r:id="rId8"/>
    <p:sldId id="260" r:id="rId9"/>
    <p:sldId id="276" r:id="rId10"/>
    <p:sldId id="280" r:id="rId11"/>
    <p:sldId id="277" r:id="rId12"/>
    <p:sldId id="318" r:id="rId13"/>
    <p:sldId id="279" r:id="rId14"/>
    <p:sldId id="282" r:id="rId15"/>
    <p:sldId id="281"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5427"/>
    <p:restoredTop sz="82505"/>
  </p:normalViewPr>
  <p:slideViewPr>
    <p:cSldViewPr>
      <p:cViewPr varScale="0">
        <p:scale>
          <a:sx n="100" d="100"/>
          <a:sy n="100" d="100"/>
        </p:scale>
        <p:origin x="-924" y="-72"/>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ableStyles" Target="tableStyles.xml" /></Relationships>
</file>

<file path=ppt/charts/_rels/chart1.xml.rels><?xml version="1.0" encoding="UTF-8"?><Relationships xmlns="http://schemas.openxmlformats.org/package/2006/relationships"><Relationship Id="rId1" Type="http://schemas.openxmlformats.org/officeDocument/2006/relationships/oleObject" Target="file:///\\whc2020\&#25903;&#25588;&#23460;\&#9734;&#22320;&#22495;&#36899;&#25658;\&#9675;&#20491;&#20154;&#29992;&#12501;&#12457;&#12523;&#12480;\&#12481;&#12540;&#12501;\&#65330;&#65302;\&#12501;&#12457;&#12540;&#12521;&#12512;&#30330;&#34920;&#29992;&#36039;&#26009;\&#20171;&#35703;&#20445;&#38522;&#35469;&#23450;&#32773;&#25968;&#31561;&#65288;H30,R6&#27604;&#36611;&#65289;.xlsx" TargetMode="External" /><Relationship Id="rId2" Type="http://schemas.microsoft.com/office/2011/relationships/chartColorStyle" Target="colors1.xml" /><Relationship Id="rId3" Type="http://schemas.microsoft.com/office/2011/relationships/chartStyle" Target="style1.xml" /></Relationships>
</file>

<file path=ppt/charts/_rels/chart2.xml.rels><?xml version="1.0" encoding="UTF-8"?><Relationships xmlns="http://schemas.openxmlformats.org/package/2006/relationships"><Relationship Id="rId1" Type="http://schemas.openxmlformats.org/officeDocument/2006/relationships/oleObject" Target="file:///\\whc2020\&#25903;&#25588;&#23460;\&#9734;&#22320;&#22495;&#36899;&#25658;\004%20&#21307;&#30274;&#20171;&#35703;&#36899;&#25658;&#65288;&#22810;&#32887;&#31278;&#36899;&#25658;&#65289;\&#9733;&#20837;&#36864;&#38498;&#35519;&#25972;&#12523;&#12540;&#12523;\&#9733;&#24161;&#22810;&#12398;&#36864;&#38498;&#35519;&#25972;&#12523;&#12540;&#12523;H29&#65374;\&#12450;&#12531;&#12465;&#12540;&#12488;\R5&#12288;&#12450;&#12531;&#12465;&#12540;&#12488;\&#38598;&#35336;\R5&#20837;&#36864;&#38498;&#26178;&#24773;&#22577;&#20849;&#26377;&#12450;&#12531;&#12465;&#12540;&#12488;&#32080;&#26524;&#65288;&#24161;&#22810;&#65289;.xlsx" TargetMode="External" /><Relationship Id="rId2" Type="http://schemas.openxmlformats.org/officeDocument/2006/relationships/chartUserShapes" Target="../drawings/drawing2.xml" /><Relationship Id="rId3" Type="http://schemas.microsoft.com/office/2011/relationships/chartColorStyle" Target="colors2.xml" /><Relationship Id="rId4" Type="http://schemas.microsoft.com/office/2011/relationships/chartStyle" Target="style2.xml" /></Relationships>
</file>

<file path=ppt/charts/_rels/chart3.xml.rels><?xml version="1.0" encoding="UTF-8"?><Relationships xmlns="http://schemas.openxmlformats.org/package/2006/relationships"><Relationship Id="rId1" Type="http://schemas.openxmlformats.org/officeDocument/2006/relationships/oleObject" Target="file:///\\whc2020\&#25903;&#25588;&#23460;\&#9734;&#22320;&#22495;&#36899;&#25658;\004%20&#21307;&#30274;&#20171;&#35703;&#36899;&#25658;&#65288;&#22810;&#32887;&#31278;&#36899;&#25658;&#65289;\&#9733;&#20837;&#36864;&#38498;&#35519;&#25972;&#12523;&#12540;&#12523;\&#9733;&#24161;&#22810;&#12398;&#36864;&#38498;&#35519;&#25972;&#12523;&#12540;&#12523;H29&#65374;\&#12450;&#12531;&#12465;&#12540;&#12488;\R5&#12288;&#12450;&#12531;&#12465;&#12540;&#12488;\&#38598;&#35336;\R5&#20837;&#36864;&#38498;&#26178;&#24773;&#22577;&#20849;&#26377;&#12450;&#12531;&#12465;&#12540;&#12488;&#32080;&#26524;&#65288;&#24161;&#22810;&#65289;.xlsx" TargetMode="External" /><Relationship Id="rId2" Type="http://schemas.openxmlformats.org/officeDocument/2006/relationships/chartUserShapes" Target="../drawings/drawing1.xml" /><Relationship Id="rId3" Type="http://schemas.microsoft.com/office/2011/relationships/chartColorStyle" Target="colors3.xml" /><Relationship Id="rId4" Type="http://schemas.microsoft.com/office/2011/relationships/chartStyle" Target="style3.xml" /></Relationships>
</file>

<file path=ppt/charts/_rels/chart4.xml.rels><?xml version="1.0" encoding="UTF-8"?><Relationships xmlns="http://schemas.openxmlformats.org/package/2006/relationships"><Relationship Id="rId1" Type="http://schemas.openxmlformats.org/officeDocument/2006/relationships/oleObject" Target="file:///\\whc2020\&#25903;&#25588;&#23460;\&#9734;&#22320;&#22495;&#36899;&#25658;\004%20&#21307;&#30274;&#20171;&#35703;&#36899;&#25658;&#65288;&#22810;&#32887;&#31278;&#36899;&#25658;&#65289;\&#9733;&#20837;&#36864;&#38498;&#35519;&#25972;&#12523;&#12540;&#12523;\&#9733;&#24161;&#22810;&#12398;&#36864;&#38498;&#35519;&#25972;&#12523;&#12540;&#12523;H29&#65374;\&#12450;&#12531;&#12465;&#12540;&#12488;\R5&#12288;&#12450;&#12531;&#12465;&#12540;&#12488;\&#38598;&#35336;\R5&#20837;&#36864;&#38498;&#26178;&#24773;&#22577;&#20849;&#26377;&#12450;&#12531;&#12465;&#12540;&#12488;&#32080;&#26524;&#65288;&#24161;&#22810;&#65289;.xlsx" TargetMode="External" /><Relationship Id="rId2" Type="http://schemas.openxmlformats.org/officeDocument/2006/relationships/chartUserShapes" Target="../drawings/drawing3.xml" /><Relationship Id="rId3" Type="http://schemas.microsoft.com/office/2011/relationships/chartColorStyle" Target="colors4.xml" /><Relationship Id="rId4" Type="http://schemas.microsoft.com/office/2011/relationships/chartStyle" Target="style4.xml" /></Relationships>
</file>

<file path=ppt/charts/_rels/chart5.xml.rels><?xml version="1.0" encoding="UTF-8"?><Relationships xmlns="http://schemas.openxmlformats.org/package/2006/relationships"><Relationship Id="rId1" Type="http://schemas.openxmlformats.org/officeDocument/2006/relationships/oleObject" Target="file:///\\whc2020\&#25903;&#25588;&#23460;\&#9734;&#22320;&#22495;&#36899;&#25658;\004%20&#21307;&#30274;&#20171;&#35703;&#36899;&#25658;&#65288;&#22810;&#32887;&#31278;&#36899;&#25658;&#65289;\&#9733;&#20837;&#36864;&#38498;&#35519;&#25972;&#12523;&#12540;&#12523;\&#9733;&#24161;&#22810;&#12398;&#36864;&#38498;&#35519;&#25972;&#12523;&#12540;&#12523;H29&#65374;\&#12450;&#12531;&#12465;&#12540;&#12488;\R5&#12288;&#12450;&#12531;&#12465;&#12540;&#12488;\&#38598;&#35336;\R5&#20837;&#36864;&#38498;&#26178;&#24773;&#22577;&#20849;&#26377;&#12450;&#12531;&#12465;&#12540;&#12488;&#32080;&#26524;&#65288;&#24161;&#22810;&#65289;.xlsx" TargetMode="External" /><Relationship Id="rId2" Type="http://schemas.openxmlformats.org/officeDocument/2006/relationships/chartUserShapes" Target="../drawings/drawing4.xml" /><Relationship Id="rId3" Type="http://schemas.microsoft.com/office/2011/relationships/chartColorStyle" Target="colors5.xml" /><Relationship Id="rId4" Type="http://schemas.microsoft.com/office/2011/relationships/chartStyle" Target="style5.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horzOverflow="overflow" wrap="square" anchor="t" anchorCtr="1"/>
          <a:lstStyle/>
          <a:p>
            <a:pPr algn="ctr" rtl="0">
              <a:defRPr kumimoji="0" lang="ja-JP" altLang="en-US" sz="1400" b="0" i="0" u="none" strike="noStrike" kern="1200" spc="0" baseline="0">
                <a:solidFill>
                  <a:schemeClr val="tx1">
                    <a:lumMod val="65000"/>
                    <a:lumOff val="35000"/>
                  </a:schemeClr>
                </a:solidFill>
                <a:latin typeface="+mn-lt"/>
                <a:ea typeface="+mn-ea"/>
                <a:cs typeface="+mn-cs"/>
              </a:defRPr>
            </a:pPr>
            <a:r>
              <a:rPr kumimoji="0" lang="ja-JP" altLang="en-US" sz="2000" b="1" i="0" u="none" strike="noStrike" kern="1200" spc="0" baseline="0">
                <a:solidFill>
                  <a:schemeClr val="tx1">
                    <a:lumMod val="65000"/>
                    <a:lumOff val="35000"/>
                  </a:schemeClr>
                </a:solidFill>
                <a:latin typeface="+mn-lt"/>
                <a:ea typeface="+mn-ea"/>
                <a:cs typeface="+mn-cs"/>
              </a:rPr>
              <a:t>要介護度別認定率（65歳以上）【</a:t>
            </a:r>
            <a:r>
              <a:rPr kumimoji="0" lang="ja-JP" altLang="en-US" sz="2000" b="0" i="0" u="none" strike="noStrike" kern="1200" spc="0" baseline="0">
                <a:solidFill>
                  <a:schemeClr val="tx1">
                    <a:lumMod val="65000"/>
                    <a:lumOff val="35000"/>
                  </a:schemeClr>
                </a:solidFill>
                <a:latin typeface="+mn-lt"/>
                <a:ea typeface="+mn-ea"/>
                <a:cs typeface="+mn-cs"/>
              </a:rPr>
              <a:t>H30、R６比較】</a:t>
            </a:r>
            <a:endParaRPr kumimoji="0" lang="ja-JP" altLang="en-US" sz="2000" b="0" i="0" u="none" strike="noStrike" kern="1200" spc="0" baseline="0">
              <a:solidFill>
                <a:schemeClr val="tx1">
                  <a:lumMod val="65000"/>
                  <a:lumOff val="35000"/>
                </a:schemeClr>
              </a:solidFill>
              <a:latin typeface="+mn-lt"/>
              <a:ea typeface="+mn-ea"/>
              <a:cs typeface="+mn-cs"/>
            </a:endParaRPr>
          </a:p>
        </c:rich>
      </c:tx>
      <c:layout>
        <c:manualLayout>
          <c:xMode val="edge"/>
          <c:yMode val="edge"/>
          <c:x val="0.17736293547754728"/>
          <c:y val="1.6768072647584724e-002"/>
        </c:manualLayout>
      </c:layout>
      <c:overlay val="0"/>
      <c:spPr>
        <a:noFill/>
        <a:ln>
          <a:noFill/>
        </a:ln>
        <a:effectLst/>
      </c:spPr>
    </c:title>
    <c:autoTitleDeleted val="0"/>
    <c:plotArea>
      <c:layout>
        <c:manualLayout>
          <c:layoutTarget val="inner"/>
          <c:xMode val="edge"/>
          <c:yMode val="edge"/>
          <c:x val="0.10318331503841932"/>
          <c:y val="8.9939024390243899e-002"/>
          <c:w val="0.884742041712404"/>
          <c:h val="0.58231707317073167"/>
        </c:manualLayout>
      </c:layout>
      <c:barChart>
        <c:barDir val="col"/>
        <c:grouping val="stacked"/>
        <c:varyColors val="0"/>
        <c:ser>
          <c:idx val="0"/>
          <c:order val="0"/>
          <c:tx>
            <c:strRef>
              <c:f>グラフ!$T$35</c:f>
              <c:strCache>
                <c:ptCount val="1"/>
                <c:pt idx="0">
                  <c:v>要支援１</c:v>
                </c:pt>
              </c:strCache>
            </c:strRef>
          </c:tx>
          <c:spPr>
            <a:solidFill>
              <a:schemeClr val="accent1"/>
            </a:solidFill>
            <a:ln>
              <a:noFill/>
            </a:ln>
            <a:effectLst/>
          </c:spPr>
          <c:invertIfNegative val="0"/>
          <c:cat>
            <c:strRef>
              <c:f>グラフ!$U$34:$AT$34</c:f>
              <c:strCache>
                <c:ptCount val="26"/>
                <c:pt idx="0">
                  <c:v>全国　　　18.3</c:v>
                </c:pt>
                <c:pt idx="1">
                  <c:v>全国　　　19.6</c:v>
                </c:pt>
                <c:pt idx="3">
                  <c:v>高知県
18.9</c:v>
                </c:pt>
                <c:pt idx="4">
                  <c:v>高知県
19.5</c:v>
                </c:pt>
                <c:pt idx="6">
                  <c:v>幡　多　　　17.0</c:v>
                </c:pt>
                <c:pt idx="7">
                  <c:v>幡　多　　　17.4</c:v>
                </c:pt>
                <c:pt idx="9">
                  <c:v>宿毛市
15.6</c:v>
                </c:pt>
                <c:pt idx="10">
                  <c:v>宿毛市
17.0</c:v>
                </c:pt>
                <c:pt idx="12">
                  <c:v>土佐清水市
15.7</c:v>
                </c:pt>
                <c:pt idx="13">
                  <c:v>土佐清水市
18.1</c:v>
                </c:pt>
                <c:pt idx="15">
                  <c:v>四万十市
17.7</c:v>
                </c:pt>
                <c:pt idx="16">
                  <c:v>四万十市
17.5</c:v>
                </c:pt>
                <c:pt idx="18">
                  <c:v>大月町
19.2</c:v>
                </c:pt>
                <c:pt idx="19">
                  <c:v>大月町
18.4</c:v>
                </c:pt>
                <c:pt idx="21">
                  <c:v>三原村
20.3</c:v>
                </c:pt>
                <c:pt idx="22">
                  <c:v>三原村
19.9</c:v>
                </c:pt>
                <c:pt idx="24">
                  <c:v>黒潮町
17.3</c:v>
                </c:pt>
                <c:pt idx="25">
                  <c:v>黒潮町
16.3</c:v>
                </c:pt>
              </c:strCache>
            </c:strRef>
          </c:cat>
          <c:val>
            <c:numRef>
              <c:f>'[介護保険認定者数等（H30,R6比較）.xlsx]グラフ'!$U$35:$AT$35</c:f>
              <c:numCache>
                <c:formatCode>#,##0.0</c:formatCode>
                <c:ptCount val="26"/>
                <c:pt idx="0">
                  <c:v>2.6</c:v>
                </c:pt>
                <c:pt idx="1">
                  <c:v>2.8</c:v>
                </c:pt>
                <c:pt idx="3">
                  <c:v>2.2999999999999998</c:v>
                </c:pt>
                <c:pt idx="4">
                  <c:v>2.4</c:v>
                </c:pt>
                <c:pt idx="6">
                  <c:v>1.6</c:v>
                </c:pt>
                <c:pt idx="7">
                  <c:v>2.1</c:v>
                </c:pt>
                <c:pt idx="9">
                  <c:v>1.1000000000000001</c:v>
                </c:pt>
                <c:pt idx="10">
                  <c:v>1.6</c:v>
                </c:pt>
                <c:pt idx="12">
                  <c:v>1.7</c:v>
                </c:pt>
                <c:pt idx="13">
                  <c:v>3.1</c:v>
                </c:pt>
                <c:pt idx="15">
                  <c:v>1.8</c:v>
                </c:pt>
                <c:pt idx="16">
                  <c:v>2.1</c:v>
                </c:pt>
                <c:pt idx="18">
                  <c:v>2.2000000000000002</c:v>
                </c:pt>
                <c:pt idx="19">
                  <c:v>2.1</c:v>
                </c:pt>
                <c:pt idx="21">
                  <c:v>2.7</c:v>
                </c:pt>
                <c:pt idx="22">
                  <c:v>2.4</c:v>
                </c:pt>
                <c:pt idx="24">
                  <c:v>1.6</c:v>
                </c:pt>
                <c:pt idx="25">
                  <c:v>1.9</c:v>
                </c:pt>
              </c:numCache>
            </c:numRef>
          </c:val>
        </c:ser>
        <c:ser>
          <c:idx val="1"/>
          <c:order val="1"/>
          <c:tx>
            <c:strRef>
              <c:f>グラフ!$T$36</c:f>
              <c:strCache>
                <c:ptCount val="1"/>
                <c:pt idx="0">
                  <c:v>要支援２</c:v>
                </c:pt>
              </c:strCache>
            </c:strRef>
          </c:tx>
          <c:spPr>
            <a:solidFill>
              <a:schemeClr val="accent2"/>
            </a:solidFill>
            <a:ln>
              <a:noFill/>
            </a:ln>
            <a:effectLst/>
          </c:spPr>
          <c:invertIfNegative val="0"/>
          <c:cat>
            <c:strRef>
              <c:f>グラフ!$U$34:$AT$34</c:f>
              <c:strCache>
                <c:ptCount val="26"/>
                <c:pt idx="0">
                  <c:v>全国　　　18.3</c:v>
                </c:pt>
                <c:pt idx="1">
                  <c:v>全国　　　19.6</c:v>
                </c:pt>
                <c:pt idx="3">
                  <c:v>高知県
18.9</c:v>
                </c:pt>
                <c:pt idx="4">
                  <c:v>高知県
19.5</c:v>
                </c:pt>
                <c:pt idx="6">
                  <c:v>幡　多　　　17.0</c:v>
                </c:pt>
                <c:pt idx="7">
                  <c:v>幡　多　　　17.4</c:v>
                </c:pt>
                <c:pt idx="9">
                  <c:v>宿毛市
15.6</c:v>
                </c:pt>
                <c:pt idx="10">
                  <c:v>宿毛市
17.0</c:v>
                </c:pt>
                <c:pt idx="12">
                  <c:v>土佐清水市
15.7</c:v>
                </c:pt>
                <c:pt idx="13">
                  <c:v>土佐清水市
18.1</c:v>
                </c:pt>
                <c:pt idx="15">
                  <c:v>四万十市
17.7</c:v>
                </c:pt>
                <c:pt idx="16">
                  <c:v>四万十市
17.5</c:v>
                </c:pt>
                <c:pt idx="18">
                  <c:v>大月町
19.2</c:v>
                </c:pt>
                <c:pt idx="19">
                  <c:v>大月町
18.4</c:v>
                </c:pt>
                <c:pt idx="21">
                  <c:v>三原村
20.3</c:v>
                </c:pt>
                <c:pt idx="22">
                  <c:v>三原村
19.9</c:v>
                </c:pt>
                <c:pt idx="24">
                  <c:v>黒潮町
17.3</c:v>
                </c:pt>
                <c:pt idx="25">
                  <c:v>黒潮町
16.3</c:v>
                </c:pt>
              </c:strCache>
            </c:strRef>
          </c:cat>
          <c:val>
            <c:numRef>
              <c:f>'[介護保険認定者数等（H30,R6比較）.xlsx]グラフ'!$U$36:$AT$36</c:f>
              <c:numCache>
                <c:formatCode>#,##0.0</c:formatCode>
                <c:ptCount val="26"/>
                <c:pt idx="0">
                  <c:v>2.6</c:v>
                </c:pt>
                <c:pt idx="1">
                  <c:v>2.8</c:v>
                </c:pt>
                <c:pt idx="3">
                  <c:v>2.1</c:v>
                </c:pt>
                <c:pt idx="4">
                  <c:v>2.2999999999999998</c:v>
                </c:pt>
                <c:pt idx="6">
                  <c:v>1.7</c:v>
                </c:pt>
                <c:pt idx="7">
                  <c:v>2</c:v>
                </c:pt>
                <c:pt idx="9">
                  <c:v>1.2</c:v>
                </c:pt>
                <c:pt idx="10">
                  <c:v>2.5</c:v>
                </c:pt>
                <c:pt idx="12">
                  <c:v>1.4</c:v>
                </c:pt>
                <c:pt idx="13">
                  <c:v>2</c:v>
                </c:pt>
                <c:pt idx="15">
                  <c:v>2.1</c:v>
                </c:pt>
                <c:pt idx="16">
                  <c:v>1.9</c:v>
                </c:pt>
                <c:pt idx="18">
                  <c:v>2.2000000000000002</c:v>
                </c:pt>
                <c:pt idx="19">
                  <c:v>1.6</c:v>
                </c:pt>
                <c:pt idx="21">
                  <c:v>2</c:v>
                </c:pt>
                <c:pt idx="22">
                  <c:v>2.9</c:v>
                </c:pt>
                <c:pt idx="24">
                  <c:v>1.5</c:v>
                </c:pt>
                <c:pt idx="25">
                  <c:v>1.2</c:v>
                </c:pt>
              </c:numCache>
            </c:numRef>
          </c:val>
        </c:ser>
        <c:ser>
          <c:idx val="2"/>
          <c:order val="2"/>
          <c:tx>
            <c:strRef>
              <c:f>グラフ!$T$37</c:f>
              <c:strCache>
                <c:ptCount val="1"/>
                <c:pt idx="0">
                  <c:v>要介護１</c:v>
                </c:pt>
              </c:strCache>
            </c:strRef>
          </c:tx>
          <c:spPr>
            <a:solidFill>
              <a:schemeClr val="accent3"/>
            </a:solidFill>
            <a:ln>
              <a:noFill/>
            </a:ln>
            <a:effectLst/>
          </c:spPr>
          <c:invertIfNegative val="0"/>
          <c:cat>
            <c:strRef>
              <c:f>グラフ!$U$34:$AT$34</c:f>
              <c:strCache>
                <c:ptCount val="26"/>
                <c:pt idx="0">
                  <c:v>全国　　　18.3</c:v>
                </c:pt>
                <c:pt idx="1">
                  <c:v>全国　　　19.6</c:v>
                </c:pt>
                <c:pt idx="3">
                  <c:v>高知県
18.9</c:v>
                </c:pt>
                <c:pt idx="4">
                  <c:v>高知県
19.5</c:v>
                </c:pt>
                <c:pt idx="6">
                  <c:v>幡　多　　　17.0</c:v>
                </c:pt>
                <c:pt idx="7">
                  <c:v>幡　多　　　17.4</c:v>
                </c:pt>
                <c:pt idx="9">
                  <c:v>宿毛市
15.6</c:v>
                </c:pt>
                <c:pt idx="10">
                  <c:v>宿毛市
17.0</c:v>
                </c:pt>
                <c:pt idx="12">
                  <c:v>土佐清水市
15.7</c:v>
                </c:pt>
                <c:pt idx="13">
                  <c:v>土佐清水市
18.1</c:v>
                </c:pt>
                <c:pt idx="15">
                  <c:v>四万十市
17.7</c:v>
                </c:pt>
                <c:pt idx="16">
                  <c:v>四万十市
17.5</c:v>
                </c:pt>
                <c:pt idx="18">
                  <c:v>大月町
19.2</c:v>
                </c:pt>
                <c:pt idx="19">
                  <c:v>大月町
18.4</c:v>
                </c:pt>
                <c:pt idx="21">
                  <c:v>三原村
20.3</c:v>
                </c:pt>
                <c:pt idx="22">
                  <c:v>三原村
19.9</c:v>
                </c:pt>
                <c:pt idx="24">
                  <c:v>黒潮町
17.3</c:v>
                </c:pt>
                <c:pt idx="25">
                  <c:v>黒潮町
16.3</c:v>
                </c:pt>
              </c:strCache>
            </c:strRef>
          </c:cat>
          <c:val>
            <c:numRef>
              <c:f>'[介護保険認定者数等（H30,R6比較）.xlsx]グラフ'!$U$37:$AT$37</c:f>
              <c:numCache>
                <c:formatCode>#,##0.0</c:formatCode>
                <c:ptCount val="26"/>
                <c:pt idx="0">
                  <c:v>3.7</c:v>
                </c:pt>
                <c:pt idx="1">
                  <c:v>4</c:v>
                </c:pt>
                <c:pt idx="3">
                  <c:v>4.0999999999999996</c:v>
                </c:pt>
                <c:pt idx="4">
                  <c:v>4.4000000000000004</c:v>
                </c:pt>
                <c:pt idx="6">
                  <c:v>3.3</c:v>
                </c:pt>
                <c:pt idx="7">
                  <c:v>3.6</c:v>
                </c:pt>
                <c:pt idx="9">
                  <c:v>2.8</c:v>
                </c:pt>
                <c:pt idx="10">
                  <c:v>3</c:v>
                </c:pt>
                <c:pt idx="12">
                  <c:v>3.8</c:v>
                </c:pt>
                <c:pt idx="13">
                  <c:v>4.3</c:v>
                </c:pt>
                <c:pt idx="15">
                  <c:v>3</c:v>
                </c:pt>
                <c:pt idx="16">
                  <c:v>3.2</c:v>
                </c:pt>
                <c:pt idx="18">
                  <c:v>3.8</c:v>
                </c:pt>
                <c:pt idx="19">
                  <c:v>4</c:v>
                </c:pt>
                <c:pt idx="21">
                  <c:v>4.2</c:v>
                </c:pt>
                <c:pt idx="22">
                  <c:v>2.9</c:v>
                </c:pt>
                <c:pt idx="24">
                  <c:v>3.7</c:v>
                </c:pt>
                <c:pt idx="25">
                  <c:v>4.4000000000000004</c:v>
                </c:pt>
              </c:numCache>
            </c:numRef>
          </c:val>
        </c:ser>
        <c:ser>
          <c:idx val="3"/>
          <c:order val="3"/>
          <c:tx>
            <c:strRef>
              <c:f>グラフ!$T$38</c:f>
              <c:strCache>
                <c:ptCount val="1"/>
                <c:pt idx="0">
                  <c:v>要介護２</c:v>
                </c:pt>
              </c:strCache>
            </c:strRef>
          </c:tx>
          <c:spPr>
            <a:solidFill>
              <a:schemeClr val="accent4"/>
            </a:solidFill>
            <a:ln>
              <a:noFill/>
            </a:ln>
            <a:effectLst/>
          </c:spPr>
          <c:invertIfNegative val="0"/>
          <c:cat>
            <c:strRef>
              <c:f>グラフ!$U$34:$AT$34</c:f>
              <c:strCache>
                <c:ptCount val="26"/>
                <c:pt idx="0">
                  <c:v>全国　　　18.3</c:v>
                </c:pt>
                <c:pt idx="1">
                  <c:v>全国　　　19.6</c:v>
                </c:pt>
                <c:pt idx="3">
                  <c:v>高知県
18.9</c:v>
                </c:pt>
                <c:pt idx="4">
                  <c:v>高知県
19.5</c:v>
                </c:pt>
                <c:pt idx="6">
                  <c:v>幡　多　　　17.0</c:v>
                </c:pt>
                <c:pt idx="7">
                  <c:v>幡　多　　　17.4</c:v>
                </c:pt>
                <c:pt idx="9">
                  <c:v>宿毛市
15.6</c:v>
                </c:pt>
                <c:pt idx="10">
                  <c:v>宿毛市
17.0</c:v>
                </c:pt>
                <c:pt idx="12">
                  <c:v>土佐清水市
15.7</c:v>
                </c:pt>
                <c:pt idx="13">
                  <c:v>土佐清水市
18.1</c:v>
                </c:pt>
                <c:pt idx="15">
                  <c:v>四万十市
17.7</c:v>
                </c:pt>
                <c:pt idx="16">
                  <c:v>四万十市
17.5</c:v>
                </c:pt>
                <c:pt idx="18">
                  <c:v>大月町
19.2</c:v>
                </c:pt>
                <c:pt idx="19">
                  <c:v>大月町
18.4</c:v>
                </c:pt>
                <c:pt idx="21">
                  <c:v>三原村
20.3</c:v>
                </c:pt>
                <c:pt idx="22">
                  <c:v>三原村
19.9</c:v>
                </c:pt>
                <c:pt idx="24">
                  <c:v>黒潮町
17.3</c:v>
                </c:pt>
                <c:pt idx="25">
                  <c:v>黒潮町
16.3</c:v>
                </c:pt>
              </c:strCache>
            </c:strRef>
          </c:cat>
          <c:val>
            <c:numRef>
              <c:f>'[介護保険認定者数等（H30,R6比較）.xlsx]グラフ'!$U$38:$AT$38</c:f>
              <c:numCache>
                <c:formatCode>#,##0.0</c:formatCode>
                <c:ptCount val="26"/>
                <c:pt idx="0">
                  <c:v>3.1</c:v>
                </c:pt>
                <c:pt idx="1">
                  <c:v>3.3</c:v>
                </c:pt>
                <c:pt idx="3">
                  <c:v>3.1</c:v>
                </c:pt>
                <c:pt idx="4">
                  <c:v>3</c:v>
                </c:pt>
                <c:pt idx="6">
                  <c:v>3.2</c:v>
                </c:pt>
                <c:pt idx="7">
                  <c:v>2.9</c:v>
                </c:pt>
                <c:pt idx="9">
                  <c:v>3.2</c:v>
                </c:pt>
                <c:pt idx="10">
                  <c:v>3.2</c:v>
                </c:pt>
                <c:pt idx="12">
                  <c:v>2.2000000000000002</c:v>
                </c:pt>
                <c:pt idx="13">
                  <c:v>2.5</c:v>
                </c:pt>
                <c:pt idx="15">
                  <c:v>3.7</c:v>
                </c:pt>
                <c:pt idx="16">
                  <c:v>3</c:v>
                </c:pt>
                <c:pt idx="18">
                  <c:v>3.4</c:v>
                </c:pt>
                <c:pt idx="19">
                  <c:v>2.2000000000000002</c:v>
                </c:pt>
                <c:pt idx="21">
                  <c:v>2.9</c:v>
                </c:pt>
                <c:pt idx="22">
                  <c:v>3.9</c:v>
                </c:pt>
                <c:pt idx="24">
                  <c:v>3.4</c:v>
                </c:pt>
                <c:pt idx="25">
                  <c:v>2.7</c:v>
                </c:pt>
              </c:numCache>
            </c:numRef>
          </c:val>
        </c:ser>
        <c:ser>
          <c:idx val="4"/>
          <c:order val="4"/>
          <c:tx>
            <c:strRef>
              <c:f>グラフ!$T$39</c:f>
              <c:strCache>
                <c:ptCount val="1"/>
                <c:pt idx="0">
                  <c:v>要介護３</c:v>
                </c:pt>
              </c:strCache>
            </c:strRef>
          </c:tx>
          <c:spPr>
            <a:solidFill>
              <a:schemeClr val="accent5"/>
            </a:solidFill>
            <a:ln>
              <a:noFill/>
            </a:ln>
            <a:effectLst/>
          </c:spPr>
          <c:invertIfNegative val="0"/>
          <c:cat>
            <c:strRef>
              <c:f>グラフ!$U$34:$AT$34</c:f>
              <c:strCache>
                <c:ptCount val="26"/>
                <c:pt idx="0">
                  <c:v>全国　　　18.3</c:v>
                </c:pt>
                <c:pt idx="1">
                  <c:v>全国　　　19.6</c:v>
                </c:pt>
                <c:pt idx="3">
                  <c:v>高知県
18.9</c:v>
                </c:pt>
                <c:pt idx="4">
                  <c:v>高知県
19.5</c:v>
                </c:pt>
                <c:pt idx="6">
                  <c:v>幡　多　　　17.0</c:v>
                </c:pt>
                <c:pt idx="7">
                  <c:v>幡　多　　　17.4</c:v>
                </c:pt>
                <c:pt idx="9">
                  <c:v>宿毛市
15.6</c:v>
                </c:pt>
                <c:pt idx="10">
                  <c:v>宿毛市
17.0</c:v>
                </c:pt>
                <c:pt idx="12">
                  <c:v>土佐清水市
15.7</c:v>
                </c:pt>
                <c:pt idx="13">
                  <c:v>土佐清水市
18.1</c:v>
                </c:pt>
                <c:pt idx="15">
                  <c:v>四万十市
17.7</c:v>
                </c:pt>
                <c:pt idx="16">
                  <c:v>四万十市
17.5</c:v>
                </c:pt>
                <c:pt idx="18">
                  <c:v>大月町
19.2</c:v>
                </c:pt>
                <c:pt idx="19">
                  <c:v>大月町
18.4</c:v>
                </c:pt>
                <c:pt idx="21">
                  <c:v>三原村
20.3</c:v>
                </c:pt>
                <c:pt idx="22">
                  <c:v>三原村
19.9</c:v>
                </c:pt>
                <c:pt idx="24">
                  <c:v>黒潮町
17.3</c:v>
                </c:pt>
                <c:pt idx="25">
                  <c:v>黒潮町
16.3</c:v>
                </c:pt>
              </c:strCache>
            </c:strRef>
          </c:cat>
          <c:val>
            <c:numRef>
              <c:f>'[介護保険認定者数等（H30,R6比較）.xlsx]グラフ'!$U$39:$AT$39</c:f>
              <c:numCache>
                <c:formatCode>#,##0.0</c:formatCode>
                <c:ptCount val="26"/>
                <c:pt idx="0">
                  <c:v>2.4</c:v>
                </c:pt>
                <c:pt idx="1">
                  <c:v>2.6</c:v>
                </c:pt>
                <c:pt idx="3">
                  <c:v>2.5</c:v>
                </c:pt>
                <c:pt idx="4">
                  <c:v>2.6</c:v>
                </c:pt>
                <c:pt idx="6">
                  <c:v>2.2999999999999998</c:v>
                </c:pt>
                <c:pt idx="7">
                  <c:v>2.4</c:v>
                </c:pt>
                <c:pt idx="9">
                  <c:v>2.7</c:v>
                </c:pt>
                <c:pt idx="10">
                  <c:v>2.4</c:v>
                </c:pt>
                <c:pt idx="12">
                  <c:v>2.2999999999999998</c:v>
                </c:pt>
                <c:pt idx="13">
                  <c:v>2.2000000000000002</c:v>
                </c:pt>
                <c:pt idx="15">
                  <c:v>2.2000000000000002</c:v>
                </c:pt>
                <c:pt idx="16">
                  <c:v>2.4</c:v>
                </c:pt>
                <c:pt idx="18">
                  <c:v>2</c:v>
                </c:pt>
                <c:pt idx="19">
                  <c:v>3.1</c:v>
                </c:pt>
                <c:pt idx="21">
                  <c:v>1</c:v>
                </c:pt>
                <c:pt idx="22">
                  <c:v>2.9</c:v>
                </c:pt>
                <c:pt idx="24">
                  <c:v>2.2000000000000002</c:v>
                </c:pt>
                <c:pt idx="25">
                  <c:v>1.8</c:v>
                </c:pt>
              </c:numCache>
            </c:numRef>
          </c:val>
        </c:ser>
        <c:ser>
          <c:idx val="5"/>
          <c:order val="5"/>
          <c:tx>
            <c:strRef>
              <c:f>グラフ!$T$40</c:f>
              <c:strCache>
                <c:ptCount val="1"/>
                <c:pt idx="0">
                  <c:v>要介護４</c:v>
                </c:pt>
              </c:strCache>
            </c:strRef>
          </c:tx>
          <c:spPr>
            <a:solidFill>
              <a:schemeClr val="accent6"/>
            </a:solidFill>
            <a:ln>
              <a:noFill/>
            </a:ln>
            <a:effectLst/>
          </c:spPr>
          <c:invertIfNegative val="0"/>
          <c:cat>
            <c:strRef>
              <c:f>グラフ!$U$34:$AT$34</c:f>
              <c:strCache>
                <c:ptCount val="26"/>
                <c:pt idx="0">
                  <c:v>全国　　　18.3</c:v>
                </c:pt>
                <c:pt idx="1">
                  <c:v>全国　　　19.6</c:v>
                </c:pt>
                <c:pt idx="3">
                  <c:v>高知県
18.9</c:v>
                </c:pt>
                <c:pt idx="4">
                  <c:v>高知県
19.5</c:v>
                </c:pt>
                <c:pt idx="6">
                  <c:v>幡　多　　　17.0</c:v>
                </c:pt>
                <c:pt idx="7">
                  <c:v>幡　多　　　17.4</c:v>
                </c:pt>
                <c:pt idx="9">
                  <c:v>宿毛市
15.6</c:v>
                </c:pt>
                <c:pt idx="10">
                  <c:v>宿毛市
17.0</c:v>
                </c:pt>
                <c:pt idx="12">
                  <c:v>土佐清水市
15.7</c:v>
                </c:pt>
                <c:pt idx="13">
                  <c:v>土佐清水市
18.1</c:v>
                </c:pt>
                <c:pt idx="15">
                  <c:v>四万十市
17.7</c:v>
                </c:pt>
                <c:pt idx="16">
                  <c:v>四万十市
17.5</c:v>
                </c:pt>
                <c:pt idx="18">
                  <c:v>大月町
19.2</c:v>
                </c:pt>
                <c:pt idx="19">
                  <c:v>大月町
18.4</c:v>
                </c:pt>
                <c:pt idx="21">
                  <c:v>三原村
20.3</c:v>
                </c:pt>
                <c:pt idx="22">
                  <c:v>三原村
19.9</c:v>
                </c:pt>
                <c:pt idx="24">
                  <c:v>黒潮町
17.3</c:v>
                </c:pt>
                <c:pt idx="25">
                  <c:v>黒潮町
16.3</c:v>
                </c:pt>
              </c:strCache>
            </c:strRef>
          </c:cat>
          <c:val>
            <c:numRef>
              <c:f>'[介護保険認定者数等（H30,R6比較）.xlsx]グラフ'!$U$40:$AT$40</c:f>
              <c:numCache>
                <c:formatCode>#,##0.0</c:formatCode>
                <c:ptCount val="26"/>
                <c:pt idx="0">
                  <c:v>2.2000000000000002</c:v>
                </c:pt>
                <c:pt idx="1">
                  <c:v>2.5</c:v>
                </c:pt>
                <c:pt idx="3">
                  <c:v>2.6</c:v>
                </c:pt>
                <c:pt idx="4">
                  <c:v>2.8</c:v>
                </c:pt>
                <c:pt idx="6">
                  <c:v>2.5</c:v>
                </c:pt>
                <c:pt idx="7">
                  <c:v>2.5</c:v>
                </c:pt>
                <c:pt idx="9">
                  <c:v>2.2000000000000002</c:v>
                </c:pt>
                <c:pt idx="10">
                  <c:v>2.5</c:v>
                </c:pt>
                <c:pt idx="12">
                  <c:v>2.5</c:v>
                </c:pt>
                <c:pt idx="13">
                  <c:v>2.2999999999999998</c:v>
                </c:pt>
                <c:pt idx="15">
                  <c:v>2.5</c:v>
                </c:pt>
                <c:pt idx="16">
                  <c:v>2.6</c:v>
                </c:pt>
                <c:pt idx="18">
                  <c:v>2.5</c:v>
                </c:pt>
                <c:pt idx="19">
                  <c:v>2.6</c:v>
                </c:pt>
                <c:pt idx="21">
                  <c:v>3.2</c:v>
                </c:pt>
                <c:pt idx="22">
                  <c:v>2.4</c:v>
                </c:pt>
                <c:pt idx="24">
                  <c:v>2.5</c:v>
                </c:pt>
                <c:pt idx="25">
                  <c:v>2.5</c:v>
                </c:pt>
              </c:numCache>
            </c:numRef>
          </c:val>
        </c:ser>
        <c:ser>
          <c:idx val="6"/>
          <c:order val="6"/>
          <c:tx>
            <c:strRef>
              <c:f>グラフ!$T$41</c:f>
              <c:strCache>
                <c:ptCount val="1"/>
                <c:pt idx="0">
                  <c:v>要介護５</c:v>
                </c:pt>
              </c:strCache>
            </c:strRef>
          </c:tx>
          <c:spPr>
            <a:solidFill>
              <a:schemeClr val="accent1">
                <a:lumMod val="60000"/>
              </a:schemeClr>
            </a:solidFill>
            <a:ln>
              <a:noFill/>
            </a:ln>
            <a:effectLst/>
          </c:spPr>
          <c:invertIfNegative val="0"/>
          <c:cat>
            <c:strRef>
              <c:f>グラフ!$U$34:$AT$34</c:f>
              <c:strCache>
                <c:ptCount val="26"/>
                <c:pt idx="0">
                  <c:v>全国　　　18.3</c:v>
                </c:pt>
                <c:pt idx="1">
                  <c:v>全国　　　19.6</c:v>
                </c:pt>
                <c:pt idx="3">
                  <c:v>高知県
18.9</c:v>
                </c:pt>
                <c:pt idx="4">
                  <c:v>高知県
19.5</c:v>
                </c:pt>
                <c:pt idx="6">
                  <c:v>幡　多　　　17.0</c:v>
                </c:pt>
                <c:pt idx="7">
                  <c:v>幡　多　　　17.4</c:v>
                </c:pt>
                <c:pt idx="9">
                  <c:v>宿毛市
15.6</c:v>
                </c:pt>
                <c:pt idx="10">
                  <c:v>宿毛市
17.0</c:v>
                </c:pt>
                <c:pt idx="12">
                  <c:v>土佐清水市
15.7</c:v>
                </c:pt>
                <c:pt idx="13">
                  <c:v>土佐清水市
18.1</c:v>
                </c:pt>
                <c:pt idx="15">
                  <c:v>四万十市
17.7</c:v>
                </c:pt>
                <c:pt idx="16">
                  <c:v>四万十市
17.5</c:v>
                </c:pt>
                <c:pt idx="18">
                  <c:v>大月町
19.2</c:v>
                </c:pt>
                <c:pt idx="19">
                  <c:v>大月町
18.4</c:v>
                </c:pt>
                <c:pt idx="21">
                  <c:v>三原村
20.3</c:v>
                </c:pt>
                <c:pt idx="22">
                  <c:v>三原村
19.9</c:v>
                </c:pt>
                <c:pt idx="24">
                  <c:v>黒潮町
17.3</c:v>
                </c:pt>
                <c:pt idx="25">
                  <c:v>黒潮町
16.3</c:v>
                </c:pt>
              </c:strCache>
            </c:strRef>
          </c:cat>
          <c:val>
            <c:numRef>
              <c:f>'[介護保険認定者数等（H30,R6比較）.xlsx]グラフ'!$U$41:$AT$41</c:f>
              <c:numCache>
                <c:formatCode>#,##0.0</c:formatCode>
                <c:ptCount val="26"/>
                <c:pt idx="0">
                  <c:v>1.7</c:v>
                </c:pt>
                <c:pt idx="1">
                  <c:v>1.6</c:v>
                </c:pt>
                <c:pt idx="3">
                  <c:v>2.2000000000000002</c:v>
                </c:pt>
                <c:pt idx="4">
                  <c:v>2</c:v>
                </c:pt>
                <c:pt idx="6">
                  <c:v>2.4</c:v>
                </c:pt>
                <c:pt idx="7">
                  <c:v>2</c:v>
                </c:pt>
                <c:pt idx="9">
                  <c:v>2.6</c:v>
                </c:pt>
                <c:pt idx="10">
                  <c:v>2</c:v>
                </c:pt>
                <c:pt idx="12">
                  <c:v>1.8</c:v>
                </c:pt>
                <c:pt idx="13">
                  <c:v>1.6</c:v>
                </c:pt>
                <c:pt idx="15">
                  <c:v>2.2999999999999998</c:v>
                </c:pt>
                <c:pt idx="16">
                  <c:v>2.2000000000000002</c:v>
                </c:pt>
                <c:pt idx="18">
                  <c:v>3.1</c:v>
                </c:pt>
                <c:pt idx="19">
                  <c:v>2.8</c:v>
                </c:pt>
                <c:pt idx="21">
                  <c:v>4.3</c:v>
                </c:pt>
                <c:pt idx="22">
                  <c:v>2.4</c:v>
                </c:pt>
                <c:pt idx="24">
                  <c:v>2.5</c:v>
                </c:pt>
                <c:pt idx="25">
                  <c:v>1.8</c:v>
                </c:pt>
              </c:numCache>
            </c:numRef>
          </c:val>
        </c:ser>
        <c:dLbls>
          <c:spPr>
            <a:noFill/>
            <a:ln>
              <a:noFill/>
            </a:ln>
            <a:effectLst/>
          </c:spPr>
          <c:txPr>
            <a:bodyPr rot="0" spcFirstLastPara="1" vertOverflow="ellipsis"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sz="900" kern="1200">
                <a:solidFill>
                  <a:schemeClr val="tx1">
                    <a:lumMod val="75000"/>
                    <a:lumOff val="25000"/>
                  </a:schemeClr>
                </a:solidFill>
                <a:latin typeface="+mn-lt"/>
                <a:ea typeface="+mn-ea"/>
                <a:cs typeface="+mn-cs"/>
              </a:endParaRPr>
            </a:p>
          </c:txPr>
          <c:showLegendKey val="0"/>
          <c:showVal val="0"/>
          <c:showCatName val="0"/>
          <c:showSerName val="0"/>
          <c:showPercent val="0"/>
          <c:showBubbleSize val="0"/>
        </c:dLbls>
        <c:gapWidth val="150"/>
        <c:overlap val="100"/>
        <c:axId val="1"/>
        <c:axId val="2"/>
      </c:barChart>
      <c:catAx>
        <c:axId val="1"/>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wrap="square" anchor="ctr" anchorCtr="1"/>
          <a:lstStyle/>
          <a:p>
            <a:pPr algn="ctr" rtl="0">
              <a:defRPr kumimoji="0" lang="ja-JP" altLang="en-US" sz="1400" kern="1200">
                <a:solidFill>
                  <a:schemeClr val="tx1">
                    <a:lumMod val="65000"/>
                    <a:lumOff val="35000"/>
                  </a:schemeClr>
                </a:solidFill>
                <a:latin typeface="+mn-lt"/>
                <a:ea typeface="+mn-ea"/>
                <a:cs typeface="+mn-cs"/>
              </a:defRPr>
            </a:pPr>
            <a:endParaRPr lang="ja-JP" altLang="en-US"/>
          </a:p>
        </c:txPr>
        <c:crossAx val="2"/>
        <c:crosses val="autoZero"/>
        <c:auto val="1"/>
        <c:lblAlgn val="ctr"/>
        <c:lblOffset val="100"/>
        <c:noMultiLvlLbl val="0"/>
      </c:catAx>
      <c:valAx>
        <c:axId val="2"/>
        <c:scaling>
          <c:orientation val="minMax"/>
        </c:scaling>
        <c:delete val="0"/>
        <c:axPos val="l"/>
        <c:majorGridlines>
          <c:spPr>
            <a:noFill/>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horzOverflow="overflow" wrap="square" anchor="ctr" anchorCtr="1"/>
          <a:lstStyle/>
          <a:p>
            <a:pPr algn="ctr" rtl="0">
              <a:defRPr lang="ja-JP" altLang="en-US" sz="900" kern="1200">
                <a:solidFill>
                  <a:schemeClr val="tx1">
                    <a:lumMod val="65000"/>
                    <a:lumOff val="35000"/>
                  </a:schemeClr>
                </a:solidFill>
                <a:latin typeface="+mn-lt"/>
                <a:ea typeface="+mn-ea"/>
                <a:cs typeface="+mn-cs"/>
              </a:defRPr>
            </a:pPr>
            <a:endParaRPr lang="ja-JP" altLang="en-US" sz="900" kern="1200">
              <a:solidFill>
                <a:schemeClr val="tx1">
                  <a:lumMod val="65000"/>
                  <a:lumOff val="35000"/>
                </a:schemeClr>
              </a:solidFill>
              <a:latin typeface="+mn-lt"/>
              <a:ea typeface="+mn-ea"/>
              <a:cs typeface="+mn-cs"/>
            </a:endParaRPr>
          </a:p>
        </c:txPr>
        <c:crossAx val="1"/>
        <c:crosses val="autoZero"/>
        <c:crossBetween val="between"/>
      </c:valAx>
      <c:dTable>
        <c:showHorzBorder val="1"/>
        <c:showVertBorder val="1"/>
        <c:showOutline val="1"/>
        <c:showKeys val="1"/>
        <c:txPr>
          <a:bodyPr rot="0" spcFirstLastPara="1" vertOverflow="ellipsis" horzOverflow="overflow" wrap="square" anchor="ctr" anchorCtr="1"/>
          <a:lstStyle/>
          <a:p>
            <a:pPr algn="ctr" rtl="0">
              <a:defRPr lang="ja-JP" altLang="en-US" sz="1000" kern="1200">
                <a:solidFill>
                  <a:schemeClr val="tx1"/>
                </a:solidFill>
                <a:latin typeface="+mn-lt"/>
                <a:ea typeface="+mn-ea"/>
                <a:cs typeface="+mn-cs"/>
              </a:defRPr>
            </a:pPr>
            <a:endParaRPr lang="ja-JP" altLang="en-US" sz="1000" kern="1200">
              <a:solidFill>
                <a:schemeClr val="tx1"/>
              </a:solidFill>
              <a:latin typeface="+mn-lt"/>
              <a:ea typeface="+mn-ea"/>
              <a:cs typeface="+mn-cs"/>
            </a:endParaRPr>
          </a:p>
        </c:txPr>
      </c:dTable>
      <c:spPr>
        <a:noFill/>
        <a:ln>
          <a:noFill/>
        </a:ln>
        <a:effectLst/>
      </c:spPr>
    </c:plotArea>
    <c:legend>
      <c:legendPos val="t"/>
      <c:layout/>
      <c:overlay val="0"/>
      <c:spPr>
        <a:noFill/>
        <a:ln>
          <a:noFill/>
        </a:ln>
        <a:effectLst/>
      </c:spPr>
      <c:txPr>
        <a:bodyPr rot="0" spcFirstLastPara="1" vertOverflow="ellipsis" horzOverflow="overflow" wrap="square" anchor="ctr" anchorCtr="1"/>
        <a:lstStyle/>
        <a:p>
          <a:pPr algn="l" rtl="0">
            <a:defRPr kumimoji="0" lang="ja-JP" altLang="en-US" sz="1200" kern="1200">
              <a:solidFill>
                <a:schemeClr val="tx1">
                  <a:lumMod val="65000"/>
                  <a:lumOff val="35000"/>
                </a:schemeClr>
              </a:solidFill>
              <a:latin typeface="+mn-lt"/>
              <a:ea typeface="+mn-ea"/>
              <a:cs typeface="+mn-cs"/>
            </a:defRPr>
          </a:pPr>
          <a:endParaRPr lang="ja-JP" alt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vertOverflow="overflow" horzOverflow="overflow" anchor="ctr" anchorCtr="1"/>
    <a:lstStyle/>
    <a:p>
      <a:pPr algn="ctr" rtl="0">
        <a:defRPr lang="ja-JP" altLang="en-US"/>
      </a:pPr>
      <a:endParaRPr lang="ja-JP" altLang="en-US"/>
    </a:p>
  </c:txPr>
  <c:externalData r:id="rId1">
    <c:autoUpdate val="0"/>
  </c:externalData>
  <c:extLst>
    <c:ext xmlns:c14="http://schemas.microsoft.com/office/drawing/2007/8/2/chart" uri="{781A3756-C4B2-4CAC-9D66-4F8BD8637D16}"/>
  </c:extLst>
</c:chartSpace>
</file>

<file path=ppt/charts/chart2.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178861788618"/>
          <c:y val="0.1357142857142857"/>
          <c:w val="0.41056910569105687"/>
          <c:h val="0.72142857142857131"/>
        </c:manualLayout>
      </c:layout>
      <c:pieChart>
        <c:varyColors val="1"/>
        <c:ser>
          <c:idx val="1"/>
          <c:order val="1"/>
          <c:spPr>
            <a:solidFill>
              <a:schemeClr val="dk1">
                <a:tint val="55000"/>
              </a:schemeClr>
            </a:solidFill>
            <a:ln w="19050">
              <a:solidFill>
                <a:schemeClr val="lt1"/>
              </a:solidFill>
            </a:ln>
            <a:effectLst/>
          </c:spPr>
          <c:dPt>
            <c:idx val="0"/>
            <c:invertIfNegative val="0"/>
            <c:bubble3D val="0"/>
            <c:spPr>
              <a:solidFill>
                <a:schemeClr val="dk1">
                  <a:tint val="88500"/>
                </a:schemeClr>
              </a:solidFill>
              <a:ln w="19050">
                <a:solidFill>
                  <a:schemeClr val="lt1"/>
                </a:solidFill>
              </a:ln>
              <a:effectLst/>
            </c:spPr>
          </c:dPt>
          <c:dPt>
            <c:idx val="1"/>
            <c:invertIfNegative val="0"/>
            <c:bubble3D val="0"/>
            <c:spPr>
              <a:solidFill>
                <a:schemeClr val="dk1">
                  <a:tint val="55000"/>
                </a:schemeClr>
              </a:solidFill>
              <a:ln w="19050">
                <a:solidFill>
                  <a:schemeClr val="lt1"/>
                </a:solidFill>
              </a:ln>
              <a:effectLst/>
            </c:spPr>
          </c:dPt>
          <c:dLbls>
            <c:dLbl>
              <c:idx val="0"/>
              <c:layout>
                <c:manualLayout>
                  <c:x val="3.5304611313829677e-002"/>
                  <c:y val="-0.30345556805399326"/>
                </c:manualLayout>
              </c:layout>
              <c:spPr>
                <a:noFill/>
                <a:ln>
                  <a:noFill/>
                </a:ln>
                <a:effectLst/>
              </c:spPr>
              <c:txPr>
                <a:bodyPr rot="0" spcFirstLastPara="1" vertOverflow="overflow" horzOverflow="overflow" wrap="square" anchor="ctr" anchorCtr="1">
                  <a:no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extLst>
                <c:ext xmlns:c15="http://schemas.microsoft.com/office/drawing/2012/chart" uri="{CE6537A1-D6FC-4f65-9D91-7224C49458BB}">
                  <c15:layout>
                    <c:manualLayout>
                      <c:w val="0.33198380566801622"/>
                      <c:h val="0.35"/>
                    </c:manualLayout>
                  </c15:layout>
                </c:ext>
              </c:extLst>
            </c:dLbl>
            <c:dLbl>
              <c:idx val="1"/>
              <c:layout/>
              <c:spPr>
                <a:noFill/>
                <a:ln>
                  <a:noFill/>
                </a:ln>
                <a:effectLst/>
              </c:spPr>
              <c:txPr>
                <a:bodyPr rot="0" spcFirstLastPara="1" vertOverflow="overflow" horzOverflow="overflow" wrap="square" anchor="ctr" anchorCtr="1">
                  <a:no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extLst>
                <c:ext xmlns:c15="http://schemas.microsoft.com/office/drawing/2012/chart" uri="{CE6537A1-D6FC-4f65-9D91-7224C49458BB}">
                  <c15:layout>
                    <c:manualLayout>
                      <c:w val="0.2793522267206478"/>
                      <c:h val="0.25714285714285712"/>
                    </c:manualLayout>
                  </c15:layout>
                </c:ext>
              </c:extLst>
            </c:dLbl>
            <c:spPr>
              <a:noFill/>
              <a:ln>
                <a:noFill/>
              </a:ln>
              <a:effectLst/>
            </c:spPr>
            <c:txPr>
              <a:bodyPr rot="0" spcFirstLastPara="1" vertOverflow="overflow"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showLeaderLines val="1"/>
            <c:leaderLines>
              <c:spPr>
                <a:noFill/>
                <a:ln w="9525" cap="flat" cmpd="sng" algn="ctr">
                  <a:solidFill>
                    <a:schemeClr val="tx1">
                      <a:lumMod val="35000"/>
                      <a:lumOff val="65000"/>
                    </a:schemeClr>
                  </a:solidFill>
                  <a:round/>
                </a:ln>
                <a:effectLst/>
              </c:spPr>
            </c:leaderLines>
          </c:dLbls>
          <c:cat>
            <c:strRef>
              <c:f>'[0]集計結果（ケアマネ・包括）'!$B$60:$B$61</c:f>
              <c:strCache>
                <c:ptCount val="2"/>
                <c:pt idx="0">
                  <c:v>活用しなかった</c:v>
                </c:pt>
                <c:pt idx="1">
                  <c:v>活用した</c:v>
                </c:pt>
              </c:strCache>
            </c:strRef>
          </c:cat>
          <c:val>
            <c:numRef>
              <c:f>'[R5入退院時情報共有アンケート結果（幡多）.xlsx]集計結果（ケアマネ・包括）'!$D$60:$D$61</c:f>
              <c:numCache>
                <c:formatCode>General</c:formatCode>
                <c:ptCount val="2"/>
                <c:pt idx="0">
                  <c:v>18</c:v>
                </c:pt>
                <c:pt idx="1">
                  <c:v>14</c:v>
                </c:pt>
              </c:numCache>
            </c:numRef>
          </c:val>
        </c:ser>
        <c:dLbls>
          <c:spPr>
            <a:noFill/>
            <a:ln>
              <a:noFill/>
            </a:ln>
            <a:effectLst/>
          </c:spPr>
          <c:txPr>
            <a:bodyPr rot="0" spcFirstLastPara="1" vertOverflow="overflow"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sz="900" kern="1200">
                <a:solidFill>
                  <a:schemeClr val="tx1">
                    <a:lumMod val="75000"/>
                    <a:lumOff val="25000"/>
                  </a:schemeClr>
                </a:solidFill>
                <a:latin typeface="+mn-lt"/>
                <a:ea typeface="+mn-ea"/>
                <a:cs typeface="+mn-cs"/>
              </a:endParaRPr>
            </a:p>
          </c:txPr>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0"/>
                <c:order val="0"/>
                <c:dPt>
                  <c:idx val="0"/>
                  <c:invertIfNegative val="0"/>
                  <c:bubble3D val="0"/>
                  <c:spPr>
                    <a:solidFill>
                      <a:schemeClr val="bg1">
                        <a:lumMod val="75000"/>
                      </a:schemeClr>
                    </a:solidFill>
                    <a:ln w="19050">
                      <a:noFill/>
                    </a:ln>
                    <a:effectLst/>
                  </c:spPr>
                </c:dPt>
                <c:dPt>
                  <c:idx val="1"/>
                  <c:invertIfNegative val="0"/>
                  <c:bubble3D val="0"/>
                  <c:spPr>
                    <a:solidFill>
                      <a:schemeClr val="bg1">
                        <a:lumMod val="65000"/>
                      </a:schemeClr>
                    </a:solidFill>
                    <a:ln w="19050">
                      <a:noFill/>
                    </a:ln>
                    <a:effectLst/>
                  </c:spPr>
                </c:dPt>
                <c:dLbls>
                  <c:dLbl>
                    <c:idx val="0"/>
                    <c:layout>
                      <c:manualLayout>
                        <c:x val="-0.32061068702290074"/>
                        <c:y val="8.9681552043756774e-002"/>
                      </c:manualLayout>
                    </c:layout>
                    <c:spPr>
                      <a:noFill/>
                      <a:ln>
                        <a:noFill/>
                      </a:ln>
                      <a:effectLst/>
                    </c:spPr>
                    <c:txPr>
                      <a:bodyPr rot="0" spcFirstLastPara="1" vertOverflow="overflow" horzOverflow="overflow" wrap="square" anchor="ctr" anchorCtr="1">
                        <a:noAutofit/>
                      </a:bodyPr>
                      <a:lstStyle/>
                      <a:p>
                        <a:pPr algn="ctr" rtl="0">
                          <a:defRPr kumimoji="0" lang="ja-JP" altLang="en-US" sz="900" kern="1200">
                            <a:solidFill>
                              <a:sysClr val="windowText" lastClr="000000"/>
                            </a:solidFill>
                            <a:latin typeface="+mn-lt"/>
                            <a:ea typeface="+mn-ea"/>
                            <a:cs typeface="+mn-cs"/>
                          </a:defRPr>
                        </a:pPr>
                        <a:endParaRPr lang="ja-JP" altLang="en-US" sz="900" kern="1200">
                          <a:solidFill>
                            <a:sysClr val="windowText" lastClr="000000"/>
                          </a:solidFill>
                          <a:latin typeface="+mn-lt"/>
                          <a:ea typeface="+mn-ea"/>
                          <a:cs typeface="+mn-cs"/>
                        </a:endParaRPr>
                      </a:p>
                    </c:txPr>
                    <c:showLegendKey val="0"/>
                    <c:showVal val="0"/>
                    <c:showCatName val="1"/>
                    <c:showSerName val="0"/>
                    <c:showPercent val="1"/>
                    <c:showBubbleSize val="0"/>
                    <c:extLst>
                      <c:ext xmlns:c15="http://schemas.microsoft.com/office/drawing/2012/chart" uri="{CE6537A1-D6FC-4f65-9D91-7224C49458BB}">
                        <c15:layout>
                          <c:manualLayout>
                            <c:w val="0.21755725190839689"/>
                            <c:h val="0.33566433566433568"/>
                          </c:manualLayout>
                        </c15:layout>
                      </c:ext>
                    </c:extLst>
                  </c:dLbl>
                  <c:dLbl>
                    <c:idx val="1"/>
                    <c:layout>
                      <c:manualLayout>
                        <c:x val="0.17557251908396945"/>
                        <c:y val="-0.16083916083916083"/>
                      </c:manualLayout>
                    </c:layout>
                    <c:spPr>
                      <a:noFill/>
                      <a:ln>
                        <a:noFill/>
                      </a:ln>
                      <a:effectLst/>
                    </c:spPr>
                    <c:txPr>
                      <a:bodyPr rot="0" spcFirstLastPara="1" vertOverflow="overflow" horzOverflow="overflow" wrap="square" anchor="ctr" anchorCtr="1">
                        <a:noAutofit/>
                      </a:bodyPr>
                      <a:lstStyle/>
                      <a:p>
                        <a:pPr algn="ctr" rtl="0">
                          <a:defRPr kumimoji="0" lang="ja-JP" altLang="en-US" sz="900" kern="1200">
                            <a:solidFill>
                              <a:sysClr val="windowText" lastClr="000000"/>
                            </a:solidFill>
                            <a:latin typeface="+mn-lt"/>
                            <a:ea typeface="+mn-ea"/>
                            <a:cs typeface="+mn-cs"/>
                          </a:defRPr>
                        </a:pPr>
                        <a:endParaRPr lang="ja-JP" altLang="en-US" sz="900" kern="1200">
                          <a:solidFill>
                            <a:sysClr val="windowText" lastClr="000000"/>
                          </a:solidFill>
                          <a:latin typeface="+mn-lt"/>
                          <a:ea typeface="+mn-ea"/>
                          <a:cs typeface="+mn-cs"/>
                        </a:endParaRPr>
                      </a:p>
                    </c:txPr>
                    <c:showLegendKey val="0"/>
                    <c:showVal val="0"/>
                    <c:showCatName val="1"/>
                    <c:showSerName val="0"/>
                    <c:showPercent val="1"/>
                    <c:showBubbleSize val="0"/>
                    <c:extLst>
                      <c:ext xmlns:c15="http://schemas.microsoft.com/office/drawing/2012/chart" uri="{CE6537A1-D6FC-4f65-9D91-7224C49458BB}">
                        <c15:layout>
                          <c:manualLayout>
                            <c:w val="0.28244274809160308"/>
                            <c:h val="0.31468531468531469"/>
                          </c:manualLayout>
                        </c15:layout>
                      </c:ext>
                    </c:extLst>
                  </c:dLbl>
                  <c:spPr>
                    <a:noFill/>
                    <a:ln>
                      <a:noFill/>
                    </a:ln>
                    <a:effectLst/>
                  </c:spPr>
                  <c:txPr>
                    <a:bodyPr rot="0" spcFirstLastPara="1" vertOverflow="overflow" horzOverflow="overflow" wrap="square" lIns="36576" tIns="18288" rIns="36576" bIns="18288" anchor="ctr" anchorCtr="1">
                      <a:spAutoFit/>
                    </a:bodyPr>
                    <a:lstStyle/>
                    <a:p>
                      <a:pPr algn="ctr" rtl="0">
                        <a:defRPr kumimoji="0" lang="ja-JP" altLang="en-US" sz="900" kern="1200">
                          <a:solidFill>
                            <a:sysClr val="windowText" lastClr="000000"/>
                          </a:solidFill>
                          <a:latin typeface="+mn-lt"/>
                          <a:ea typeface="+mn-ea"/>
                          <a:cs typeface="+mn-cs"/>
                        </a:defRPr>
                      </a:pPr>
                      <a:endParaRPr lang="ja-JP" altLang="en-US"/>
                    </a:p>
                  </c:txPr>
                  <c:showLegendKey val="0"/>
                  <c:showVal val="0"/>
                  <c:showCatName val="1"/>
                  <c:showSerName val="0"/>
                  <c:showPercent val="1"/>
                  <c:showBubbleSize val="0"/>
                  <c:showLeaderLines val="1"/>
                </c:dLbls>
                <c:cat>
                  <c:strRef>
                    <c:extLst>
                      <c:ext xmlns:c15="http://schemas.microsoft.com/office/drawing/2012/chart" uri="{02D57815-91ED-43cb-92C2-25804820EDAC}">
                        <c15:formulaRef>
                          <c15:sqref>'[0]集計結果（ケアマネ・包括）'!$B$60:$B$61</c15:sqref>
                        </c15:formulaRef>
                      </c:ext>
                    </c:extLst>
                    <c:strCache>
                      <c:ptCount val="2"/>
                      <c:pt idx="0">
                        <c:v>活用しなかった</c:v>
                      </c:pt>
                      <c:pt idx="1">
                        <c:v>活用した</c:v>
                      </c:pt>
                    </c:strCache>
                  </c:strRef>
                </c:cat>
                <c:val>
                  <c:numRef>
                    <c:extLst>
                      <c:ext xmlns:c15="http://schemas.microsoft.com/office/drawing/2012/chart" uri="{02D57815-91ED-43cb-92C2-25804820EDAC}">
                        <c15:formulaRef>
                          <c15:sqref>'[R5入退院時情報共有アンケート結果（幡多）.xlsx]集計結果（ケアマネ・包括）'!$C$60:$C$61</c15:sqref>
                        </c15:formulaRef>
                      </c:ext>
                    </c:extLst>
                    <c:numCache>
                      <c:formatCode>General</c:formatCode>
                      <c:ptCount val="2"/>
                    </c:numCache>
                  </c:numRef>
                </c:val>
              </c15:ser>
            </c15:filteredPieSeries>
          </c:ext>
        </c:extLst>
      </c:pieChart>
      <c:spPr>
        <a:noFill/>
        <a:ln>
          <a:noFill/>
        </a:ln>
        <a:effectLst/>
      </c:spPr>
    </c:plotArea>
    <c:plotVisOnly val="1"/>
    <c:dispBlanksAs val="gap"/>
    <c:showDLblsOverMax val="0"/>
  </c:chart>
  <c:spPr>
    <a:solidFill>
      <a:schemeClr val="bg1"/>
    </a:solidFill>
    <a:ln w="9525" cap="flat" cmpd="sng" algn="ctr">
      <a:solidFill>
        <a:schemeClr val="tx1">
          <a:lumMod val="50000"/>
          <a:lumOff val="50000"/>
        </a:schemeClr>
      </a:solidFill>
      <a:round/>
    </a:ln>
    <a:effectLst/>
  </c:spPr>
  <c:txPr>
    <a:bodyPr vertOverflow="overflow" horzOverflow="overflow" anchor="ctr" anchorCtr="1"/>
    <a:lstStyle/>
    <a:p>
      <a:pPr algn="ctr" rtl="0">
        <a:defRPr lang="ja-JP" altLang="en-US" sz="1000"/>
      </a:pPr>
      <a:endParaRPr lang="ja-JP" altLang="en-US"/>
    </a:p>
  </c:txPr>
  <c:externalData r:id="rId1">
    <c:autoUpdate val="0"/>
  </c:externalData>
  <c:userShapes xmlns:c="http://schemas.openxmlformats.org/drawingml/2006/chart" xmlns:r="http://schemas.openxmlformats.org/officeDocument/2006/relationships" r:id="rId2"/>
  <c:extLst>
    <c:ext xmlns:c14="http://schemas.microsoft.com/office/drawing/2007/8/2/chart" uri="{781A3756-C4B2-4CAC-9D66-4F8BD8637D16}"/>
  </c:extLst>
</c:chartSpace>
</file>

<file path=ppt/charts/chart3.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spPr>
            <a:solidFill>
              <a:schemeClr val="dk1">
                <a:tint val="55000"/>
              </a:schemeClr>
            </a:solidFill>
            <a:ln w="19050">
              <a:solidFill>
                <a:schemeClr val="lt1"/>
              </a:solidFill>
            </a:ln>
            <a:effectLst/>
          </c:spPr>
          <c:dPt>
            <c:idx val="0"/>
            <c:invertIfNegative val="0"/>
            <c:bubble3D val="0"/>
            <c:spPr>
              <a:solidFill>
                <a:schemeClr val="dk1">
                  <a:tint val="88500"/>
                </a:schemeClr>
              </a:solidFill>
              <a:ln w="19050">
                <a:solidFill>
                  <a:schemeClr val="lt1"/>
                </a:solidFill>
              </a:ln>
              <a:effectLst/>
            </c:spPr>
          </c:dPt>
          <c:dPt>
            <c:idx val="1"/>
            <c:invertIfNegative val="0"/>
            <c:bubble3D val="0"/>
            <c:spPr>
              <a:solidFill>
                <a:schemeClr val="dk1">
                  <a:tint val="55000"/>
                </a:schemeClr>
              </a:solidFill>
              <a:ln w="19050">
                <a:solidFill>
                  <a:schemeClr val="lt1"/>
                </a:solidFill>
              </a:ln>
              <a:effectLst/>
            </c:spPr>
          </c:dPt>
          <c:dLbls>
            <c:dLbl>
              <c:idx val="0"/>
              <c:layout>
                <c:manualLayout>
                  <c:x val="-2.7173780399221314e-002"/>
                  <c:y val="1.4286014248218973e-002"/>
                </c:manualLayout>
              </c:layout>
              <c:spPr>
                <a:noFill/>
                <a:ln>
                  <a:noFill/>
                </a:ln>
                <a:effectLst/>
              </c:spPr>
              <c:txPr>
                <a:bodyPr rot="0" spcFirstLastPara="1" vertOverflow="overflow"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dLbl>
            <c:dLbl>
              <c:idx val="1"/>
              <c:layout>
                <c:manualLayout>
                  <c:x val="1.6537951206283718e-002"/>
                  <c:y val="3.4285714285714287e-002"/>
                </c:manualLayout>
              </c:layout>
              <c:spPr>
                <a:noFill/>
                <a:ln>
                  <a:noFill/>
                </a:ln>
                <a:effectLst/>
              </c:spPr>
              <c:txPr>
                <a:bodyPr rot="0" spcFirstLastPara="1" vertOverflow="overflow"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dLbl>
            <c:spPr>
              <a:noFill/>
              <a:ln>
                <a:noFill/>
              </a:ln>
              <a:effectLst/>
            </c:spPr>
            <c:txPr>
              <a:bodyPr rot="0" spcFirstLastPara="1" vertOverflow="overflow"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showLeaderLines val="1"/>
            <c:leaderLines>
              <c:spPr>
                <a:noFill/>
                <a:ln w="9525" cap="flat" cmpd="sng" algn="ctr">
                  <a:solidFill>
                    <a:schemeClr val="tx1">
                      <a:lumMod val="35000"/>
                      <a:lumOff val="65000"/>
                    </a:schemeClr>
                  </a:solidFill>
                  <a:round/>
                </a:ln>
                <a:effectLst/>
              </c:spPr>
            </c:leaderLines>
          </c:dLbls>
          <c:cat>
            <c:strRef>
              <c:f>'[0]集計結果（医療機関）'!$B$57:$B$58</c:f>
              <c:strCache>
                <c:ptCount val="2"/>
                <c:pt idx="0">
                  <c:v>活用しなかった</c:v>
                </c:pt>
                <c:pt idx="1">
                  <c:v>活用した</c:v>
                </c:pt>
              </c:strCache>
            </c:strRef>
          </c:cat>
          <c:val>
            <c:numRef>
              <c:f>'[R5入退院時情報共有アンケート結果（幡多）.xlsx]集計結果（医療機関）'!$D$57:$D$58</c:f>
              <c:numCache>
                <c:formatCode>General</c:formatCode>
                <c:ptCount val="2"/>
                <c:pt idx="0">
                  <c:v>9</c:v>
                </c:pt>
                <c:pt idx="1">
                  <c:v>8</c:v>
                </c:pt>
              </c:numCache>
            </c:numRef>
          </c:val>
        </c:ser>
        <c:dLbls>
          <c:spPr>
            <a:noFill/>
            <a:ln>
              <a:noFill/>
            </a:ln>
            <a:effectLst/>
          </c:spPr>
          <c:txPr>
            <a:bodyPr rot="0" spcFirstLastPara="1" vertOverflow="overflow"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sz="900" kern="1200">
                <a:solidFill>
                  <a:schemeClr val="tx1">
                    <a:lumMod val="75000"/>
                    <a:lumOff val="25000"/>
                  </a:schemeClr>
                </a:solidFill>
                <a:latin typeface="+mn-lt"/>
                <a:ea typeface="+mn-ea"/>
                <a:cs typeface="+mn-cs"/>
              </a:endParaRPr>
            </a:p>
          </c:txPr>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0"/>
                <c:order val="0"/>
                <c:dPt>
                  <c:idx val="0"/>
                  <c:invertIfNegative val="0"/>
                  <c:bubble3D val="0"/>
                  <c:spPr>
                    <a:solidFill>
                      <a:schemeClr val="bg1">
                        <a:lumMod val="75000"/>
                      </a:schemeClr>
                    </a:solidFill>
                    <a:ln w="19050">
                      <a:noFill/>
                    </a:ln>
                    <a:effectLst/>
                  </c:spPr>
                </c:dPt>
                <c:dPt>
                  <c:idx val="1"/>
                  <c:invertIfNegative val="0"/>
                  <c:bubble3D val="0"/>
                  <c:spPr>
                    <a:solidFill>
                      <a:schemeClr val="bg1">
                        <a:lumMod val="65000"/>
                      </a:schemeClr>
                    </a:solidFill>
                    <a:ln w="19050">
                      <a:noFill/>
                    </a:ln>
                    <a:effectLst/>
                  </c:spPr>
                </c:dPt>
                <c:dLbls>
                  <c:dLbl>
                    <c:idx val="0"/>
                    <c:layout>
                      <c:manualLayout>
                        <c:x val="-0.32061068702290074"/>
                        <c:y val="8.9681552043756774e-002"/>
                      </c:manualLayout>
                    </c:layout>
                    <c:spPr>
                      <a:noFill/>
                      <a:ln>
                        <a:noFill/>
                      </a:ln>
                      <a:effectLst/>
                    </c:spPr>
                    <c:txPr>
                      <a:bodyPr rot="0" spcFirstLastPara="1" vertOverflow="overflow" horzOverflow="overflow" wrap="square" anchor="ctr" anchorCtr="1">
                        <a:noAutofit/>
                      </a:bodyPr>
                      <a:lstStyle/>
                      <a:p>
                        <a:pPr algn="ctr" rtl="0">
                          <a:defRPr kumimoji="0" lang="ja-JP" altLang="en-US" sz="900" kern="1200">
                            <a:solidFill>
                              <a:sysClr val="windowText" lastClr="000000"/>
                            </a:solidFill>
                            <a:latin typeface="+mn-lt"/>
                            <a:ea typeface="+mn-ea"/>
                            <a:cs typeface="+mn-cs"/>
                          </a:defRPr>
                        </a:pPr>
                        <a:endParaRPr lang="ja-JP" altLang="en-US" sz="900" kern="1200">
                          <a:solidFill>
                            <a:sysClr val="windowText" lastClr="000000"/>
                          </a:solidFill>
                          <a:latin typeface="+mn-lt"/>
                          <a:ea typeface="+mn-ea"/>
                          <a:cs typeface="+mn-cs"/>
                        </a:endParaRPr>
                      </a:p>
                    </c:txPr>
                    <c:showLegendKey val="0"/>
                    <c:showVal val="0"/>
                    <c:showCatName val="1"/>
                    <c:showSerName val="0"/>
                    <c:showPercent val="1"/>
                    <c:showBubbleSize val="0"/>
                    <c:extLst>
                      <c:ext xmlns:c15="http://schemas.microsoft.com/office/drawing/2012/chart" uri="{CE6537A1-D6FC-4f65-9D91-7224C49458BB}">
                        <c15:layout>
                          <c:manualLayout>
                            <c:w val="0.21755725190839689"/>
                            <c:h val="0.33566433566433568"/>
                          </c:manualLayout>
                        </c15:layout>
                      </c:ext>
                    </c:extLst>
                  </c:dLbl>
                  <c:dLbl>
                    <c:idx val="1"/>
                    <c:layout>
                      <c:manualLayout>
                        <c:x val="0.17557251908396945"/>
                        <c:y val="-0.16083916083916083"/>
                      </c:manualLayout>
                    </c:layout>
                    <c:spPr>
                      <a:noFill/>
                      <a:ln>
                        <a:noFill/>
                      </a:ln>
                      <a:effectLst/>
                    </c:spPr>
                    <c:txPr>
                      <a:bodyPr rot="0" spcFirstLastPara="1" vertOverflow="overflow" horzOverflow="overflow" wrap="square" anchor="ctr" anchorCtr="1">
                        <a:noAutofit/>
                      </a:bodyPr>
                      <a:lstStyle/>
                      <a:p>
                        <a:pPr algn="ctr" rtl="0">
                          <a:defRPr kumimoji="0" lang="ja-JP" altLang="en-US" sz="900" kern="1200">
                            <a:solidFill>
                              <a:sysClr val="windowText" lastClr="000000"/>
                            </a:solidFill>
                            <a:latin typeface="+mn-lt"/>
                            <a:ea typeface="+mn-ea"/>
                            <a:cs typeface="+mn-cs"/>
                          </a:defRPr>
                        </a:pPr>
                        <a:endParaRPr lang="ja-JP" altLang="en-US" sz="900" kern="1200">
                          <a:solidFill>
                            <a:sysClr val="windowText" lastClr="000000"/>
                          </a:solidFill>
                          <a:latin typeface="+mn-lt"/>
                          <a:ea typeface="+mn-ea"/>
                          <a:cs typeface="+mn-cs"/>
                        </a:endParaRPr>
                      </a:p>
                    </c:txPr>
                    <c:showLegendKey val="0"/>
                    <c:showVal val="0"/>
                    <c:showCatName val="1"/>
                    <c:showSerName val="0"/>
                    <c:showPercent val="1"/>
                    <c:showBubbleSize val="0"/>
                    <c:extLst>
                      <c:ext xmlns:c15="http://schemas.microsoft.com/office/drawing/2012/chart" uri="{CE6537A1-D6FC-4f65-9D91-7224C49458BB}">
                        <c15:layout>
                          <c:manualLayout>
                            <c:w val="0.28244274809160308"/>
                            <c:h val="0.31468531468531469"/>
                          </c:manualLayout>
                        </c15:layout>
                      </c:ext>
                    </c:extLst>
                  </c:dLbl>
                  <c:spPr>
                    <a:noFill/>
                    <a:ln>
                      <a:noFill/>
                    </a:ln>
                    <a:effectLst/>
                  </c:spPr>
                  <c:txPr>
                    <a:bodyPr rot="0" spcFirstLastPara="1" vertOverflow="overflow" horzOverflow="overflow" wrap="square" lIns="36576" tIns="18288" rIns="36576" bIns="18288" anchor="ctr" anchorCtr="1">
                      <a:spAutoFit/>
                    </a:bodyPr>
                    <a:lstStyle/>
                    <a:p>
                      <a:pPr algn="ctr" rtl="0">
                        <a:defRPr kumimoji="0" lang="ja-JP" altLang="en-US" sz="900" kern="1200">
                          <a:solidFill>
                            <a:sysClr val="windowText" lastClr="000000"/>
                          </a:solidFill>
                          <a:latin typeface="+mn-lt"/>
                          <a:ea typeface="+mn-ea"/>
                          <a:cs typeface="+mn-cs"/>
                        </a:defRPr>
                      </a:pPr>
                      <a:endParaRPr lang="ja-JP" altLang="en-US"/>
                    </a:p>
                  </c:txPr>
                  <c:showLegendKey val="0"/>
                  <c:showVal val="0"/>
                  <c:showCatName val="1"/>
                  <c:showSerName val="0"/>
                  <c:showPercent val="1"/>
                  <c:showBubbleSize val="0"/>
                  <c:showLeaderLines val="1"/>
                </c:dLbls>
                <c:cat>
                  <c:strRef>
                    <c:extLst>
                      <c:ext xmlns:c15="http://schemas.microsoft.com/office/drawing/2012/chart" uri="{02D57815-91ED-43cb-92C2-25804820EDAC}">
                        <c15:formulaRef>
                          <c15:sqref>'[0]集計結果（医療機関）'!$B$57:$B$58</c15:sqref>
                        </c15:formulaRef>
                      </c:ext>
                    </c:extLst>
                    <c:strCache>
                      <c:ptCount val="2"/>
                      <c:pt idx="0">
                        <c:v>活用しなかった</c:v>
                      </c:pt>
                      <c:pt idx="1">
                        <c:v>活用した</c:v>
                      </c:pt>
                    </c:strCache>
                  </c:strRef>
                </c:cat>
                <c:val>
                  <c:numRef>
                    <c:extLst>
                      <c:ext xmlns:c15="http://schemas.microsoft.com/office/drawing/2012/chart" uri="{02D57815-91ED-43cb-92C2-25804820EDAC}">
                        <c15:formulaRef>
                          <c15:sqref>'[R5入退院時情報共有アンケート結果（幡多）.xlsx]集計結果（医療機関）'!$C$57:$C$58</c15:sqref>
                        </c15:formulaRef>
                      </c:ext>
                    </c:extLst>
                    <c:numCache>
                      <c:formatCode>General</c:formatCode>
                      <c:ptCount val="2"/>
                    </c:numCache>
                  </c:numRef>
                </c:val>
              </c15:ser>
            </c15:filteredPieSeries>
          </c:ext>
        </c:extLst>
      </c:pieChart>
      <c:spPr>
        <a:noFill/>
        <a:ln>
          <a:noFill/>
        </a:ln>
        <a:effectLst/>
      </c:spPr>
    </c:plotArea>
    <c:plotVisOnly val="1"/>
    <c:dispBlanksAs val="gap"/>
    <c:showDLblsOverMax val="0"/>
  </c:chart>
  <c:spPr>
    <a:solidFill>
      <a:schemeClr val="bg1"/>
    </a:solidFill>
    <a:ln w="9525" cap="flat" cmpd="sng" algn="ctr">
      <a:solidFill>
        <a:schemeClr val="tx1">
          <a:lumMod val="50000"/>
          <a:lumOff val="50000"/>
        </a:schemeClr>
      </a:solidFill>
      <a:round/>
    </a:ln>
    <a:effectLst/>
  </c:spPr>
  <c:txPr>
    <a:bodyPr vertOverflow="overflow" horzOverflow="overflow" anchor="ctr" anchorCtr="1"/>
    <a:lstStyle/>
    <a:p>
      <a:pPr algn="ctr" rtl="0">
        <a:defRPr lang="ja-JP" altLang="en-US" sz="1000"/>
      </a:pPr>
      <a:endParaRPr lang="ja-JP" altLang="en-US"/>
    </a:p>
  </c:txPr>
  <c:externalData r:id="rId1">
    <c:autoUpdate val="0"/>
  </c:externalData>
  <c:userShapes xmlns:c="http://schemas.openxmlformats.org/drawingml/2006/chart" xmlns:r="http://schemas.openxmlformats.org/officeDocument/2006/relationships" r:id="rId2"/>
  <c:extLst>
    <c:ext xmlns:c14="http://schemas.microsoft.com/office/drawing/2007/8/2/chart" uri="{781A3756-C4B2-4CAC-9D66-4F8BD8637D16}"/>
  </c:extLst>
</c:chartSpace>
</file>

<file path=ppt/charts/chart4.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dk1">
                <a:tint val="88500"/>
              </a:schemeClr>
            </a:solidFill>
            <a:ln w="19050">
              <a:solidFill>
                <a:schemeClr val="lt1"/>
              </a:solidFill>
            </a:ln>
            <a:effectLst/>
          </c:spPr>
          <c:dPt>
            <c:idx val="0"/>
            <c:invertIfNegative val="0"/>
            <c:bubble3D val="0"/>
            <c:spPr>
              <a:solidFill>
                <a:schemeClr val="dk1">
                  <a:tint val="88500"/>
                </a:schemeClr>
              </a:solidFill>
              <a:ln w="19050">
                <a:solidFill>
                  <a:schemeClr val="lt1"/>
                </a:solidFill>
              </a:ln>
              <a:effectLst/>
            </c:spPr>
          </c:dPt>
          <c:dPt>
            <c:idx val="1"/>
            <c:invertIfNegative val="0"/>
            <c:bubble3D val="0"/>
            <c:spPr>
              <a:solidFill>
                <a:schemeClr val="dk1">
                  <a:tint val="55000"/>
                </a:schemeClr>
              </a:solidFill>
              <a:ln w="19050">
                <a:solidFill>
                  <a:schemeClr val="lt1"/>
                </a:solidFill>
              </a:ln>
              <a:effectLst/>
            </c:spPr>
          </c:dPt>
          <c:dPt>
            <c:idx val="2"/>
            <c:invertIfNegative val="0"/>
            <c:bubble3D val="0"/>
            <c:spPr>
              <a:solidFill>
                <a:schemeClr val="dk1">
                  <a:tint val="75000"/>
                </a:schemeClr>
              </a:solidFill>
              <a:ln w="19050">
                <a:solidFill>
                  <a:schemeClr val="lt1"/>
                </a:solidFill>
              </a:ln>
              <a:effectLst/>
            </c:spPr>
          </c:dPt>
          <c:dLbls>
            <c:dLbl>
              <c:idx val="0"/>
              <c:layout>
                <c:manualLayout>
                  <c:x val="2.1109989456446151e-002"/>
                  <c:y val="9.8201483203861267e-002"/>
                </c:manualLayout>
              </c:layout>
              <c:spPr>
                <a:noFill/>
                <a:ln>
                  <a:noFill/>
                </a:ln>
                <a:effectLst/>
              </c:spPr>
              <c:txPr>
                <a:bodyPr rot="0" spcFirstLastPara="1" vertOverflow="ellipsis" horzOverflow="overflow" wrap="square" anchor="ctr" anchorCtr="1">
                  <a:no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extLst>
                <c:ext xmlns:c15="http://schemas.microsoft.com/office/drawing/2012/chart" uri="{CE6537A1-D6FC-4f65-9D91-7224C49458BB}">
                  <c15:layout>
                    <c:manualLayout>
                      <c:w val="0.21176470588235288"/>
                      <c:h val="0.21428571428571427"/>
                    </c:manualLayout>
                  </c15:layout>
                </c:ext>
              </c:extLst>
            </c:dLbl>
            <c:dLbl>
              <c:idx val="1"/>
              <c:layout/>
              <c:spPr>
                <a:noFill/>
                <a:ln>
                  <a:noFill/>
                </a:ln>
                <a:effectLst/>
              </c:spPr>
              <c:txPr>
                <a:bodyPr rot="0" spcFirstLastPara="1" vertOverflow="ellipsis" horzOverflow="overflow" wrap="square" anchor="ctr" anchorCtr="1">
                  <a:no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extLst>
                <c:ext xmlns:c15="http://schemas.microsoft.com/office/drawing/2012/chart" uri="{CE6537A1-D6FC-4f65-9D91-7224C49458BB}">
                  <c15:layout>
                    <c:manualLayout>
                      <c:w val="0.27058823529411763"/>
                      <c:h val="0.29220779220779214"/>
                    </c:manualLayout>
                  </c15:layout>
                </c:ext>
              </c:extLst>
            </c:dLbl>
            <c:dLbl>
              <c:idx val="2"/>
              <c:layout/>
              <c:spPr>
                <a:noFill/>
                <a:ln>
                  <a:noFill/>
                </a:ln>
                <a:effectLst/>
              </c:spPr>
              <c:txPr>
                <a:bodyPr rot="0" spcFirstLastPara="1" vertOverflow="ellipsis" horzOverflow="overflow" wrap="square" anchor="ctr" anchorCtr="1">
                  <a:no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extLst>
                <c:ext xmlns:c15="http://schemas.microsoft.com/office/drawing/2012/chart" uri="{CE6537A1-D6FC-4f65-9D91-7224C49458BB}">
                  <c15:layout>
                    <c:manualLayout>
                      <c:w val="0.20882352941176471"/>
                      <c:h val="0.20779220779220781"/>
                    </c:manualLayout>
                  </c15:layout>
                </c:ext>
              </c:extLst>
            </c:dLbl>
            <c:spPr>
              <a:noFill/>
              <a:ln>
                <a:noFill/>
              </a:ln>
              <a:effectLst/>
            </c:spPr>
            <c:txPr>
              <a:bodyPr rot="0" spcFirstLastPara="1" vertOverflow="ellipsis"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showLeaderLines val="1"/>
            <c:leaderLines>
              <c:spPr>
                <a:noFill/>
                <a:ln w="9525" cap="flat" cmpd="sng" algn="ctr">
                  <a:solidFill>
                    <a:schemeClr val="tx1">
                      <a:lumMod val="35000"/>
                      <a:lumOff val="65000"/>
                    </a:schemeClr>
                  </a:solidFill>
                  <a:round/>
                </a:ln>
                <a:effectLst/>
              </c:spPr>
            </c:leaderLines>
          </c:dLbls>
          <c:cat>
            <c:numRef>
              <c:f>'[0]集計結果（ケアマネ・包括）'!$B$93:$C$95</c:f>
              <c:numCache>
                <c:formatCode>General</c:formatCode>
                <c:ptCount val="3"/>
              </c:numCache>
            </c:numRef>
          </c:cat>
          <c:val>
            <c:numRef>
              <c:f>'[R5入退院時情報共有アンケート結果（幡多）.xlsx]集計結果（ケアマネ・包括）'!$D$93:$D$95</c:f>
              <c:numCache>
                <c:formatCode>General</c:formatCode>
                <c:ptCount val="3"/>
                <c:pt idx="0">
                  <c:v>12</c:v>
                </c:pt>
                <c:pt idx="1">
                  <c:v>19</c:v>
                </c:pt>
                <c:pt idx="2">
                  <c:v>1</c:v>
                </c:pt>
              </c:numCache>
            </c:numRef>
          </c:val>
        </c:ser>
        <c:dLbls>
          <c:spPr>
            <a:noFill/>
            <a:ln>
              <a:noFill/>
            </a:ln>
            <a:effectLst/>
          </c:spPr>
          <c:txPr>
            <a:bodyPr rot="0" spcFirstLastPara="1" vertOverflow="ellipsis"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sz="900" kern="1200">
                <a:solidFill>
                  <a:schemeClr val="tx1">
                    <a:lumMod val="75000"/>
                    <a:lumOff val="25000"/>
                  </a:schemeClr>
                </a:solidFill>
                <a:latin typeface="+mn-lt"/>
                <a:ea typeface="+mn-ea"/>
                <a:cs typeface="+mn-cs"/>
              </a:endParaRPr>
            </a:p>
          </c:txPr>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vertOverflow="overflow" horzOverflow="overflow" anchor="ctr" anchorCtr="1"/>
    <a:lstStyle/>
    <a:p>
      <a:pPr algn="ctr" rtl="0">
        <a:defRPr lang="ja-JP" altLang="en-US" sz="1000"/>
      </a:pPr>
      <a:endParaRPr lang="ja-JP" altLang="en-US"/>
    </a:p>
  </c:txPr>
  <c:externalData r:id="rId1">
    <c:autoUpdate val="0"/>
  </c:externalData>
  <c:userShapes xmlns:c="http://schemas.openxmlformats.org/drawingml/2006/chart" xmlns:r="http://schemas.openxmlformats.org/officeDocument/2006/relationships" r:id="rId2"/>
  <c:extLst>
    <c:ext xmlns:c14="http://schemas.microsoft.com/office/drawing/2007/8/2/chart" uri="{781A3756-C4B2-4CAC-9D66-4F8BD8637D16}"/>
  </c:extLst>
</c:chartSpace>
</file>

<file path=ppt/charts/chart5.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30555555555558"/>
          <c:y val="7.2368421052631582e-002"/>
          <c:w val="0.44444444444444442"/>
          <c:h val="0.84210526315789469"/>
        </c:manualLayout>
      </c:layout>
      <c:pieChart>
        <c:varyColors val="1"/>
        <c:ser>
          <c:idx val="0"/>
          <c:order val="0"/>
          <c:spPr>
            <a:noFill/>
            <a:ln/>
            <a:effectLst/>
          </c:spPr>
          <c:dPt>
            <c:idx val="0"/>
            <c:invertIfNegative val="0"/>
            <c:bubble3D val="0"/>
            <c:spPr>
              <a:solidFill>
                <a:schemeClr val="dk1">
                  <a:tint val="88500"/>
                </a:schemeClr>
              </a:solidFill>
              <a:ln>
                <a:noFill/>
              </a:ln>
              <a:effectLst/>
            </c:spPr>
          </c:dPt>
          <c:dPt>
            <c:idx val="1"/>
            <c:invertIfNegative val="0"/>
            <c:bubble3D val="0"/>
            <c:spPr>
              <a:solidFill>
                <a:schemeClr val="dk1">
                  <a:tint val="55000"/>
                </a:schemeClr>
              </a:solidFill>
              <a:ln>
                <a:noFill/>
              </a:ln>
              <a:effectLst/>
            </c:spPr>
          </c:dPt>
          <c:dPt>
            <c:idx val="2"/>
            <c:invertIfNegative val="0"/>
            <c:bubble3D val="0"/>
            <c:spPr>
              <a:solidFill>
                <a:schemeClr val="dk1">
                  <a:tint val="75000"/>
                </a:schemeClr>
              </a:solidFill>
              <a:ln>
                <a:noFill/>
              </a:ln>
              <a:effectLst/>
            </c:spPr>
          </c:dPt>
          <c:dLbls>
            <c:dLbl>
              <c:idx val="0"/>
              <c:layout>
                <c:manualLayout>
                  <c:x val="5.391987459900846e-002"/>
                  <c:y val="8.5745406824146983e-002"/>
                </c:manualLayout>
              </c:layout>
              <c:spPr>
                <a:noFill/>
                <a:ln>
                  <a:noFill/>
                </a:ln>
                <a:effectLst/>
              </c:spPr>
              <c:txPr>
                <a:bodyPr rot="0" spcFirstLastPara="1" vertOverflow="ellipsis"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dLbl>
            <c:dLbl>
              <c:idx val="1"/>
              <c:layout>
                <c:manualLayout>
                  <c:x val="3.472222222222222e-003"/>
                  <c:y val="0.12324584426946632"/>
                </c:manualLayout>
              </c:layout>
              <c:spPr>
                <a:noFill/>
                <a:ln>
                  <a:noFill/>
                </a:ln>
                <a:effectLst/>
              </c:spPr>
              <c:txPr>
                <a:bodyPr rot="0" spcFirstLastPara="1" vertOverflow="ellipsis" horzOverflow="overflow" wrap="square" anchor="ctr" anchorCtr="1">
                  <a:no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showLegendKey val="0"/>
              <c:showVal val="0"/>
              <c:showCatName val="1"/>
              <c:showSerName val="0"/>
              <c:showPercent val="1"/>
              <c:showBubbleSize val="0"/>
              <c:extLst>
                <c:ext xmlns:c15="http://schemas.microsoft.com/office/drawing/2012/chart" uri="{CE6537A1-D6FC-4f65-9D91-7224C49458BB}">
                  <c15:layout>
                    <c:manualLayout>
                      <c:w val="0.32291666666666669"/>
                      <c:h val="0.4"/>
                    </c:manualLayout>
                  </c15:layout>
                </c:ext>
              </c:extLst>
            </c:dLbl>
            <c:dLbl>
              <c:idx val="2"/>
              <c:delete val="1"/>
              <c:extLst>
                <c:ext xmlns:c15="http://schemas.microsoft.com/office/drawing/2012/chart" uri="{CE6537A1-D6FC-4f65-9D91-7224C49458BB}">
                  <c15:layout>
                    <c:manualLayout>
                      <c:w val="0.15972222222222221"/>
                      <c:h val="0.25"/>
                    </c:manualLayout>
                  </c15:layout>
                </c:ext>
              </c:extLst>
            </c:dLbl>
            <c:spPr>
              <a:noFill/>
              <a:ln>
                <a:noFill/>
              </a:ln>
              <a:effectLst/>
            </c:spPr>
            <c:txPr>
              <a:bodyPr rot="0" spcFirstLastPara="1" vertOverflow="ellipsis"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a:p>
            </c:txPr>
            <c:dLblPos val="inEnd"/>
            <c:showLegendKey val="0"/>
            <c:showVal val="0"/>
            <c:showCatName val="1"/>
            <c:showSerName val="0"/>
            <c:showPercent val="1"/>
            <c:showBubbleSize val="0"/>
            <c:showLeaderLines val="1"/>
            <c:leaderLines>
              <c:spPr>
                <a:noFill/>
                <a:ln w="9525" cap="flat" cmpd="sng" algn="ctr">
                  <a:solidFill>
                    <a:schemeClr val="tx1">
                      <a:lumMod val="35000"/>
                      <a:lumOff val="65000"/>
                    </a:schemeClr>
                  </a:solidFill>
                  <a:round/>
                </a:ln>
                <a:effectLst/>
              </c:spPr>
            </c:leaderLines>
          </c:dLbls>
          <c:cat>
            <c:numRef>
              <c:f>'[0]集計結果（医療機関）'!$B$76:$C$78</c:f>
              <c:numCache>
                <c:formatCode>General</c:formatCode>
                <c:ptCount val="3"/>
              </c:numCache>
            </c:numRef>
          </c:cat>
          <c:val>
            <c:numRef>
              <c:f>'[R5入退院時情報共有アンケート結果（幡多）.xlsx]集計結果（医療機関）'!$D$76:$D$78</c:f>
              <c:numCache>
                <c:formatCode>General</c:formatCode>
                <c:ptCount val="3"/>
                <c:pt idx="0">
                  <c:v>8</c:v>
                </c:pt>
                <c:pt idx="1">
                  <c:v>9</c:v>
                </c:pt>
                <c:pt idx="2">
                  <c:v>0</c:v>
                </c:pt>
              </c:numCache>
            </c:numRef>
          </c:val>
        </c:ser>
        <c:dLbls>
          <c:spPr>
            <a:noFill/>
            <a:ln>
              <a:noFill/>
            </a:ln>
            <a:effectLst/>
          </c:spPr>
          <c:txPr>
            <a:bodyPr rot="0" spcFirstLastPara="1" vertOverflow="ellipsis" horzOverflow="overflow" wrap="square" anchor="ctr" anchorCtr="1">
              <a:spAutoFit/>
            </a:bodyPr>
            <a:lstStyle/>
            <a:p>
              <a:pPr algn="ctr" rtl="0">
                <a:defRPr lang="ja-JP" altLang="en-US" sz="900" kern="1200">
                  <a:solidFill>
                    <a:schemeClr val="tx1">
                      <a:lumMod val="75000"/>
                      <a:lumOff val="25000"/>
                    </a:schemeClr>
                  </a:solidFill>
                  <a:latin typeface="+mn-lt"/>
                  <a:ea typeface="+mn-ea"/>
                  <a:cs typeface="+mn-cs"/>
                </a:defRPr>
              </a:pPr>
              <a:endParaRPr lang="ja-JP" altLang="en-US" sz="900" kern="1200">
                <a:solidFill>
                  <a:schemeClr val="tx1">
                    <a:lumMod val="75000"/>
                    <a:lumOff val="25000"/>
                  </a:schemeClr>
                </a:solidFill>
                <a:latin typeface="+mn-lt"/>
                <a:ea typeface="+mn-ea"/>
                <a:cs typeface="+mn-cs"/>
              </a:endParaRPr>
            </a:p>
          </c:txP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vertOverflow="overflow" horzOverflow="overflow" anchor="ctr" anchorCtr="1"/>
    <a:lstStyle/>
    <a:p>
      <a:pPr algn="ctr" rtl="0">
        <a:defRPr lang="ja-JP" altLang="en-US"/>
      </a:pPr>
      <a:endParaRPr lang="ja-JP" altLang="en-US"/>
    </a:p>
  </c:txPr>
  <c:externalData r:id="rId1">
    <c:autoUpdate val="0"/>
  </c:externalData>
  <c:userShapes xmlns:c="http://schemas.openxmlformats.org/drawingml/2006/chart" xmlns:r="http://schemas.openxmlformats.org/officeDocument/2006/relationships" r:id="rId2"/>
  <c:extLst>
    <c:ext xmlns:c14="http://schemas.microsoft.com/office/drawing/2007/8/2/chart" uri="{781A3756-C4B2-4CAC-9D66-4F8BD8637D16}"/>
  </c:extLst>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a="http://schemas.openxmlformats.org/drawingml/2006/main" xmlns:cs="http://schemas.microsoft.com/office/drawing/2012/chartStyle"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a="http://schemas.openxmlformats.org/drawingml/2006/main" xmlns:cs="http://schemas.microsoft.com/office/drawing/2012/chartStyle"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a="http://schemas.openxmlformats.org/drawingml/2006/main" xmlns:cs="http://schemas.microsoft.com/office/drawing/2012/chartStyle"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a="http://schemas.openxmlformats.org/drawingml/2006/main" xmlns:cs="http://schemas.microsoft.com/office/drawing/2012/chartStyle"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cs="http://schemas.microsoft.com/office/drawing/2012/chartStyle"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cs="http://schemas.microsoft.com/office/drawing/2012/chartStyle"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cs="http://schemas.microsoft.com/office/drawing/2012/chartStyle"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cdr:x>
      <cdr:y>0.78925000000000001</cdr:y>
    </cdr:from>
    <cdr:to>
      <cdr:x>0.96174999999999999</cdr:x>
      <cdr:y>0.9405</cdr:y>
    </cdr:to>
    <cdr:sp macro="" textlink="">
      <cdr:nvSpPr>
        <cdr:cNvPr id="30721" name="テキスト 1"/>
        <cdr:cNvSpPr txBox="1"/>
      </cdr:nvSpPr>
      <cdr:spPr>
        <a:xfrm xmlns:a="http://schemas.openxmlformats.org/drawingml/2006/main">
          <a:off x="1625822" y="1319089"/>
          <a:ext cx="779769" cy="2527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anchor="ctr"/>
        <a:lstStyle xmlns:a="http://schemas.openxmlformats.org/drawingml/2006/main"/>
        <a:p xmlns:a="http://schemas.openxmlformats.org/drawingml/2006/main">
          <a:pPr algn="ctr"/>
          <a:r>
            <a:rPr kumimoji="1" lang="ja-JP" altLang="en-US" sz="900">
              <a:latin typeface="ＭＳ Ｐゴシック"/>
              <a:ea typeface="ＭＳ Ｐゴシック"/>
            </a:rPr>
            <a:t>n=17</a:t>
          </a:r>
          <a:endParaRPr kumimoji="1" lang="ja-JP" altLang="en-US" sz="900">
            <a:latin typeface="ＭＳ Ｐゴシック"/>
            <a:ea typeface="ＭＳ Ｐゴシック"/>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0.63875000000000004</cdr:x>
      <cdr:y>0.76749999999999996</cdr:y>
    </cdr:from>
    <cdr:to>
      <cdr:x>0.98199999999999998</cdr:x>
      <cdr:y>0.95725000000000005</cdr:y>
    </cdr:to>
    <cdr:sp macro="" textlink="">
      <cdr:nvSpPr>
        <cdr:cNvPr id="34817" name="テキスト 1"/>
        <cdr:cNvSpPr txBox="1"/>
      </cdr:nvSpPr>
      <cdr:spPr>
        <a:xfrm xmlns:a="http://schemas.openxmlformats.org/drawingml/2006/main">
          <a:off x="1597683" y="1282738"/>
          <a:ext cx="858559" cy="31713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anchor="ctr"/>
        <a:lstStyle xmlns:a="http://schemas.openxmlformats.org/drawingml/2006/main"/>
        <a:p xmlns:a="http://schemas.openxmlformats.org/drawingml/2006/main">
          <a:pPr algn="ctr"/>
          <a:r>
            <a:rPr kumimoji="1" lang="ja-JP" altLang="en-US" sz="900">
              <a:latin typeface="ＭＳ Ｐゴシック"/>
              <a:ea typeface="ＭＳ Ｐゴシック"/>
            </a:rPr>
            <a:t>n=32</a:t>
          </a:r>
          <a:endParaRPr kumimoji="1" lang="ja-JP" altLang="en-US" sz="900">
            <a:latin typeface="ＭＳ Ｐゴシック"/>
            <a:ea typeface="ＭＳ Ｐゴシック"/>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0.73375000000000001</cdr:x>
      <cdr:y>0.75949999999999995</cdr:y>
    </cdr:from>
    <cdr:to>
      <cdr:x>0.98324999999999996</cdr:x>
      <cdr:y>0.93400000000000005</cdr:y>
    </cdr:to>
    <cdr:sp macro="" textlink="">
      <cdr:nvSpPr>
        <cdr:cNvPr id="36865" name="テキスト 1"/>
        <cdr:cNvSpPr txBox="1"/>
      </cdr:nvSpPr>
      <cdr:spPr>
        <a:xfrm xmlns:a="http://schemas.openxmlformats.org/drawingml/2006/main">
          <a:off x="1687137" y="1237536"/>
          <a:ext cx="573684" cy="28433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anchor="ctr"/>
        <a:lstStyle xmlns:a="http://schemas.openxmlformats.org/drawingml/2006/main"/>
        <a:p xmlns:a="http://schemas.openxmlformats.org/drawingml/2006/main">
          <a:pPr algn="ctr"/>
          <a:r>
            <a:rPr kumimoji="1" lang="ja-JP" altLang="en-US" sz="900">
              <a:latin typeface="ＭＳ Ｐゴシック"/>
              <a:ea typeface="ＭＳ Ｐゴシック"/>
            </a:rPr>
            <a:t>n=32</a:t>
          </a:r>
          <a:endParaRPr kumimoji="1" lang="ja-JP" altLang="en-US" sz="900">
            <a:latin typeface="ＭＳ Ｐゴシック"/>
            <a:ea typeface="ＭＳ Ｐゴシック"/>
          </a:endParaRPr>
        </a:p>
      </cdr:txBody>
    </cdr:sp>
  </cdr:relSizeAnchor>
  <cdr:relSizeAnchor xmlns:cdr="http://schemas.openxmlformats.org/drawingml/2006/chartDrawing">
    <cdr:from>
      <cdr:x>0</cdr:x>
      <cdr:y>0.61199999999999999</cdr:y>
    </cdr:from>
    <cdr:to>
      <cdr:x>0.33500000000000002</cdr:x>
      <cdr:y>0.82199999999999995</cdr:y>
    </cdr:to>
    <cdr:sp macro="" textlink="">
      <cdr:nvSpPr>
        <cdr:cNvPr id="36867" name="四角形 3"/>
        <cdr:cNvSpPr/>
      </cdr:nvSpPr>
      <cdr:spPr>
        <a:xfrm xmlns:a="http://schemas.openxmlformats.org/drawingml/2006/main">
          <a:off x="0" y="997198"/>
          <a:ext cx="770277" cy="342176"/>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overflow" horzOverflow="overflow"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defRPr lang="ja-JP" altLang="en-US"/>
          </a:pPr>
          <a:r>
            <a:rPr lang="ja-JP" altLang="en-US" sz="900">
              <a:solidFill>
                <a:srgbClr val="000000"/>
              </a:solidFill>
              <a:latin typeface="ＭＳ Ｐゴシック"/>
            </a:rPr>
            <a:t>利用していない</a:t>
          </a:r>
          <a:endParaRPr lang="ja-JP" altLang="en-US" sz="900"/>
        </a:p>
      </cdr:txBody>
    </cdr:sp>
  </cdr:relSizeAnchor>
  <cdr:relSizeAnchor xmlns:cdr="http://schemas.openxmlformats.org/drawingml/2006/chartDrawing">
    <cdr:from>
      <cdr:x>0.69525000000000003</cdr:x>
      <cdr:y>0.24675</cdr:y>
    </cdr:from>
    <cdr:to>
      <cdr:x>1</cdr:x>
      <cdr:y>0.44900000000000001</cdr:y>
    </cdr:to>
    <cdr:sp macro="" textlink="">
      <cdr:nvSpPr>
        <cdr:cNvPr id="36866" name="四角形 2"/>
        <cdr:cNvSpPr/>
      </cdr:nvSpPr>
      <cdr:spPr>
        <a:xfrm xmlns:a="http://schemas.openxmlformats.org/drawingml/2006/main">
          <a:off x="1598612" y="402056"/>
          <a:ext cx="700722" cy="329548"/>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overflow" horzOverflow="overflow"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defRPr lang="ja-JP" altLang="en-US"/>
          </a:pPr>
          <a:r>
            <a:rPr lang="ja-JP" altLang="en-US" sz="900">
              <a:solidFill>
                <a:srgbClr val="000000"/>
              </a:solidFill>
              <a:latin typeface="ＭＳ Ｐゴシック"/>
            </a:rPr>
            <a:t>利用した</a:t>
          </a:r>
          <a:endParaRPr lang="ja-JP" altLang="en-US" sz="900"/>
        </a:p>
      </cdr:txBody>
    </cdr:sp>
  </cdr:relSizeAnchor>
</c:userShapes>
</file>

<file path=ppt/drawings/drawing4.xml><?xml version="1.0" encoding="utf-8"?>
<c:userShapes xmlns:c="http://schemas.openxmlformats.org/drawingml/2006/chart">
  <cdr:relSizeAnchor xmlns:cdr="http://schemas.openxmlformats.org/drawingml/2006/chartDrawing">
    <cdr:from>
      <cdr:x>0.67325000000000002</cdr:x>
      <cdr:y>0.77424999999999999</cdr:y>
    </cdr:from>
    <cdr:to>
      <cdr:x>0.96599999999999997</cdr:x>
      <cdr:y>0.99575000000000002</cdr:y>
    </cdr:to>
    <cdr:sp macro="" textlink="">
      <cdr:nvSpPr>
        <cdr:cNvPr id="29697" name="テキスト 1"/>
        <cdr:cNvSpPr txBox="1"/>
      </cdr:nvSpPr>
      <cdr:spPr>
        <a:xfrm xmlns:a="http://schemas.openxmlformats.org/drawingml/2006/main">
          <a:off x="1548027" y="996080"/>
          <a:ext cx="673130" cy="28496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anchor="ctr"/>
        <a:lstStyle xmlns:a="http://schemas.openxmlformats.org/drawingml/2006/main"/>
        <a:p xmlns:a="http://schemas.openxmlformats.org/drawingml/2006/main">
          <a:pPr algn="ctr"/>
          <a:r>
            <a:rPr kumimoji="1" lang="ja-JP" altLang="en-US" sz="900">
              <a:latin typeface="ＭＳ Ｐゴシック"/>
              <a:ea typeface="ＭＳ Ｐゴシック"/>
            </a:rPr>
            <a:t>n=17</a:t>
          </a:r>
          <a:endParaRPr kumimoji="1" lang="ja-JP" altLang="en-US" sz="900">
            <a:latin typeface="ＭＳ Ｐゴシック"/>
            <a:ea typeface="ＭＳ Ｐゴシック"/>
          </a:endParaRPr>
        </a:p>
      </cdr:txBody>
    </cdr:sp>
  </cdr:relSizeAnchor>
</c:userShape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2" name="四角形 52"/>
          <p:cNvSpPr>
            <a:spLocks noGrp="1" noRot="1" noChangeAspect="1"/>
          </p:cNvSpPr>
          <p:nvPr>
            <p:ph type="sldImg" idx="2"/>
          </p:nvPr>
        </p:nvSpPr>
        <p:spPr>
          <a:prstGeom prst="rect">
            <a:avLst/>
          </a:prstGeom>
        </p:spPr>
        <p:txBody>
          <a:bodyPr/>
          <a:p>
            <a:endParaRPr kumimoji="1" lang="ja-JP" altLang="en-US"/>
          </a:p>
        </p:txBody>
      </p:sp>
      <p:sp>
        <p:nvSpPr>
          <p:cNvPr id="1113" name="四角形 53"/>
          <p:cNvSpPr>
            <a:spLocks noGrp="1"/>
          </p:cNvSpPr>
          <p:nvPr>
            <p:ph type="body" sz="quarter" idx="3"/>
          </p:nvPr>
        </p:nvSpPr>
        <p:spPr>
          <a:prstGeom prst="rect">
            <a:avLst/>
          </a:prstGeom>
        </p:spPr>
        <p:txBody>
          <a:bodyPr/>
          <a:p>
            <a:r>
              <a:rPr kumimoji="1" lang="ja-JP" altLang="en-US"/>
              <a:t>ただいま、ご紹介いただきました、幡多福祉保健所地域支援室、地域連携担当の早川です。</a:t>
            </a:r>
            <a:endParaRPr kumimoji="1" lang="ja-JP" altLang="en-US"/>
          </a:p>
          <a:p>
            <a:r>
              <a:rPr kumimoji="1" lang="ja-JP" altLang="en-US"/>
              <a:t>今日は、幡多福祉保健所の「高知版地域包括ケアシステム」の取組の中から、在宅医療・介護連携の取組についてご報告をさせていただきます。</a:t>
            </a:r>
            <a:endParaRPr kumimoji="1" lang="ja-JP" altLang="en-US"/>
          </a:p>
        </p:txBody>
      </p:sp>
      <p:sp>
        <p:nvSpPr>
          <p:cNvPr id="1114" name="四角形 5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56" name="四角形 130"/>
          <p:cNvSpPr>
            <a:spLocks noGrp="1" noRot="1" noChangeAspect="1"/>
          </p:cNvSpPr>
          <p:nvPr>
            <p:ph type="sldImg" idx="2"/>
          </p:nvPr>
        </p:nvSpPr>
        <p:spPr>
          <a:prstGeom prst="rect">
            <a:avLst/>
          </a:prstGeom>
        </p:spPr>
        <p:txBody>
          <a:bodyPr/>
          <a:p>
            <a:endParaRPr kumimoji="1" lang="ja-JP" altLang="en-US"/>
          </a:p>
        </p:txBody>
      </p:sp>
      <p:sp>
        <p:nvSpPr>
          <p:cNvPr id="1257" name="四角形 131"/>
          <p:cNvSpPr>
            <a:spLocks noGrp="1"/>
          </p:cNvSpPr>
          <p:nvPr>
            <p:ph type="body" sz="quarter" idx="3"/>
          </p:nvPr>
        </p:nvSpPr>
        <p:spPr>
          <a:prstGeom prst="rect">
            <a:avLst/>
          </a:prstGeom>
        </p:spPr>
        <p:txBody>
          <a:bodyPr/>
          <a:p>
            <a:pPr algn="l"/>
            <a:r>
              <a:rPr lang="ja-JP" altLang="en-US"/>
              <a:t>　こちらは、令和５年度のアンケート結果の一部です。</a:t>
            </a:r>
            <a:endParaRPr lang="ja-JP" altLang="en-US"/>
          </a:p>
          <a:p>
            <a:pPr algn="l"/>
            <a:r>
              <a:rPr lang="ja-JP" altLang="en-US"/>
              <a:t>　管内における入退院時の情報共有の取り組みの推進のために、医療機関、地域側のそれぞれの現状や課題を知るためにアンケートを実施させていただきました。</a:t>
            </a:r>
            <a:endParaRPr lang="ja-JP" altLang="en-US"/>
          </a:p>
          <a:p>
            <a:pPr algn="l"/>
            <a:r>
              <a:rPr lang="ja-JP" altLang="en-US"/>
              <a:t>　作成した手引きが活用されているかお伺いしたところ、医療機関、ケアマネ、包括どちらも半数以上が活用しなかったとの回答でした。</a:t>
            </a:r>
            <a:endParaRPr lang="ja-JP" altLang="en-US"/>
          </a:p>
          <a:p>
            <a:pPr algn="l"/>
            <a:r>
              <a:rPr lang="ja-JP" altLang="en-US"/>
              <a:t>　活用された方では、先程紹介した情報共有シートや地域資源情報を活用したといった回答が多かったです。</a:t>
            </a:r>
            <a:endParaRPr lang="ja-JP" altLang="en-US"/>
          </a:p>
          <a:p>
            <a:pPr algn="l"/>
            <a:r>
              <a:rPr lang="ja-JP" altLang="en-US"/>
              <a:t>　また、医療情報連携システム（はたまるねっと）の利用について伺ったところ、半数以上が利用していない状態でした。</a:t>
            </a:r>
            <a:endParaRPr lang="ja-JP" altLang="en-US"/>
          </a:p>
          <a:p>
            <a:pPr algn="l"/>
            <a:r>
              <a:rPr lang="ja-JP" altLang="en-US"/>
              <a:t>　利用していない理由としては、はたまるねっとに登録していない休止中であるといった理由が多かったですが、日常の業務に追われて日常的に運用、利用していないといった意見もありました。</a:t>
            </a:r>
            <a:endParaRPr lang="ja-JP" altLang="en-US"/>
          </a:p>
          <a:p>
            <a:pPr algn="l"/>
            <a:r>
              <a:rPr lang="ja-JP" altLang="en-US"/>
              <a:t>　今後、医療と介護の連携を推進していくにあたって、この手引きやはたまるねっとの活用は検討していく必要があると考えています。</a:t>
            </a:r>
            <a:endParaRPr lang="ja-JP" altLang="en-US"/>
          </a:p>
        </p:txBody>
      </p:sp>
      <p:sp>
        <p:nvSpPr>
          <p:cNvPr id="1258" name="四角形 13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64" name="四角形 286"/>
          <p:cNvSpPr>
            <a:spLocks noGrp="1" noRot="1" noChangeAspect="1"/>
          </p:cNvSpPr>
          <p:nvPr>
            <p:ph type="sldImg" idx="2"/>
          </p:nvPr>
        </p:nvSpPr>
        <p:spPr>
          <a:prstGeom prst="rect">
            <a:avLst/>
          </a:prstGeom>
        </p:spPr>
        <p:txBody>
          <a:bodyPr/>
          <a:p>
            <a:endParaRPr kumimoji="1" lang="ja-JP" altLang="en-US"/>
          </a:p>
        </p:txBody>
      </p:sp>
      <p:sp>
        <p:nvSpPr>
          <p:cNvPr id="1265" name="四角形 287"/>
          <p:cNvSpPr>
            <a:spLocks noGrp="1"/>
          </p:cNvSpPr>
          <p:nvPr>
            <p:ph type="body" sz="quarter" idx="3"/>
          </p:nvPr>
        </p:nvSpPr>
        <p:spPr>
          <a:prstGeom prst="rect">
            <a:avLst/>
          </a:prstGeom>
        </p:spPr>
        <p:txBody>
          <a:bodyPr/>
          <a:p>
            <a:r>
              <a:rPr lang="ja-JP" altLang="en-US"/>
              <a:t>　次に、アンケート結果からの意見や課題です。</a:t>
            </a:r>
            <a:endParaRPr lang="ja-JP" altLang="en-US"/>
          </a:p>
          <a:p>
            <a:r>
              <a:rPr lang="ja-JP" altLang="en-US"/>
              <a:t>　医療機関からは、密に連絡を取り合い連携できているといった意見がある一方で、ケアマネジャーさんからの情報共有シートの提供が少ないと感じている。担当ケアマネが分からず病院側からの情報提供も遅くなってしまうと言った意見や、居宅介護支援事業所、包括側からは、病院側からの経過報告などがなく、利用者の状態が分からないためケアマネ側から確認することが多いと言った意見もありました。</a:t>
            </a:r>
            <a:endParaRPr lang="ja-JP" altLang="en-US"/>
          </a:p>
          <a:p>
            <a:r>
              <a:rPr lang="ja-JP" altLang="en-US"/>
              <a:t>　詳細につきましては、後ほどご覧いただければと思いますが、医療機関と居宅介護支援事業所、包括のそれぞれから、以前より一定連携の取り組みが進んできているとのご意見も頂いている一方、連絡の取りづらさが課題との意見もあげられています。</a:t>
            </a:r>
            <a:endParaRPr lang="ja-JP" altLang="en-US"/>
          </a:p>
          <a:p>
            <a:r>
              <a:rPr lang="ja-JP" altLang="en-US"/>
              <a:t>　なかでも相談窓口が分かりづらいとの意見がありましたので、令和４年度の手引きの改定では、地域資源一覧の医療機関情報に入退院時の相談窓口名称と連絡の取りやすい時間帯を追加させていただきました。その他、薬局や歯科診療所などの他機関との連携のためのツールとしまして在宅服薬支援や訪問歯科診療の相談のための様式なども掲載しました。</a:t>
            </a:r>
            <a:endParaRPr lang="ja-JP" altLang="en-US"/>
          </a:p>
          <a:p>
            <a:r>
              <a:rPr lang="ja-JP" altLang="en-US"/>
              <a:t>　これからも「入院時退院時の情報共有の手引き」は、皆様のご意見を反映して、バージョンアップして参りたいと考えておりますので、今後もご活用いただければと思います。</a:t>
            </a:r>
            <a:endParaRPr kumimoji="1" lang="ja-JP" altLang="en-US"/>
          </a:p>
        </p:txBody>
      </p:sp>
      <p:sp>
        <p:nvSpPr>
          <p:cNvPr id="1266" name="四角形 28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17</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72" name="四角形 149"/>
          <p:cNvSpPr>
            <a:spLocks noGrp="1" noRot="1" noChangeAspect="1"/>
          </p:cNvSpPr>
          <p:nvPr>
            <p:ph type="sldImg" idx="2"/>
          </p:nvPr>
        </p:nvSpPr>
        <p:spPr>
          <a:prstGeom prst="rect">
            <a:avLst/>
          </a:prstGeom>
        </p:spPr>
        <p:txBody>
          <a:bodyPr/>
          <a:p>
            <a:endParaRPr kumimoji="1" lang="ja-JP" altLang="en-US"/>
          </a:p>
        </p:txBody>
      </p:sp>
      <p:sp>
        <p:nvSpPr>
          <p:cNvPr id="1273" name="四角形 150"/>
          <p:cNvSpPr>
            <a:spLocks noGrp="1"/>
          </p:cNvSpPr>
          <p:nvPr>
            <p:ph type="body" sz="quarter" idx="3"/>
          </p:nvPr>
        </p:nvSpPr>
        <p:spPr>
          <a:prstGeom prst="rect">
            <a:avLst/>
          </a:prstGeom>
        </p:spPr>
        <p:txBody>
          <a:bodyPr/>
          <a:p>
            <a:r>
              <a:rPr kumimoji="1" lang="ja-JP" altLang="en-US"/>
              <a:t>　最期に、これからの地域包括ケアシステム深化・推進のために、市町村だけでは解決することが難しい共通課題への取り組みについて</a:t>
            </a:r>
            <a:endParaRPr kumimoji="1" lang="ja-JP" altLang="en-US"/>
          </a:p>
          <a:p>
            <a:r>
              <a:rPr kumimoji="1" lang="ja-JP" altLang="en-US"/>
              <a:t>　現在、高齢者が増加していく中で、頼れる家族や親戚等がいない「おひとりさま」の問題が多くなってきています、保証人がいないために入院や施設への入所ができない、入院、手術の同意書の記入をケアマネが求められることがあるといった問題等が聞かれています。</a:t>
            </a:r>
            <a:endParaRPr kumimoji="1" lang="ja-JP" altLang="en-US"/>
          </a:p>
          <a:p>
            <a:r>
              <a:rPr kumimoji="1" lang="ja-JP" altLang="en-US"/>
              <a:t>　また、医療・介護間での情報共有を行うにあたっても、これからはICT化による業務軽減がはかられるように、「高知家＠ライン・はたまるねっと」の有効活用についても検討していきたいと考えています。</a:t>
            </a:r>
            <a:endParaRPr kumimoji="1" lang="ja-JP" altLang="en-US"/>
          </a:p>
          <a:p>
            <a:r>
              <a:rPr kumimoji="1" lang="ja-JP" altLang="en-US"/>
              <a:t>　そして、今年開催したC型の情報交換会のように多職種の連携もはかれるような場も設置していくつもりです。</a:t>
            </a:r>
            <a:endParaRPr kumimoji="1" lang="ja-JP" altLang="en-US"/>
          </a:p>
          <a:p>
            <a:r>
              <a:rPr kumimoji="1" lang="ja-JP" altLang="en-US"/>
              <a:t>　幡多管内では、自市町村の持つ資源（病院、施設、介護サービス、人材等）だけでは対応できないことも多々あります。</a:t>
            </a:r>
            <a:endParaRPr kumimoji="1" lang="ja-JP" altLang="en-US"/>
          </a:p>
          <a:p>
            <a:r>
              <a:rPr kumimoji="1" lang="ja-JP" altLang="en-US"/>
              <a:t>　各市町村だけで解決することが難しい課題について、医療、介護、そして地域の皆様と連携してこれからも取り組んで参りたいと考えております。</a:t>
            </a:r>
            <a:endParaRPr kumimoji="1" lang="ja-JP" altLang="en-US"/>
          </a:p>
          <a:p>
            <a:r>
              <a:rPr kumimoji="1" lang="ja-JP" altLang="en-US"/>
              <a:t>　幡多地域の住民の皆様が住み慣れた地域で、健やかに心豊かに安心して暮らし続けられるように皆様のご協力をよろしくお願いします。</a:t>
            </a:r>
            <a:endParaRPr kumimoji="1" lang="ja-JP" altLang="en-US"/>
          </a:p>
        </p:txBody>
      </p:sp>
      <p:sp>
        <p:nvSpPr>
          <p:cNvPr id="1274" name="四角形 15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18</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81" name="四角形 1007"/>
          <p:cNvSpPr>
            <a:spLocks noGrp="1" noRot="1" noChangeAspect="1"/>
          </p:cNvSpPr>
          <p:nvPr>
            <p:ph type="sldImg" idx="2"/>
          </p:nvPr>
        </p:nvSpPr>
        <p:spPr>
          <a:prstGeom prst="rect">
            <a:avLst/>
          </a:prstGeom>
        </p:spPr>
        <p:txBody>
          <a:bodyPr/>
          <a:p>
            <a:endParaRPr kumimoji="1" lang="ja-JP" altLang="en-US"/>
          </a:p>
        </p:txBody>
      </p:sp>
      <p:sp>
        <p:nvSpPr>
          <p:cNvPr id="1282" name="四角形 1008"/>
          <p:cNvSpPr>
            <a:spLocks noGrp="1"/>
          </p:cNvSpPr>
          <p:nvPr>
            <p:ph type="body" sz="quarter" idx="3"/>
          </p:nvPr>
        </p:nvSpPr>
        <p:spPr>
          <a:prstGeom prst="rect">
            <a:avLst/>
          </a:prstGeom>
        </p:spPr>
        <p:txBody>
          <a:bodyPr/>
          <a:p>
            <a:r>
              <a:rPr kumimoji="1" lang="ja-JP" altLang="en-US"/>
              <a:t>それでは、以上で私からの発表は終了させていただきます。</a:t>
            </a:r>
            <a:endParaRPr kumimoji="1" lang="ja-JP" altLang="en-US"/>
          </a:p>
          <a:p>
            <a:r>
              <a:rPr kumimoji="1" lang="ja-JP" altLang="en-US"/>
              <a:t>ご静聴ありがとうございました。</a:t>
            </a:r>
            <a:endParaRPr kumimoji="1" lang="ja-JP" altLang="en-US"/>
          </a:p>
        </p:txBody>
      </p:sp>
      <p:sp>
        <p:nvSpPr>
          <p:cNvPr id="1283" name="四角形 100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7168F879-E78B-46E2-891A-770DD25F22BE}"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22" name="四角形 119"/>
          <p:cNvSpPr>
            <a:spLocks noGrp="1" noRot="1" noChangeAspect="1"/>
          </p:cNvSpPr>
          <p:nvPr>
            <p:ph type="sldImg" idx="2"/>
          </p:nvPr>
        </p:nvSpPr>
        <p:spPr>
          <a:prstGeom prst="rect">
            <a:avLst/>
          </a:prstGeom>
        </p:spPr>
        <p:txBody>
          <a:bodyPr/>
          <a:p>
            <a:endParaRPr kumimoji="1" lang="ja-JP" altLang="en-US"/>
          </a:p>
        </p:txBody>
      </p:sp>
      <p:sp>
        <p:nvSpPr>
          <p:cNvPr id="1123" name="四角形 120"/>
          <p:cNvSpPr>
            <a:spLocks noGrp="1"/>
          </p:cNvSpPr>
          <p:nvPr>
            <p:ph type="body" sz="quarter" idx="3"/>
          </p:nvPr>
        </p:nvSpPr>
        <p:spPr>
          <a:prstGeom prst="rect">
            <a:avLst/>
          </a:prstGeom>
        </p:spPr>
        <p:txBody>
          <a:bodyPr/>
          <a:p>
            <a:r>
              <a:rPr kumimoji="1" lang="ja-JP" altLang="en-US"/>
              <a:t>　まず、幡多区域の現状をご覧ください。</a:t>
            </a:r>
            <a:endParaRPr kumimoji="1" lang="ja-JP" altLang="en-US"/>
          </a:p>
          <a:p>
            <a:r>
              <a:rPr kumimoji="1" lang="ja-JP" altLang="en-US"/>
              <a:t>　幡多区域の総人口は、平成27（2015)年の86,884人から減少が続き、令和7（2025）年には、72,845人、令和22（2040)年には53,743人と、平成27年と比較すると38.1％減になると推計されています。</a:t>
            </a:r>
            <a:endParaRPr kumimoji="1" lang="ja-JP" altLang="en-US"/>
          </a:p>
          <a:p>
            <a:r>
              <a:rPr kumimoji="1" lang="ja-JP" altLang="en-US"/>
              <a:t>　65歳以上の高齢者人口は、令和２(2020）年をピークに年々減少しますが、高齢化率は、少子化の進行により総人口が減少することから、今後も上昇する見込みです。</a:t>
            </a:r>
            <a:endParaRPr kumimoji="1" lang="ja-JP" altLang="en-US"/>
          </a:p>
        </p:txBody>
      </p:sp>
      <p:sp>
        <p:nvSpPr>
          <p:cNvPr id="1124" name="四角形 12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49" name="四角形 257"/>
          <p:cNvSpPr>
            <a:spLocks noGrp="1" noRot="1" noChangeAspect="1"/>
          </p:cNvSpPr>
          <p:nvPr>
            <p:ph type="sldImg" idx="2"/>
          </p:nvPr>
        </p:nvSpPr>
        <p:spPr>
          <a:prstGeom prst="rect">
            <a:avLst/>
          </a:prstGeom>
        </p:spPr>
        <p:txBody>
          <a:bodyPr/>
          <a:p>
            <a:endParaRPr kumimoji="1" lang="ja-JP" altLang="en-US"/>
          </a:p>
        </p:txBody>
      </p:sp>
      <p:sp>
        <p:nvSpPr>
          <p:cNvPr id="1150" name="四角形 258"/>
          <p:cNvSpPr>
            <a:spLocks noGrp="1"/>
          </p:cNvSpPr>
          <p:nvPr>
            <p:ph type="body" sz="quarter" idx="3"/>
          </p:nvPr>
        </p:nvSpPr>
        <p:spPr>
          <a:prstGeom prst="rect">
            <a:avLst/>
          </a:prstGeom>
        </p:spPr>
        <p:txBody>
          <a:bodyPr/>
          <a:p>
            <a:r>
              <a:rPr kumimoji="1" lang="ja-JP" altLang="en-US"/>
              <a:t>　これは、要介護度別認定率の平成30年と令和６年の比較となります。令和6年の数値は、介護保険事業状況報告の6月月報の数値となります。</a:t>
            </a:r>
            <a:endParaRPr kumimoji="1" lang="ja-JP" altLang="en-US"/>
          </a:p>
          <a:p>
            <a:r>
              <a:rPr kumimoji="1" lang="ja-JP" altLang="en-US"/>
              <a:t>　全国、高知県平均と比べると幡多は認定率が低めではありますが、平成30年時点に比べると幡多としては認定率が上がっています。</a:t>
            </a:r>
            <a:endParaRPr kumimoji="1" lang="ja-JP" altLang="en-US"/>
          </a:p>
          <a:p>
            <a:r>
              <a:rPr kumimoji="1" lang="ja-JP" altLang="en-US"/>
              <a:t>　また、先程の将来推計人口からも分かるとおり、65歳以上人口は減少しても高齢化率が上がっていく見込みのため、要介護認定者数も増えていくことが見込まれ、高齢者に対する医療と介護の需要は今後も増大することが予測されます。</a:t>
            </a:r>
            <a:endParaRPr kumimoji="1" lang="ja-JP" altLang="en-US"/>
          </a:p>
        </p:txBody>
      </p:sp>
      <p:sp>
        <p:nvSpPr>
          <p:cNvPr id="1151" name="四角形 25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59" name="四角形 108"/>
          <p:cNvSpPr>
            <a:spLocks noGrp="1" noRot="1" noChangeAspect="1"/>
          </p:cNvSpPr>
          <p:nvPr>
            <p:ph type="sldImg" idx="2"/>
          </p:nvPr>
        </p:nvSpPr>
        <p:spPr>
          <a:prstGeom prst="rect">
            <a:avLst/>
          </a:prstGeom>
        </p:spPr>
        <p:txBody>
          <a:bodyPr/>
          <a:p>
            <a:endParaRPr kumimoji="1" lang="ja-JP" altLang="en-US"/>
          </a:p>
        </p:txBody>
      </p:sp>
      <p:sp>
        <p:nvSpPr>
          <p:cNvPr id="1160" name="四角形 109"/>
          <p:cNvSpPr>
            <a:spLocks noGrp="1"/>
          </p:cNvSpPr>
          <p:nvPr>
            <p:ph type="body" sz="quarter" idx="3"/>
          </p:nvPr>
        </p:nvSpPr>
        <p:spPr>
          <a:prstGeom prst="rect">
            <a:avLst/>
          </a:prstGeom>
        </p:spPr>
        <p:txBody>
          <a:bodyPr/>
          <a:p>
            <a:r>
              <a:rPr kumimoji="1" lang="ja-JP" altLang="en-US"/>
              <a:t>　そういった状況の中、高知県では、県民の誰もが住み慣れた地域で健やかで心豊かに安心して暮らし続けられることを目指し、平成２２年から「日本一の健康長寿県構想」のもと取組が進められています。</a:t>
            </a:r>
            <a:r>
              <a:rPr kumimoji="1" lang="ja-JP" altLang="en-US"/>
              <a:t>その取組の一つとして、平成３０年から「高知版地域包括ケアシステム」を強力に推進してきました。</a:t>
            </a:r>
            <a:endParaRPr kumimoji="1" lang="ja-JP" altLang="en-US"/>
          </a:p>
          <a:p>
            <a:r>
              <a:rPr kumimoji="1" lang="ja-JP" altLang="en-US"/>
              <a:t>　地域包括ケアシステムとは、重度な要介護状態となっても住み慣れた地域で自分らしい暮らしを人生の最後まで続けることができるよう、医療・介護・予防・住まい・生活支援が包括的に確保される体制のことで、特に高知県では中山間地域であっても、その体制が確保できる地域づくりに取り組んでいます。</a:t>
            </a:r>
            <a:endParaRPr kumimoji="1" lang="ja-JP" altLang="en-US"/>
          </a:p>
          <a:p>
            <a:r>
              <a:rPr kumimoji="1" lang="ja-JP" altLang="en-US"/>
              <a:t>　また、幡多地域では地理的要因から、地域完結型の保健医療福祉サービス提供の充実・維持を図るためにも、この図にあるような多職種での連携等が求められています。</a:t>
            </a:r>
            <a:endParaRPr kumimoji="1" lang="ja-JP" altLang="en-US"/>
          </a:p>
          <a:p>
            <a:endParaRPr kumimoji="1" lang="ja-JP" altLang="en-US"/>
          </a:p>
        </p:txBody>
      </p:sp>
      <p:sp>
        <p:nvSpPr>
          <p:cNvPr id="1161" name="四角形 11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4" name="四角形 1071"/>
          <p:cNvSpPr>
            <a:spLocks noGrp="1" noRot="1" noChangeAspect="1"/>
          </p:cNvSpPr>
          <p:nvPr>
            <p:ph type="sldImg" idx="2"/>
          </p:nvPr>
        </p:nvSpPr>
        <p:spPr>
          <a:prstGeom prst="rect">
            <a:avLst/>
          </a:prstGeom>
        </p:spPr>
        <p:txBody>
          <a:bodyPr/>
          <a:p>
            <a:endParaRPr kumimoji="1" lang="ja-JP" altLang="en-US"/>
          </a:p>
        </p:txBody>
      </p:sp>
      <p:sp>
        <p:nvSpPr>
          <p:cNvPr id="1185" name="四角形 1072"/>
          <p:cNvSpPr>
            <a:spLocks noGrp="1"/>
          </p:cNvSpPr>
          <p:nvPr>
            <p:ph type="body" sz="quarter" idx="3"/>
          </p:nvPr>
        </p:nvSpPr>
        <p:spPr>
          <a:prstGeom prst="rect">
            <a:avLst/>
          </a:prstGeom>
        </p:spPr>
        <p:txBody>
          <a:bodyPr>
            <a:normAutofit/>
          </a:bodyPr>
          <a:p>
            <a:r>
              <a:rPr kumimoji="1" lang="ja-JP" altLang="en-US"/>
              <a:t>　その取り組みの一つとして、高知県では、地域包括ケア推進協議体を設置し、抱える課題の洗い出し、共有を行い解決できるものから取り組んできました。</a:t>
            </a:r>
            <a:endParaRPr kumimoji="1" lang="ja-JP" altLang="en-US"/>
          </a:p>
          <a:p>
            <a:r>
              <a:rPr kumimoji="1" lang="ja-JP" altLang="en-US"/>
              <a:t>　幡多管内で３つのブロックに分かれて開催していますが、そのうちＡブロックを四万十市・黒潮町，Ｂブロックを宿毛市・大月町・三原村としています。これらについては、幡多福祉保健所が事務局となり、各ブロック年2回のペースで開催してきました。</a:t>
            </a:r>
            <a:endParaRPr kumimoji="1" lang="ja-JP" altLang="en-US"/>
          </a:p>
          <a:p>
            <a:r>
              <a:rPr kumimoji="1" lang="ja-JP" altLang="en-US"/>
              <a:t>　なお、土佐清水市は、独自で「土佐清水在宅医療多職種連携協議会」を開催しているため、Ｃブロックとして位置づけ、保健所からも委員として毎月開催される会議等に参加しています。</a:t>
            </a:r>
            <a:endParaRPr kumimoji="1" lang="ja-JP" altLang="en-US"/>
          </a:p>
          <a:p>
            <a:endParaRPr kumimoji="1" lang="ja-JP" altLang="en-US"/>
          </a:p>
        </p:txBody>
      </p:sp>
      <p:sp>
        <p:nvSpPr>
          <p:cNvPr id="1186" name="四角形 107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7168F879-E78B-46E2-891A-770DD25F22BE}"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93" name="四角形 126"/>
          <p:cNvSpPr>
            <a:spLocks noGrp="1" noRot="1" noChangeAspect="1"/>
          </p:cNvSpPr>
          <p:nvPr>
            <p:ph type="sldImg" idx="2"/>
          </p:nvPr>
        </p:nvSpPr>
        <p:spPr>
          <a:prstGeom prst="rect">
            <a:avLst/>
          </a:prstGeom>
        </p:spPr>
        <p:txBody>
          <a:bodyPr/>
          <a:p>
            <a:endParaRPr kumimoji="1" lang="ja-JP" altLang="en-US"/>
          </a:p>
        </p:txBody>
      </p:sp>
      <p:sp>
        <p:nvSpPr>
          <p:cNvPr id="1194" name="四角形 127"/>
          <p:cNvSpPr>
            <a:spLocks noGrp="1"/>
          </p:cNvSpPr>
          <p:nvPr>
            <p:ph type="body" sz="quarter" idx="3"/>
          </p:nvPr>
        </p:nvSpPr>
        <p:spPr>
          <a:prstGeom prst="rect">
            <a:avLst/>
          </a:prstGeom>
        </p:spPr>
        <p:txBody>
          <a:bodyPr/>
          <a:p>
            <a:r>
              <a:rPr kumimoji="1" lang="ja-JP" altLang="en-US"/>
              <a:t>　地域包括ケアシステムを構築するにあたって、各ブロック協議体会議等の中から出てきた地域課題には次のようなものがあります。</a:t>
            </a:r>
            <a:endParaRPr kumimoji="1" lang="ja-JP" altLang="en-US"/>
          </a:p>
          <a:p>
            <a:r>
              <a:rPr kumimoji="1" lang="ja-JP" altLang="en-US"/>
              <a:t>　その中で、本日は、在宅医療・介護の連携についてお話しをさせていただきたいと思います。</a:t>
            </a:r>
            <a:endParaRPr kumimoji="1" lang="ja-JP" altLang="en-US"/>
          </a:p>
        </p:txBody>
      </p:sp>
      <p:sp>
        <p:nvSpPr>
          <p:cNvPr id="1195" name="四角形 12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6" name="四角形 2547"/>
          <p:cNvSpPr>
            <a:spLocks noGrp="1" noRot="1" noChangeAspect="1"/>
          </p:cNvSpPr>
          <p:nvPr>
            <p:ph type="sldImg" idx="2"/>
          </p:nvPr>
        </p:nvSpPr>
        <p:spPr>
          <a:prstGeom prst="rect">
            <a:avLst/>
          </a:prstGeom>
        </p:spPr>
        <p:txBody>
          <a:bodyPr/>
          <a:lstStyle/>
          <a:p>
            <a:endParaRPr kumimoji="1" lang="ja-JP" altLang="en-US"/>
          </a:p>
        </p:txBody>
      </p:sp>
      <p:sp>
        <p:nvSpPr>
          <p:cNvPr id="1207" name="四角形 2548"/>
          <p:cNvSpPr>
            <a:spLocks noGrp="1"/>
          </p:cNvSpPr>
          <p:nvPr>
            <p:ph type="body" sz="quarter" idx="3"/>
          </p:nvPr>
        </p:nvSpPr>
        <p:spPr>
          <a:prstGeom prst="rect">
            <a:avLst/>
          </a:prstGeom>
        </p:spPr>
        <p:txBody>
          <a:bodyPr/>
          <a:lstStyle/>
          <a:p>
            <a:pPr algn="l"/>
            <a:r>
              <a:rPr lang="ja-JP" altLang="en-US"/>
              <a:t>　幡多管内の共通課題である医療と介護の連携にあたって取り組んでいることとして「入院時・退院時における情報共有の手引き」の策定及び運用があります。</a:t>
            </a:r>
            <a:r>
              <a:rPr lang="ja-JP" altLang="en-US"/>
              <a:t> </a:t>
            </a:r>
            <a:endParaRPr lang="ja-JP" altLang="en-US"/>
          </a:p>
          <a:p>
            <a:r>
              <a:rPr lang="ja-JP" altLang="en-US"/>
              <a:t>　この手引きは、平成30年度に策定し、平成31年4月1日から運用を開始しています。</a:t>
            </a:r>
            <a:endParaRPr lang="ja-JP" altLang="en-US"/>
          </a:p>
          <a:p>
            <a:endParaRPr lang="ja-JP" altLang="en-US"/>
          </a:p>
          <a:p>
            <a:r>
              <a:rPr lang="ja-JP" altLang="en-US"/>
              <a:t>　 策定の目的としては、</a:t>
            </a:r>
            <a:r>
              <a:rPr lang="ja-JP" altLang="en-US"/>
              <a:t>医療・介護を必要とする高齢者等が入退院する時に、病院担当者と地域のケアマネジャー等が「お互いの持つ情報と課題を共有し、確実に引き継ぐ」ことで、対象者が安心して在宅生活を継続していくことを目指しており、当所では毎年バージョンアップに取り組んでいます。</a:t>
            </a:r>
            <a:r>
              <a:rPr lang="ja-JP" altLang="en-US"/>
              <a:t> </a:t>
            </a:r>
            <a:endParaRPr lang="ja-JP" altLang="en-US"/>
          </a:p>
          <a:p>
            <a:r>
              <a:rPr lang="ja-JP" altLang="en-US"/>
              <a:t>　手引きは現在、保健所ホームページにも掲載しています、こちらのQRコードを読み取っていただければ該当ページに繋がります。</a:t>
            </a:r>
          </a:p>
          <a:p>
            <a:r>
              <a:rPr lang="ja-JP" altLang="en-US"/>
              <a:t>　</a:t>
            </a:r>
            <a:endParaRPr lang="ja-JP" altLang="en-US"/>
          </a:p>
        </p:txBody>
      </p:sp>
      <p:sp>
        <p:nvSpPr>
          <p:cNvPr id="1208" name="四角形 2549"/>
          <p:cNvSpPr>
            <a:spLocks noGrp="1"/>
          </p:cNvSpPr>
          <p:nvPr>
            <p:ph type="sldNum" sz="quarter" idx="5"/>
          </p:nvPr>
        </p:nvSpPr>
        <p:spPr>
          <a:prstGeom prst="rect">
            <a:avLst/>
          </a:prstGeom>
        </p:spPr>
        <p:txBody>
          <a:bodyPr vert="horz" lIns="99075" tIns="49538" rIns="99075" bIns="49538" rtlCol="0" anchor="b"/>
          <a:lstStyle>
            <a:lvl1pPr algn="r">
              <a:defRPr sz="1300"/>
            </a:lvl1pPr>
          </a:lstStyle>
          <a:p>
            <a:fld id="{58807EA6-0398-4990-8029-A74DB7412258}" type="slidenum">
              <a:rPr kumimoji="1" lang="ja-JP" altLang="en-US" smtClean="0"/>
              <a:t>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17" name="四角形 1054"/>
          <p:cNvSpPr>
            <a:spLocks noGrp="1" noRot="1" noChangeAspect="1"/>
          </p:cNvSpPr>
          <p:nvPr>
            <p:ph type="sldImg" idx="2"/>
          </p:nvPr>
        </p:nvSpPr>
        <p:spPr>
          <a:prstGeom prst="rect">
            <a:avLst/>
          </a:prstGeom>
        </p:spPr>
        <p:txBody>
          <a:bodyPr/>
          <a:p>
            <a:endParaRPr kumimoji="1" lang="ja-JP" altLang="en-US"/>
          </a:p>
        </p:txBody>
      </p:sp>
      <p:sp>
        <p:nvSpPr>
          <p:cNvPr id="1218" name="四角形 1055"/>
          <p:cNvSpPr>
            <a:spLocks noGrp="1"/>
          </p:cNvSpPr>
          <p:nvPr>
            <p:ph type="body" sz="quarter" idx="3"/>
          </p:nvPr>
        </p:nvSpPr>
        <p:spPr>
          <a:prstGeom prst="rect">
            <a:avLst/>
          </a:prstGeom>
        </p:spPr>
        <p:txBody>
          <a:bodyPr/>
          <a:p>
            <a:r>
              <a:rPr lang="ja-JP" altLang="en-US"/>
              <a:t>　内容としましては、情報共有の流れを示したフローチャートや入院時、退院時に共有したい情報に関する参考様式、事業所や市町村地域包括支援センターなどの連絡先一覧を掲載しており、病院と地域の支援担当者間の連絡ツールの一助としてご活用いただいております。近年は社会資源に関する情報も充実させておりますので、今後もご活用いただければと思います。</a:t>
            </a:r>
            <a:endParaRPr kumimoji="1" lang="ja-JP" altLang="en-US"/>
          </a:p>
          <a:p>
            <a:endParaRPr lang="ja-JP" altLang="en-US"/>
          </a:p>
          <a:p>
            <a:r>
              <a:rPr kumimoji="1" lang="ja-JP" altLang="en-US"/>
              <a:t>　また、共有したい情報についての参考様式ですが、あくまで参考様式で共有したい情報の項目等を確認していただくために利用していただいており、実際は、各医療機関のサマリーだったり、居宅介護支援事業所で作成している既存のものを活用することの方が多いと聞いています。</a:t>
            </a:r>
            <a:endParaRPr kumimoji="1" lang="ja-JP" altLang="en-US"/>
          </a:p>
          <a:p>
            <a:r>
              <a:rPr kumimoji="1" lang="ja-JP" altLang="en-US"/>
              <a:t>　統一様式があれば、情報共有はスムーズになるとは思いますが、各機関忙しい中で、新たに様式を作成することは手間が増え難しいとの意見が多いのが現状です。</a:t>
            </a:r>
            <a:endParaRPr kumimoji="1" lang="ja-JP" altLang="en-US"/>
          </a:p>
        </p:txBody>
      </p:sp>
      <p:sp>
        <p:nvSpPr>
          <p:cNvPr id="1219" name="四角形 105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7168F879-E78B-46E2-891A-770DD25F22BE}" type="slidenum">
              <a:rPr kumimoji="1" lang="ja-JP" altLang="en-US" smtClean="0"/>
              <a:pPr/>
              <a:t>14</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6" name="四角形 714"/>
          <p:cNvSpPr>
            <a:spLocks noGrp="1" noRot="1" noChangeAspect="1"/>
          </p:cNvSpPr>
          <p:nvPr>
            <p:ph type="sldImg" idx="2"/>
          </p:nvPr>
        </p:nvSpPr>
        <p:spPr>
          <a:prstGeom prst="rect">
            <a:avLst/>
          </a:prstGeom>
        </p:spPr>
        <p:txBody>
          <a:bodyPr/>
          <a:lstStyle/>
          <a:p>
            <a:endParaRPr kumimoji="1" lang="ja-JP" altLang="en-US"/>
          </a:p>
        </p:txBody>
      </p:sp>
      <p:sp>
        <p:nvSpPr>
          <p:cNvPr id="1227" name="四角形 715"/>
          <p:cNvSpPr>
            <a:spLocks noGrp="1"/>
          </p:cNvSpPr>
          <p:nvPr>
            <p:ph type="body" sz="quarter" idx="3"/>
          </p:nvPr>
        </p:nvSpPr>
        <p:spPr>
          <a:prstGeom prst="rect">
            <a:avLst/>
          </a:prstGeom>
        </p:spPr>
        <p:txBody>
          <a:bodyPr/>
          <a:lstStyle/>
          <a:p>
            <a:pPr algn="l"/>
            <a:r>
              <a:rPr lang="ja-JP" altLang="en-US"/>
              <a:t>　こちらは、「入院時・退院時の情報共有の手引き」の改訂経過をとりまとめたものです。</a:t>
            </a:r>
            <a:r>
              <a:rPr lang="ja-JP" altLang="en-US"/>
              <a:t>運用開始から５年が経過しましたが、手引きは、バージョンアップのために医療機関、居宅介護支援事業所、地域包括支援センターへのアンケートを実施しており、皆様から丁寧な回答をいただいております。いつも、ご協力いただきありがとうございます。そのアンケート結果をもとに、</a:t>
            </a:r>
            <a:r>
              <a:rPr lang="ja-JP" altLang="en-US"/>
              <a:t>県立大学にもご助言いただいて改定に取り組んでいます。</a:t>
            </a:r>
            <a:r>
              <a:rPr lang="ja-JP" altLang="en-US"/>
              <a:t>これまでの手引きの改定についてはこちらに記載のとおりです。</a:t>
            </a:r>
          </a:p>
        </p:txBody>
      </p:sp>
      <p:sp>
        <p:nvSpPr>
          <p:cNvPr id="1228" name="四角形 71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15</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57200" y="1652803"/>
            <a:ext cx="82296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57200" y="3092963"/>
            <a:ext cx="82296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C215AB82-7C1B-4075-8E4C-E25448ED0F0D}" type="datetime1">
              <a:rPr kumimoji="1" lang="ja-JP" altLang="en-US" smtClean="0"/>
              <a:t>2024/9/18</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736813"/>
            <a:ext cx="82296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CAE6E70E-D365-4855-B611-B07F95DC1F6F}" type="datetime1">
              <a:rPr kumimoji="1" lang="ja-JP" altLang="en-US" smtClean="0"/>
              <a:t>2024/9/18</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9"/>
            <a:ext cx="205740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74639"/>
            <a:ext cx="601980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67E07FA2-3689-49F9-B150-10DAF8C2ABDF}" type="datetime1">
              <a:rPr kumimoji="1" lang="ja-JP" altLang="en-US" smtClean="0"/>
              <a:t>2024/9/18</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57200" y="1736813"/>
            <a:ext cx="82296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1598F445-5D0E-4D8F-A5B2-CF55964893B5}" type="datetime1">
              <a:rPr kumimoji="1" lang="ja-JP" altLang="en-US" smtClean="0"/>
              <a:t>2024/9/18</a:t>
            </a:fld>
            <a:endParaRPr kumimoji="1" lang="ja-JP" altLang="en-US"/>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57200" y="2948947"/>
            <a:ext cx="82296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1184749"/>
            <a:ext cx="82296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2B57659E-0A59-4C75-B7AB-5DD94685FE10}" type="datetime1">
              <a:rPr kumimoji="1" lang="ja-JP" altLang="en-US" smtClean="0"/>
              <a:t>2024/9/18</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736815"/>
            <a:ext cx="39707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4680012" y="1736815"/>
            <a:ext cx="4006788"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9EDE189D-27B3-429E-8618-7DAC441BBC4C}" type="datetime1">
              <a:rPr kumimoji="1" lang="ja-JP" altLang="en-US" smtClean="0"/>
              <a:t>2024/9/18</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57200"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4716016"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4716016"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7ACA9B60-E581-45F4-B221-00C48A8FB3B2}" type="datetime1">
              <a:rPr kumimoji="1" lang="ja-JP" altLang="en-US" smtClean="0"/>
              <a:t>2024/9/18</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A12E2050-5E53-4CAD-AC18-0B1495DB8447}" type="datetime1">
              <a:rPr kumimoji="1" lang="ja-JP" altLang="en-US" smtClean="0"/>
              <a:t>2024/9/18</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14F520E1-7564-4249-AC87-557D53EF8C37}" type="datetime1">
              <a:rPr kumimoji="1" lang="ja-JP" altLang="en-US" smtClean="0"/>
              <a:t>2024/9/18</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1" y="273049"/>
            <a:ext cx="3008313"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635896" y="273052"/>
            <a:ext cx="4727438"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57202" y="1700808"/>
            <a:ext cx="3008312"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D1D7D105-C771-4F3C-A568-FB3C60476961}" type="datetime1">
              <a:rPr kumimoji="1" lang="ja-JP" altLang="en-US" smtClean="0"/>
              <a:t>2024/9/18</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4689140"/>
            <a:ext cx="54864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792288" y="212643"/>
            <a:ext cx="54864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5301209"/>
            <a:ext cx="54864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1432F77D-0148-4FBA-818F-160747F3FE1D}" type="datetime1">
              <a:rPr kumimoji="1" lang="ja-JP" altLang="en-US" smtClean="0"/>
              <a:t>2024/9/18</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6237312"/>
            <a:ext cx="4104456"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kumimoji="1" lang="ja-JP" altLang="en-US"/>
          </a:p>
        </p:txBody>
      </p:sp>
      <p:sp>
        <p:nvSpPr>
          <p:cNvPr id="1026" name="タイトル プレースホルダー 1"/>
          <p:cNvSpPr>
            <a:spLocks noGrp="1"/>
          </p:cNvSpPr>
          <p:nvPr>
            <p:ph type="title"/>
          </p:nvPr>
        </p:nvSpPr>
        <p:spPr>
          <a:xfrm>
            <a:off x="457200" y="418653"/>
            <a:ext cx="82296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57200" y="1736813"/>
            <a:ext cx="82296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57200" y="6237312"/>
            <a:ext cx="1882552"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1AABB11-9615-4CD1-9248-A59CB5793911}" type="datetime1">
              <a:rPr kumimoji="1" lang="ja-JP" altLang="en-US" smtClean="0"/>
              <a:t>2024/9/18</a:t>
            </a:fld>
            <a:endParaRPr kumimoji="1" lang="ja-JP" altLang="en-US"/>
          </a:p>
        </p:txBody>
      </p:sp>
      <p:sp>
        <p:nvSpPr>
          <p:cNvPr id="1029" name="スライド番号プレースホルダー 5"/>
          <p:cNvSpPr>
            <a:spLocks noGrp="1"/>
          </p:cNvSpPr>
          <p:nvPr>
            <p:ph type="sldNum" sz="quarter" idx="4"/>
          </p:nvPr>
        </p:nvSpPr>
        <p:spPr>
          <a:xfrm>
            <a:off x="6768244" y="6237312"/>
            <a:ext cx="191855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Layout" Target="../slideLayouts/slideLayout1.xml" /><Relationship Id="rId3"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chart" Target="../charts/chart2.xml" /><Relationship Id="rId2" Type="http://schemas.openxmlformats.org/officeDocument/2006/relationships/chart" Target="../charts/chart3.xml" /><Relationship Id="rId3" Type="http://schemas.openxmlformats.org/officeDocument/2006/relationships/chart" Target="../charts/chart4.xml" /><Relationship Id="rId4" Type="http://schemas.openxmlformats.org/officeDocument/2006/relationships/chart" Target="../charts/chart5.xml" /><Relationship Id="rId5" Type="http://schemas.openxmlformats.org/officeDocument/2006/relationships/slideLayout" Target="../slideLayouts/slideLayout6.xml" /><Relationship Id="rId6"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xml" /><Relationship Id="rId3" Type="http://schemas.openxmlformats.org/officeDocument/2006/relationships/notesSlide" Target="../notesSlides/notesSlide13.xml" /></Relationships>
</file>

<file path=ppt/slides/_rels/slide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notesSlide" Target="../notesSlides/notesSlide2.xml" /></Relationships>
</file>

<file path=ppt/slides/_rels/slide3.xml.rels><?xml version="1.0" encoding="UTF-8"?><Relationships xmlns="http://schemas.openxmlformats.org/package/2006/relationships"><Relationship Id="rId1" Type="http://schemas.openxmlformats.org/officeDocument/2006/relationships/chart" Target="../charts/chart1.xml" /><Relationship Id="rId2" Type="http://schemas.openxmlformats.org/officeDocument/2006/relationships/slideLayout" Target="../slideLayouts/slideLayout2.xml" /><Relationship Id="rId3"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4.jpeg" /><Relationship Id="rId3" Type="http://schemas.openxmlformats.org/officeDocument/2006/relationships/image" Target="../media/image5.png" /><Relationship Id="rId4" Type="http://schemas.openxmlformats.org/officeDocument/2006/relationships/slideLayout" Target="../slideLayouts/slideLayout2.xml" /><Relationship Id="rId5"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6.jpeg" /><Relationship Id="rId2" Type="http://schemas.openxmlformats.org/officeDocument/2006/relationships/image" Target="../media/image7.jpeg" /><Relationship Id="rId3" Type="http://schemas.openxmlformats.org/officeDocument/2006/relationships/image" Target="../media/image8.png" /><Relationship Id="rId4" Type="http://schemas.openxmlformats.org/officeDocument/2006/relationships/slideLayout" Target="../slideLayouts/slideLayout2.xml" /><Relationship Id="rId5"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9.jpeg"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slideLayout" Target="../slideLayouts/slideLayout2.xml" /><Relationship Id="rId6"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タイトル 1"/>
          <p:cNvSpPr>
            <a:spLocks noGrp="1"/>
          </p:cNvSpPr>
          <p:nvPr>
            <p:ph type="ctrTitle"/>
          </p:nvPr>
        </p:nvSpPr>
        <p:spPr>
          <a:xfrm>
            <a:off x="457200" y="840343"/>
            <a:ext cx="8229600" cy="1508657"/>
          </a:xfrm>
          <a:solidFill>
            <a:schemeClr val="accent4">
              <a:lumMod val="40000"/>
              <a:lumOff val="60000"/>
            </a:schemeClr>
          </a:solidFill>
        </p:spPr>
        <p:txBody>
          <a:bodyPr>
            <a:normAutofit/>
          </a:bodyPr>
          <a:lstStyle/>
          <a:p>
            <a:r>
              <a:rPr kumimoji="1" lang="ja-JP" altLang="en-US" sz="2800" dirty="0"/>
              <a:t>幡多管内における</a:t>
            </a:r>
            <a:endParaRPr kumimoji="1" lang="ja-JP" altLang="en-US" sz="2800" dirty="0"/>
          </a:p>
          <a:p>
            <a:r>
              <a:rPr kumimoji="1" lang="ja-JP" altLang="en-US" sz="2800" dirty="0"/>
              <a:t>高知版地域包括ケアシステムの取組について</a:t>
            </a:r>
            <a:endParaRPr kumimoji="1" lang="ja-JP" altLang="en-US" sz="2800" dirty="0"/>
          </a:p>
          <a:p>
            <a:r>
              <a:rPr kumimoji="1" lang="ja-JP" altLang="en-US" sz="2800" dirty="0"/>
              <a:t>～在宅</a:t>
            </a:r>
            <a:r>
              <a:rPr kumimoji="1" lang="ja-JP" altLang="en-US" sz="2800" dirty="0"/>
              <a:t>医療・介護連携に焦点を当てて～</a:t>
            </a:r>
            <a:endParaRPr kumimoji="1" lang="ja-JP" altLang="en-US" sz="2800" dirty="0"/>
          </a:p>
        </p:txBody>
      </p:sp>
      <p:sp>
        <p:nvSpPr>
          <p:cNvPr id="1108" name="サブタイトル 2"/>
          <p:cNvSpPr>
            <a:spLocks noGrp="1"/>
          </p:cNvSpPr>
          <p:nvPr>
            <p:ph type="subTitle" idx="1"/>
          </p:nvPr>
        </p:nvSpPr>
        <p:spPr>
          <a:xfrm>
            <a:off x="5579630" y="5805257"/>
            <a:ext cx="3309549" cy="599743"/>
          </a:xfrm>
        </p:spPr>
        <p:txBody>
          <a:bodyPr>
            <a:normAutofit fontScale="85000" lnSpcReduction="20000"/>
          </a:bodyPr>
          <a:lstStyle/>
          <a:p>
            <a:pPr algn="l"/>
            <a:r>
              <a:rPr kumimoji="1" lang="ja-JP" altLang="en-US" sz="2000"/>
              <a:t>幡多福祉保健所</a:t>
            </a:r>
            <a:endParaRPr kumimoji="1" lang="ja-JP" altLang="en-US" sz="2000"/>
          </a:p>
          <a:p>
            <a:pPr algn="l"/>
            <a:r>
              <a:rPr kumimoji="1" lang="ja-JP" altLang="en-US" sz="2000"/>
              <a:t>地域支援室</a:t>
            </a:r>
            <a:r>
              <a:rPr kumimoji="1" lang="ja-JP" altLang="en-US" sz="2000"/>
              <a:t>　</a:t>
            </a:r>
            <a:r>
              <a:rPr kumimoji="1" lang="ja-JP" altLang="en-US" sz="2000"/>
              <a:t>早川</a:t>
            </a:r>
            <a:r>
              <a:rPr kumimoji="1" lang="ja-JP" altLang="en-US" sz="2000"/>
              <a:t>　</a:t>
            </a:r>
            <a:r>
              <a:rPr kumimoji="1" lang="ja-JP" altLang="en-US" sz="2000"/>
              <a:t>真奈美</a:t>
            </a:r>
            <a:endParaRPr kumimoji="1" lang="ja-JP" altLang="en-US" sz="2000"/>
          </a:p>
        </p:txBody>
      </p:sp>
      <p:pic>
        <p:nvPicPr>
          <p:cNvPr id="1109" name="Picture 13" descr="14"/>
          <p:cNvPicPr>
            <a:picLocks noChangeAspect="1" noChangeArrowheads="1"/>
          </p:cNvPicPr>
          <p:nvPr/>
        </p:nvPicPr>
        <p:blipFill>
          <a:blip r:embed="rId1"/>
          <a:stretch>
            <a:fillRect/>
          </a:stretch>
        </p:blipFill>
        <p:spPr>
          <a:xfrm>
            <a:off x="2846822" y="2599272"/>
            <a:ext cx="3303718" cy="2779319"/>
          </a:xfrm>
          <a:prstGeom prst="rect">
            <a:avLst/>
          </a:prstGeom>
          <a:noFill/>
        </p:spPr>
      </p:pic>
      <p:sp>
        <p:nvSpPr>
          <p:cNvPr id="1110" name="図形 14"/>
          <p:cNvSpPr/>
          <p:nvPr/>
        </p:nvSpPr>
        <p:spPr>
          <a:xfrm>
            <a:off x="5511779" y="196744"/>
            <a:ext cx="3524221" cy="496256"/>
          </a:xfrm>
          <a:prstGeom prst="flowChartProcess">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a:solidFill>
                  <a:schemeClr val="tx1"/>
                </a:solidFill>
              </a:rPr>
              <a:t>第11回幡多地域医療連携フォーラム</a:t>
            </a:r>
            <a:endParaRPr lang="ja-JP" altLang="en-US" sz="1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aphicFrame>
        <p:nvGraphicFramePr>
          <p:cNvPr id="1230" name="四角形 175"/>
          <p:cNvGraphicFramePr>
            <a:graphicFrameLocks noGrp="1"/>
          </p:cNvGraphicFramePr>
          <p:nvPr/>
        </p:nvGraphicFramePr>
        <p:xfrm>
          <a:off x="1913538" y="981000"/>
          <a:ext cx="6591075" cy="505441"/>
        </p:xfrm>
        <a:graphic>
          <a:graphicData uri="http://schemas.openxmlformats.org/drawingml/2006/table">
            <a:tbl>
              <a:tblPr/>
              <a:tblGrid>
                <a:gridCol w="583130"/>
                <a:gridCol w="722575"/>
                <a:gridCol w="608482"/>
                <a:gridCol w="747930"/>
                <a:gridCol w="659194"/>
                <a:gridCol w="659194"/>
                <a:gridCol w="659194"/>
                <a:gridCol w="659194"/>
                <a:gridCol w="659194"/>
                <a:gridCol w="632985"/>
              </a:tblGrid>
              <a:tr h="296786">
                <a:tc gridSpan="2">
                  <a:txBody>
                    <a:bodyPr/>
                    <a:lstStyle/>
                    <a:p>
                      <a:pPr algn="l"/>
                      <a:endParaRPr kumimoji="1" lang="ja-JP" altLang="en-US" sz="1200" dirty="0"/>
                    </a:p>
                  </a:txBody>
                  <a:tcPr marL="0" marR="0" marT="0" marB="0" anchor="ctr">
                    <a:lnL>
                      <a:noFill/>
                    </a:lnL>
                    <a:lnR>
                      <a:noFill/>
                    </a:lnR>
                    <a:lnT>
                      <a:noFill/>
                    </a:lnT>
                    <a:lnB>
                      <a:noFill/>
                    </a:lnB>
                  </a:tcPr>
                </a:tc>
                <a:tc hMerge="1">
                  <a:txBody>
                    <a:bodyPr/>
                    <a:lstStyle/>
                    <a:p>
                      <a:endParaRPr kumimoji="1" lang="ja-JP" altLang="en-US" dirty="0"/>
                    </a:p>
                  </a:txBody>
                  <a:tcPr>
                    <a:lnL>
                      <a:noFill/>
                    </a:lnL>
                    <a:lnR>
                      <a:noFill/>
                    </a:lnR>
                    <a:lnT>
                      <a:noFill/>
                    </a:lnT>
                    <a:lnB>
                      <a:noFill/>
                    </a:lnB>
                  </a:tcPr>
                </a:tc>
                <a:tc>
                  <a:txBody>
                    <a:bodyPr/>
                    <a:lstStyle/>
                    <a:p>
                      <a:pPr algn="l"/>
                      <a:endParaRPr kumimoji="1" lang="ja-JP" altLang="en-US" dirty="0"/>
                    </a:p>
                  </a:txBody>
                  <a:tcPr marL="0" marR="0" marT="0" marB="0" anchor="ct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r"/>
                      <a:r>
                        <a:rPr lang="ja-JP" altLang="en-US" sz="1000" b="1">
                          <a:solidFill>
                            <a:srgbClr val="000000"/>
                          </a:solidFill>
                          <a:latin typeface="ＭＳ Ｐゴシック"/>
                        </a:rPr>
                        <a:t>送付数</a:t>
                      </a:r>
                      <a:endParaRPr kumimoji="1" lang="ja-JP" altLang="en-US" dirty="0"/>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a:r>
                        <a:rPr kumimoji="1" lang="ja-JP" altLang="en-US" sz="1200" dirty="0"/>
                        <a:t>36</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b="1">
                          <a:solidFill>
                            <a:srgbClr val="000000"/>
                          </a:solidFill>
                          <a:latin typeface="ＭＳ Ｐゴシック"/>
                        </a:rPr>
                        <a:t>回答機関数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a:r>
                        <a:rPr kumimoji="1" lang="ja-JP" altLang="en-US" sz="1200" dirty="0"/>
                        <a:t>20</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b="1">
                          <a:solidFill>
                            <a:srgbClr val="000000"/>
                          </a:solidFill>
                          <a:latin typeface="ＭＳ Ｐゴシック"/>
                        </a:rPr>
                        <a:t>回収率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a:r>
                        <a:rPr lang="ja-JP" altLang="en-US" sz="1200" b="1">
                          <a:latin typeface="ＭＳ Ｐゴシック"/>
                        </a:rPr>
                        <a:t>55.6%</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655">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r"/>
                      <a:r>
                        <a:rPr lang="ja-JP" altLang="en-US" sz="1000" b="1">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ctr"/>
                      <a:r>
                        <a:rPr lang="ja-JP" altLang="en-US" sz="1000" b="1">
                          <a:solidFill>
                            <a:srgbClr val="000000"/>
                          </a:solidFill>
                          <a:latin typeface="ＭＳ Ｐゴシック"/>
                        </a:rPr>
                        <a:t>　</a:t>
                      </a:r>
                      <a:endParaRPr kumimoji="1" lang="ja-JP" altLang="en-US" dirty="0"/>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a:r>
                        <a:rPr lang="ja-JP" altLang="en-US" sz="1000" b="1">
                          <a:solidFill>
                            <a:srgbClr val="000000"/>
                          </a:solidFill>
                          <a:latin typeface="ＭＳ Ｐゴシック"/>
                        </a:rPr>
                        <a:t>回答数</a:t>
                      </a:r>
                      <a:endParaRPr kumimoji="1" lang="ja-JP" altLang="en-US" dirty="0"/>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a:r>
                        <a:rPr kumimoji="1" lang="ja-JP" altLang="en-US" sz="1200" dirty="0"/>
                        <a:t>32</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b="1">
                          <a:solidFill>
                            <a:srgbClr val="000000"/>
                          </a:solidFill>
                          <a:latin typeface="ＭＳ Ｐゴシック"/>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a:r>
                        <a:rPr lang="ja-JP" altLang="en-US" sz="1000" b="1">
                          <a:latin typeface="ＭＳ Ｐゴシック"/>
                        </a:rPr>
                        <a:t>　</a:t>
                      </a:r>
                      <a:endParaRPr kumimoji="1" lang="ja-JP" altLang="en-US" dirty="0"/>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231" name="四角形 176"/>
          <p:cNvGraphicFramePr>
            <a:graphicFrameLocks noGrp="1"/>
          </p:cNvGraphicFramePr>
          <p:nvPr/>
        </p:nvGraphicFramePr>
        <p:xfrm>
          <a:off x="390758" y="1636575"/>
          <a:ext cx="8235394" cy="184320"/>
        </p:xfrm>
        <a:graphic>
          <a:graphicData uri="http://schemas.openxmlformats.org/drawingml/2006/table">
            <a:tbl>
              <a:tblPr/>
              <a:tblGrid>
                <a:gridCol w="8235394"/>
              </a:tblGrid>
              <a:tr h="183600">
                <a:tc>
                  <a:txBody>
                    <a:bodyPr/>
                    <a:lstStyle/>
                    <a:p>
                      <a:pPr algn="l"/>
                      <a:r>
                        <a:rPr lang="ja-JP" altLang="en-US" sz="1200" b="1" u="sng">
                          <a:solidFill>
                            <a:srgbClr val="000000"/>
                          </a:solidFill>
                          <a:latin typeface="ＭＳ Ｐゴシック"/>
                        </a:rPr>
                        <a:t>Q</a:t>
                      </a:r>
                      <a:r>
                        <a:rPr lang="ja-JP" altLang="en-US" sz="1200" b="1" u="sng">
                          <a:solidFill>
                            <a:srgbClr val="000000"/>
                          </a:solidFill>
                          <a:latin typeface="ＭＳ Ｐゴシック"/>
                        </a:rPr>
                        <a:t>．この1年の間に「入院時・退院時における情報共有の手引き」を活用されたことがありますか。</a:t>
                      </a:r>
                      <a:endParaRPr kumimoji="1" lang="ja-JP" altLang="en-US" sz="1200" u="sng" dirty="0"/>
                    </a:p>
                  </a:txBody>
                  <a:tcPr marL="0" marR="0" marT="0" marB="0" anchor="ctr">
                    <a:lnL>
                      <a:noFill/>
                    </a:lnL>
                    <a:lnR>
                      <a:noFill/>
                    </a:lnR>
                    <a:lnT>
                      <a:noFill/>
                    </a:lnT>
                    <a:lnB>
                      <a:noFill/>
                    </a:lnB>
                  </a:tcPr>
                </a:tc>
              </a:tr>
            </a:tbl>
          </a:graphicData>
        </a:graphic>
      </p:graphicFrame>
      <p:sp>
        <p:nvSpPr>
          <p:cNvPr id="1232" name="四角形 179"/>
          <p:cNvSpPr/>
          <p:nvPr/>
        </p:nvSpPr>
        <p:spPr>
          <a:xfrm>
            <a:off x="-19385" y="584165"/>
            <a:ext cx="1927385" cy="32483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a:solidFill>
                  <a:srgbClr val="000000"/>
                </a:solidFill>
                <a:latin typeface="ＭＳ Ｐゴシック"/>
              </a:rPr>
              <a:t>※医療機関から回答</a:t>
            </a:r>
            <a:endParaRPr lang="ja-JP" altLang="en-US" sz="1200"/>
          </a:p>
        </p:txBody>
      </p:sp>
      <p:graphicFrame>
        <p:nvGraphicFramePr>
          <p:cNvPr id="1233" name="四角形 180"/>
          <p:cNvGraphicFramePr>
            <a:graphicFrameLocks noGrp="1"/>
          </p:cNvGraphicFramePr>
          <p:nvPr/>
        </p:nvGraphicFramePr>
        <p:xfrm>
          <a:off x="-2643446" y="982441"/>
          <a:ext cx="6617292" cy="605325"/>
        </p:xfrm>
        <a:graphic>
          <a:graphicData uri="http://schemas.openxmlformats.org/drawingml/2006/table">
            <a:tbl>
              <a:tblPr/>
              <a:tblGrid>
                <a:gridCol w="583133"/>
                <a:gridCol w="722578"/>
                <a:gridCol w="608484"/>
                <a:gridCol w="747931"/>
                <a:gridCol w="659194"/>
                <a:gridCol w="680839"/>
                <a:gridCol w="637549"/>
                <a:gridCol w="659194"/>
                <a:gridCol w="659194"/>
                <a:gridCol w="659194"/>
              </a:tblGrid>
              <a:tr h="238125">
                <a:tc gridSpan="2">
                  <a:txBody>
                    <a:bodyPr/>
                    <a:lstStyle/>
                    <a:p>
                      <a:pPr algn="l"/>
                      <a:r>
                        <a:rPr lang="ja-JP" altLang="en-US" sz="1200">
                          <a:solidFill>
                            <a:srgbClr val="000000"/>
                          </a:solidFill>
                          <a:latin typeface="ＭＳ Ｐゴシック"/>
                        </a:rPr>
                        <a:t>※医療機関から回答</a:t>
                      </a:r>
                      <a:endParaRPr kumimoji="1" lang="ja-JP" altLang="en-US" sz="1200" dirty="0"/>
                    </a:p>
                  </a:txBody>
                  <a:tcPr marL="0" marR="0" marT="0" marB="0" anchor="ctr">
                    <a:lnL>
                      <a:noFill/>
                    </a:lnL>
                    <a:lnR>
                      <a:noFill/>
                    </a:lnR>
                    <a:lnT>
                      <a:noFill/>
                    </a:lnT>
                    <a:lnB>
                      <a:noFill/>
                    </a:lnB>
                  </a:tcPr>
                </a:tc>
                <a:tc hMerge="1">
                  <a:txBody>
                    <a:bodyPr/>
                    <a:lstStyle/>
                    <a:p>
                      <a:endParaRPr kumimoji="1" lang="ja-JP" altLang="en-US" dirty="0"/>
                    </a:p>
                  </a:txBody>
                  <a:tcP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r"/>
                      <a:r>
                        <a:rPr lang="ja-JP" altLang="en-US" sz="1000" b="1">
                          <a:solidFill>
                            <a:srgbClr val="000000"/>
                          </a:solidFill>
                          <a:latin typeface="ＭＳ Ｐゴシック"/>
                        </a:rPr>
                        <a:t>送付数</a:t>
                      </a:r>
                      <a:endParaRPr kumimoji="1" lang="ja-JP" altLang="en-US" dirty="0"/>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a:r>
                        <a:rPr lang="ja-JP" altLang="en-US" sz="1200" b="1">
                          <a:solidFill>
                            <a:srgbClr val="000000"/>
                          </a:solidFill>
                          <a:latin typeface="ＭＳ Ｐゴシック"/>
                        </a:rPr>
                        <a:t>21</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b="1">
                          <a:solidFill>
                            <a:srgbClr val="000000"/>
                          </a:solidFill>
                          <a:latin typeface="ＭＳ Ｐゴシック"/>
                        </a:rPr>
                        <a:t>回答機関数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a:r>
                        <a:rPr lang="ja-JP" altLang="en-US" sz="1200" b="1">
                          <a:solidFill>
                            <a:srgbClr val="000000"/>
                          </a:solidFill>
                          <a:latin typeface="ＭＳ Ｐゴシック"/>
                        </a:rPr>
                        <a:t>16</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b="1">
                          <a:solidFill>
                            <a:srgbClr val="000000"/>
                          </a:solidFill>
                          <a:latin typeface="ＭＳ Ｐゴシック"/>
                        </a:rPr>
                        <a:t>回収率</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a:r>
                        <a:rPr lang="ja-JP" altLang="en-US" sz="1200" b="1">
                          <a:latin typeface="ＭＳ Ｐゴシック"/>
                        </a:rPr>
                        <a:t>76.2%</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r"/>
                      <a:r>
                        <a:rPr lang="ja-JP" altLang="en-US" sz="1000" b="1">
                          <a:solidFill>
                            <a:srgbClr val="000000"/>
                          </a:solidFill>
                          <a:latin typeface="ＭＳ Ｐゴシック"/>
                        </a:rPr>
                        <a:t>　</a:t>
                      </a:r>
                      <a:endParaRPr kumimoji="1" lang="ja-JP" altLang="en-US" dirty="0"/>
                    </a:p>
                  </a:txBody>
                  <a:tcPr marL="0" marR="0" marT="0" marB="0" anchor="ctr">
                    <a:lnL>
                      <a:noFill/>
                    </a:lnL>
                    <a:lnR>
                      <a:noFill/>
                    </a:lnR>
                    <a:lnT>
                      <a:noFill/>
                    </a:lnT>
                    <a:lnB>
                      <a:noFill/>
                    </a:lnB>
                  </a:tcPr>
                </a:tc>
                <a:tc>
                  <a:txBody>
                    <a:bodyPr/>
                    <a:lstStyle/>
                    <a:p>
                      <a:pPr algn="ctr"/>
                      <a:r>
                        <a:rPr lang="ja-JP" altLang="en-US" sz="1000" b="1">
                          <a:solidFill>
                            <a:srgbClr val="000000"/>
                          </a:solidFill>
                          <a:latin typeface="ＭＳ Ｐゴシック"/>
                        </a:rPr>
                        <a:t>　</a:t>
                      </a:r>
                      <a:endParaRPr kumimoji="1" lang="ja-JP" altLang="en-US" dirty="0"/>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a:r>
                        <a:rPr lang="ja-JP" altLang="en-US" sz="1000" b="1">
                          <a:solidFill>
                            <a:srgbClr val="000000"/>
                          </a:solidFill>
                          <a:latin typeface="ＭＳ Ｐゴシック"/>
                        </a:rPr>
                        <a:t>回答数</a:t>
                      </a:r>
                      <a:endParaRPr kumimoji="1" lang="ja-JP" altLang="en-US" dirty="0"/>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a:r>
                        <a:rPr lang="ja-JP" altLang="en-US" sz="1200" b="1">
                          <a:solidFill>
                            <a:srgbClr val="000000"/>
                          </a:solidFill>
                          <a:latin typeface="ＭＳ Ｐゴシック"/>
                        </a:rPr>
                        <a:t>17</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b="1">
                          <a:solidFill>
                            <a:srgbClr val="000000"/>
                          </a:solidFill>
                          <a:latin typeface="ＭＳ Ｐゴシック"/>
                        </a:rPr>
                        <a:t>　</a:t>
                      </a:r>
                      <a:endParaRPr kumimoji="1" lang="ja-JP" altLang="en-US" dirty="0"/>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a:r>
                        <a:rPr lang="ja-JP" altLang="en-US" sz="1000" b="1">
                          <a:latin typeface="ＭＳ Ｐゴシック"/>
                        </a:rPr>
                        <a:t>　</a:t>
                      </a:r>
                      <a:endParaRPr kumimoji="1" lang="ja-JP" altLang="en-US" dirty="0"/>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234" name="四角形 185"/>
          <p:cNvSpPr/>
          <p:nvPr/>
        </p:nvSpPr>
        <p:spPr>
          <a:xfrm flipH="1">
            <a:off x="4451337" y="2205441"/>
            <a:ext cx="46800" cy="4527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5" name="図形 186"/>
          <p:cNvSpPr/>
          <p:nvPr/>
        </p:nvSpPr>
        <p:spPr>
          <a:xfrm>
            <a:off x="1044000" y="3213000"/>
            <a:ext cx="398769" cy="360000"/>
          </a:xfrm>
          <a:prstGeom prst="flowChartConnector">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6" name="図形 187"/>
          <p:cNvSpPr/>
          <p:nvPr/>
        </p:nvSpPr>
        <p:spPr>
          <a:xfrm>
            <a:off x="5613231" y="3213000"/>
            <a:ext cx="398769" cy="360000"/>
          </a:xfrm>
          <a:prstGeom prst="flowChartConnector">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7" name="図形 188"/>
          <p:cNvSpPr/>
          <p:nvPr/>
        </p:nvSpPr>
        <p:spPr>
          <a:xfrm>
            <a:off x="9340616" y="2205441"/>
            <a:ext cx="398769" cy="360000"/>
          </a:xfrm>
          <a:prstGeom prst="flowChartConnector">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8" name="図形 189"/>
          <p:cNvSpPr/>
          <p:nvPr/>
        </p:nvSpPr>
        <p:spPr>
          <a:xfrm>
            <a:off x="9739385" y="2392431"/>
            <a:ext cx="398769" cy="360000"/>
          </a:xfrm>
          <a:prstGeom prst="flowChartConnector">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9" name="四角形 306"/>
          <p:cNvSpPr>
            <a:spLocks noGrp="1"/>
          </p:cNvSpPr>
          <p:nvPr>
            <p:ph type="title"/>
          </p:nvPr>
        </p:nvSpPr>
        <p:spPr>
          <a:xfrm>
            <a:off x="176705" y="45000"/>
            <a:ext cx="8643295" cy="445731"/>
          </a:xfrm>
          <a:prstGeom prst="rect">
            <a:avLst/>
          </a:prstGeom>
          <a:solidFill>
            <a:schemeClr val="accent4">
              <a:lumMod val="40000"/>
              <a:lumOff val="60000"/>
            </a:schemeClr>
          </a:solidFill>
        </p:spPr>
        <p:txBody>
          <a:bodyPr>
            <a:normAutofit/>
          </a:bodyPr>
          <a:lstStyle/>
          <a:p>
            <a:r>
              <a:rPr lang="ja-JP" altLang="en-US" sz="1600">
                <a:latin typeface="HG丸ｺﾞｼｯｸM-PRO"/>
                <a:ea typeface="HG丸ｺﾞｼｯｸM-PRO"/>
              </a:rPr>
              <a:t>令和５年度　入退院時の情報共有に関するアンケート結果（R６.１月実施）</a:t>
            </a:r>
            <a:endParaRPr>
              <a:latin typeface="HG丸ｺﾞｼｯｸM-PRO"/>
              <a:ea typeface="HG丸ｺﾞｼｯｸM-PRO"/>
            </a:endParaRPr>
          </a:p>
        </p:txBody>
      </p:sp>
      <p:sp>
        <p:nvSpPr>
          <p:cNvPr id="1240" name="四角形 81"/>
          <p:cNvSpPr/>
          <p:nvPr/>
        </p:nvSpPr>
        <p:spPr>
          <a:xfrm>
            <a:off x="4414656" y="472983"/>
            <a:ext cx="4045344" cy="427983"/>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a:solidFill>
                  <a:srgbClr val="000000"/>
                </a:solidFill>
                <a:latin typeface="ＭＳ Ｐゴシック"/>
              </a:rPr>
              <a:t>※ケアマネジャー・地域包括支援センターからの回答</a:t>
            </a:r>
            <a:endParaRPr lang="ja-JP" altLang="en-US" sz="1200"/>
          </a:p>
        </p:txBody>
      </p:sp>
      <p:sp>
        <p:nvSpPr>
          <p:cNvPr id="1241" name="スライド番号プレースホルダー 4"/>
          <p:cNvSpPr>
            <a:spLocks noGrp="1"/>
          </p:cNvSpPr>
          <p:nvPr>
            <p:ph type="sldNum" sz="quarter" idx="12"/>
          </p:nvPr>
        </p:nvSpPr>
        <p:spPr/>
        <p:txBody>
          <a:bodyPr/>
          <a:lstStyle/>
          <a:p>
            <a:fld id="{2C9400E4-C46D-48FA-AEA0-ED136F70A0E5}" type="slidenum">
              <a:rPr kumimoji="1" lang="ja-JP" altLang="en-US" smtClean="0"/>
              <a:t>10</a:t>
            </a:fld>
            <a:endParaRPr kumimoji="1" lang="ja-JP" altLang="en-US"/>
          </a:p>
        </p:txBody>
      </p:sp>
      <p:sp>
        <p:nvSpPr>
          <p:cNvPr id="1242" name="四角形 243"/>
          <p:cNvSpPr/>
          <p:nvPr/>
        </p:nvSpPr>
        <p:spPr>
          <a:xfrm>
            <a:off x="9340616" y="352258"/>
            <a:ext cx="974769" cy="334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t>修正中</a:t>
            </a:r>
            <a:endParaRPr lang="ja-JP" altLang="en-US"/>
          </a:p>
        </p:txBody>
      </p:sp>
      <p:graphicFrame>
        <p:nvGraphicFramePr>
          <p:cNvPr id="1243" name="四角形 244"/>
          <p:cNvGraphicFramePr>
            <a:graphicFrameLocks noGrp="1"/>
          </p:cNvGraphicFramePr>
          <p:nvPr/>
        </p:nvGraphicFramePr>
        <p:xfrm>
          <a:off x="4696743" y="2000895"/>
          <a:ext cx="2107257" cy="2222500"/>
        </p:xfrm>
        <a:graphic>
          <a:graphicData uri="http://schemas.openxmlformats.org/drawingml/2006/table">
            <a:tbl>
              <a:tblPr/>
              <a:tblGrid>
                <a:gridCol w="764481"/>
                <a:gridCol w="659919"/>
                <a:gridCol w="682857"/>
              </a:tblGrid>
              <a:tr h="317500">
                <a:tc gridSpan="2">
                  <a:txBody>
                    <a:bodyPr/>
                    <a:lstStyle/>
                    <a:p>
                      <a:pPr algn="l"/>
                      <a:r>
                        <a:rPr lang="ja-JP" altLang="en-US" sz="1000" b="1">
                          <a:solidFill>
                            <a:srgbClr val="000000"/>
                          </a:solidFill>
                          <a:latin typeface="ＭＳ Ｐゴシック"/>
                        </a:rPr>
                        <a:t>活用しなかった</a:t>
                      </a:r>
                      <a:endParaRPr kumimoji="1" lang="ja-JP" altLang="en-US" dirty="0"/>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ctr"/>
                      <a:endParaRPr kumimoji="1" lang="ja-JP"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ＭＳ Ｐゴシック"/>
                        </a:rPr>
                        <a:t>18</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algn="l"/>
                      <a:r>
                        <a:rPr lang="ja-JP" altLang="en-US" sz="1100" b="1">
                          <a:solidFill>
                            <a:srgbClr val="000000"/>
                          </a:solidFill>
                          <a:latin typeface="ＭＳ Ｐゴシック"/>
                        </a:rPr>
                        <a:t>活用した</a:t>
                      </a:r>
                      <a:endParaRPr kumimoji="1" lang="ja-JP" altLang="en-US" dirty="0"/>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r>
                        <a:rPr lang="ja-JP" altLang="en-US" sz="1100">
                          <a:solidFill>
                            <a:srgbClr val="000000"/>
                          </a:solidFill>
                          <a:latin typeface="ＭＳ Ｐゴシック"/>
                        </a:rPr>
                        <a:t>　</a:t>
                      </a:r>
                      <a:endParaRPr kumimoji="1" lang="ja-JP" altLang="en-US" dirty="0"/>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ＭＳ Ｐゴシック"/>
                        </a:rPr>
                        <a:t>14</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algn="l"/>
                      <a:r>
                        <a:rPr lang="ja-JP" altLang="en-US" sz="1000">
                          <a:solidFill>
                            <a:srgbClr val="000000"/>
                          </a:solidFill>
                          <a:latin typeface="ＭＳ Ｐゴシック"/>
                        </a:rPr>
                        <a:t>　シート</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6</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17500">
                <a:tc>
                  <a:txBody>
                    <a:bodyPr/>
                    <a:lstStyle/>
                    <a:p>
                      <a:pPr algn="ctr"/>
                      <a:r>
                        <a:rPr lang="ja-JP" altLang="en-US" sz="1000">
                          <a:solidFill>
                            <a:srgbClr val="000000"/>
                          </a:solidFill>
                          <a:latin typeface="ＭＳ Ｐゴシック"/>
                        </a:rPr>
                        <a:t>　薬局・歯科</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3</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7500">
                <a:tc>
                  <a:txBody>
                    <a:bodyPr/>
                    <a:lstStyle/>
                    <a:p>
                      <a:pPr algn="ctr"/>
                      <a:r>
                        <a:rPr lang="ja-JP" altLang="en-US" sz="1000">
                          <a:solidFill>
                            <a:srgbClr val="000000"/>
                          </a:solidFill>
                          <a:latin typeface="ＭＳ Ｐゴシック"/>
                        </a:rPr>
                        <a:t>地域資源</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7</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7500">
                <a:tc>
                  <a:txBody>
                    <a:bodyPr/>
                    <a:lstStyle/>
                    <a:p>
                      <a:pPr algn="ctr"/>
                      <a:r>
                        <a:rPr lang="ja-JP" altLang="en-US" sz="1000">
                          <a:solidFill>
                            <a:srgbClr val="000000"/>
                          </a:solidFill>
                          <a:latin typeface="ＭＳ Ｐゴシック"/>
                        </a:rPr>
                        <a:t>研修等</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0</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7500">
                <a:tc>
                  <a:txBody>
                    <a:bodyPr/>
                    <a:lstStyle/>
                    <a:p>
                      <a:pPr algn="ctr"/>
                      <a:r>
                        <a:rPr lang="ja-JP" altLang="en-US" sz="1000">
                          <a:solidFill>
                            <a:srgbClr val="000000"/>
                          </a:solidFill>
                          <a:latin typeface="ＭＳ Ｐゴシック"/>
                        </a:rPr>
                        <a:t>その他</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1</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44" name="グラフ 245"/>
          <p:cNvGraphicFramePr/>
          <p:nvPr/>
        </p:nvGraphicFramePr>
        <p:xfrm>
          <a:off x="6437328" y="2757108"/>
          <a:ext cx="2495544" cy="155731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45" name="四角形 246"/>
          <p:cNvGraphicFramePr>
            <a:graphicFrameLocks noGrp="1"/>
          </p:cNvGraphicFramePr>
          <p:nvPr/>
        </p:nvGraphicFramePr>
        <p:xfrm>
          <a:off x="180000" y="2000895"/>
          <a:ext cx="2128454" cy="2222500"/>
        </p:xfrm>
        <a:graphic>
          <a:graphicData uri="http://schemas.openxmlformats.org/drawingml/2006/table">
            <a:tbl>
              <a:tblPr/>
              <a:tblGrid>
                <a:gridCol w="782054"/>
                <a:gridCol w="669805"/>
                <a:gridCol w="676595"/>
              </a:tblGrid>
              <a:tr h="317500">
                <a:tc gridSpan="2">
                  <a:txBody>
                    <a:bodyPr/>
                    <a:lstStyle/>
                    <a:p>
                      <a:pPr algn="l"/>
                      <a:r>
                        <a:rPr lang="ja-JP" altLang="en-US" sz="1000" b="1">
                          <a:solidFill>
                            <a:srgbClr val="000000"/>
                          </a:solidFill>
                          <a:latin typeface="ＭＳ Ｐゴシック"/>
                        </a:rPr>
                        <a:t>活用しなかった</a:t>
                      </a:r>
                      <a:endParaRPr kumimoji="1" lang="ja-JP" altLang="en-US" dirty="0"/>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ctr"/>
                      <a:endParaRPr kumimoji="1" lang="ja-JP"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ＭＳ Ｐゴシック"/>
                        </a:rPr>
                        <a:t>9</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gridSpan="2">
                  <a:txBody>
                    <a:bodyPr/>
                    <a:lstStyle/>
                    <a:p>
                      <a:pPr algn="l"/>
                      <a:r>
                        <a:rPr lang="ja-JP" altLang="en-US" sz="1100" b="1">
                          <a:solidFill>
                            <a:srgbClr val="000000"/>
                          </a:solidFill>
                          <a:latin typeface="ＭＳ Ｐゴシック"/>
                        </a:rPr>
                        <a:t>活用した</a:t>
                      </a:r>
                      <a:endParaRPr kumimoji="1" lang="ja-JP" altLang="en-US" dirty="0"/>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1100">
                          <a:solidFill>
                            <a:srgbClr val="000000"/>
                          </a:solidFill>
                          <a:latin typeface="ＭＳ Ｐゴシック"/>
                        </a:rPr>
                        <a:t>8</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algn="ctr"/>
                      <a:r>
                        <a:rPr lang="ja-JP" altLang="en-US" sz="1000">
                          <a:solidFill>
                            <a:srgbClr val="000000"/>
                          </a:solidFill>
                          <a:latin typeface="ＭＳ Ｐゴシック"/>
                        </a:rPr>
                        <a:t>シート</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3</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17500">
                <a:tc>
                  <a:txBody>
                    <a:bodyPr/>
                    <a:lstStyle/>
                    <a:p>
                      <a:pPr algn="ctr"/>
                      <a:r>
                        <a:rPr lang="ja-JP" altLang="en-US" sz="1000">
                          <a:solidFill>
                            <a:srgbClr val="000000"/>
                          </a:solidFill>
                          <a:latin typeface="ＭＳ Ｐゴシック"/>
                        </a:rPr>
                        <a:t>　薬局・歯科</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0</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7500">
                <a:tc>
                  <a:txBody>
                    <a:bodyPr/>
                    <a:lstStyle/>
                    <a:p>
                      <a:pPr algn="ctr"/>
                      <a:r>
                        <a:rPr lang="ja-JP" altLang="en-US" sz="1000">
                          <a:solidFill>
                            <a:srgbClr val="000000"/>
                          </a:solidFill>
                          <a:latin typeface="ＭＳ Ｐゴシック"/>
                        </a:rPr>
                        <a:t>地域資源</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8</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7500">
                <a:tc>
                  <a:txBody>
                    <a:bodyPr/>
                    <a:lstStyle/>
                    <a:p>
                      <a:pPr algn="ctr"/>
                      <a:r>
                        <a:rPr lang="ja-JP" altLang="en-US" sz="1000">
                          <a:solidFill>
                            <a:srgbClr val="000000"/>
                          </a:solidFill>
                          <a:latin typeface="ＭＳ Ｐゴシック"/>
                        </a:rPr>
                        <a:t>研修等</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1</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7500">
                <a:tc>
                  <a:txBody>
                    <a:bodyPr/>
                    <a:lstStyle/>
                    <a:p>
                      <a:pPr algn="ctr"/>
                      <a:r>
                        <a:rPr lang="ja-JP" altLang="en-US" sz="1000">
                          <a:solidFill>
                            <a:srgbClr val="000000"/>
                          </a:solidFill>
                          <a:latin typeface="ＭＳ Ｐゴシック"/>
                        </a:rPr>
                        <a:t>その他</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0</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1000">
                          <a:solidFill>
                            <a:srgbClr val="000000"/>
                          </a:solidFill>
                          <a:latin typeface="ＭＳ Ｐゴシック"/>
                        </a:rPr>
                        <a:t>　</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46" name="グラフ 247"/>
          <p:cNvGraphicFramePr/>
          <p:nvPr/>
        </p:nvGraphicFramePr>
        <p:xfrm>
          <a:off x="1764000" y="2752431"/>
          <a:ext cx="2487760" cy="15619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47" name="四角形 248"/>
          <p:cNvGraphicFramePr>
            <a:graphicFrameLocks noGrp="1"/>
          </p:cNvGraphicFramePr>
          <p:nvPr/>
        </p:nvGraphicFramePr>
        <p:xfrm>
          <a:off x="224606" y="4509000"/>
          <a:ext cx="8235394" cy="217695"/>
        </p:xfrm>
        <a:graphic>
          <a:graphicData uri="http://schemas.openxmlformats.org/drawingml/2006/table">
            <a:tbl>
              <a:tblPr/>
              <a:tblGrid>
                <a:gridCol w="8235394"/>
              </a:tblGrid>
              <a:tr h="217695">
                <a:tc>
                  <a:txBody>
                    <a:bodyPr/>
                    <a:lstStyle/>
                    <a:p>
                      <a:pPr algn="l"/>
                      <a:r>
                        <a:rPr lang="ja-JP" altLang="en-US" sz="1200" b="1" u="sng">
                          <a:solidFill>
                            <a:srgbClr val="000000"/>
                          </a:solidFill>
                          <a:latin typeface="ＭＳ Ｐゴシック"/>
                        </a:rPr>
                        <a:t>Q</a:t>
                      </a:r>
                      <a:r>
                        <a:rPr lang="ja-JP" altLang="en-US" sz="1200" b="1" u="sng">
                          <a:solidFill>
                            <a:srgbClr val="000000"/>
                          </a:solidFill>
                          <a:latin typeface="ＭＳ Ｐゴシック"/>
                        </a:rPr>
                        <a:t>．この1年の間に、医療情報連携システム（はたまるねっと）を利用しましたか。</a:t>
                      </a:r>
                      <a:endParaRPr kumimoji="1" lang="ja-JP" altLang="en-US" sz="1200" u="sng" dirty="0"/>
                    </a:p>
                  </a:txBody>
                  <a:tcPr marL="0" marR="0" marT="0" marB="0" anchor="ctr">
                    <a:lnL>
                      <a:noFill/>
                    </a:lnL>
                    <a:lnR>
                      <a:noFill/>
                    </a:lnR>
                    <a:lnT>
                      <a:noFill/>
                    </a:lnT>
                    <a:lnB>
                      <a:noFill/>
                    </a:lnB>
                    <a:solidFill>
                      <a:schemeClr val="bg1"/>
                    </a:solidFill>
                  </a:tcPr>
                </a:tc>
              </a:tr>
            </a:tbl>
          </a:graphicData>
        </a:graphic>
      </p:graphicFrame>
      <p:graphicFrame>
        <p:nvGraphicFramePr>
          <p:cNvPr id="1248" name="四角形 250"/>
          <p:cNvGraphicFramePr>
            <a:graphicFrameLocks noGrp="1"/>
          </p:cNvGraphicFramePr>
          <p:nvPr/>
        </p:nvGraphicFramePr>
        <p:xfrm>
          <a:off x="180000" y="5004412"/>
          <a:ext cx="1875330" cy="1143000"/>
        </p:xfrm>
        <a:graphic>
          <a:graphicData uri="http://schemas.openxmlformats.org/drawingml/2006/table">
            <a:tbl>
              <a:tblPr/>
              <a:tblGrid>
                <a:gridCol w="541830"/>
                <a:gridCol w="546050"/>
                <a:gridCol w="787450"/>
              </a:tblGrid>
              <a:tr h="381000">
                <a:tc gridSpan="2">
                  <a:txBody>
                    <a:bodyPr/>
                    <a:lstStyle/>
                    <a:p>
                      <a:pPr algn="l"/>
                      <a:r>
                        <a:rPr lang="ja-JP" altLang="en-US" sz="900">
                          <a:solidFill>
                            <a:srgbClr val="000000"/>
                          </a:solidFill>
                          <a:latin typeface="ＭＳ Ｐゴシック"/>
                        </a:rPr>
                        <a:t>　利用した</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dirty="0"/>
                    </a:p>
                  </a:txBody>
                  <a:tcPr>
                    <a:lnL>
                      <a:noFill/>
                    </a:lnL>
                    <a:lnR>
                      <a:noFill/>
                    </a:lnR>
                    <a:lnT>
                      <a:noFill/>
                    </a:lnT>
                    <a:lnB>
                      <a:noFill/>
                    </a:lnB>
                  </a:tcPr>
                </a:tc>
                <a:tc>
                  <a:txBody>
                    <a:bodyPr/>
                    <a:lstStyle/>
                    <a:p>
                      <a:pPr algn="ctr"/>
                      <a:r>
                        <a:rPr lang="ja-JP" altLang="en-US" sz="1000">
                          <a:solidFill>
                            <a:srgbClr val="000000"/>
                          </a:solidFill>
                          <a:latin typeface="ＭＳ Ｐゴシック"/>
                        </a:rPr>
                        <a:t>8</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gridSpan="2">
                  <a:txBody>
                    <a:bodyPr/>
                    <a:lstStyle/>
                    <a:p>
                      <a:pPr algn="l"/>
                      <a:r>
                        <a:rPr lang="ja-JP" altLang="en-US" sz="900">
                          <a:solidFill>
                            <a:srgbClr val="000000"/>
                          </a:solidFill>
                          <a:latin typeface="ＭＳ Ｐゴシック"/>
                        </a:rPr>
                        <a:t>　利用していない</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dirty="0"/>
                    </a:p>
                  </a:txBody>
                  <a:tcPr>
                    <a:lnL>
                      <a:noFill/>
                    </a:lnL>
                    <a:lnR>
                      <a:noFill/>
                    </a:lnR>
                    <a:lnT>
                      <a:noFill/>
                    </a:lnT>
                    <a:lnB>
                      <a:noFill/>
                    </a:lnB>
                  </a:tcPr>
                </a:tc>
                <a:tc>
                  <a:txBody>
                    <a:bodyPr/>
                    <a:lstStyle/>
                    <a:p>
                      <a:pPr algn="ctr"/>
                      <a:r>
                        <a:rPr lang="ja-JP" altLang="en-US" sz="1000">
                          <a:solidFill>
                            <a:srgbClr val="000000"/>
                          </a:solidFill>
                          <a:latin typeface="ＭＳ Ｐゴシック"/>
                        </a:rPr>
                        <a:t>9</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a:r>
                        <a:rPr lang="ja-JP" altLang="en-US" sz="900">
                          <a:solidFill>
                            <a:srgbClr val="000000"/>
                          </a:solidFill>
                          <a:latin typeface="ＭＳ Ｐゴシック"/>
                        </a:rPr>
                        <a:t>　その他</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ja-JP" altLang="en-US" sz="900">
                          <a:solidFill>
                            <a:srgbClr val="000000"/>
                          </a:solidFill>
                          <a:latin typeface="ＭＳ Ｐゴシック"/>
                        </a:rPr>
                        <a:t>　</a:t>
                      </a:r>
                      <a:endParaRPr kumimoji="1" lang="ja-JP" altLang="en-US" dirty="0"/>
                    </a:p>
                  </a:txBody>
                  <a:tcPr marL="0" marR="0" marT="0" marB="0" anchor="ctr">
                    <a:lnL>
                      <a:noFill/>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0</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49" name="グラフ 253"/>
          <p:cNvGraphicFramePr/>
          <p:nvPr/>
        </p:nvGraphicFramePr>
        <p:xfrm>
          <a:off x="6811471" y="4806743"/>
          <a:ext cx="2282498" cy="1515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50" name="グラフ 254"/>
          <p:cNvGraphicFramePr/>
          <p:nvPr/>
        </p:nvGraphicFramePr>
        <p:xfrm>
          <a:off x="2104953" y="5053728"/>
          <a:ext cx="2260723" cy="1206716"/>
        </p:xfrm>
        <a:graphic>
          <a:graphicData uri="http://schemas.openxmlformats.org/drawingml/2006/chart">
            <c:chart xmlns:c="http://schemas.openxmlformats.org/drawingml/2006/chart" xmlns:r="http://schemas.openxmlformats.org/officeDocument/2006/relationships" r:id="rId4"/>
          </a:graphicData>
        </a:graphic>
      </p:graphicFrame>
      <p:sp>
        <p:nvSpPr>
          <p:cNvPr id="1251" name="四角形 255"/>
          <p:cNvSpPr/>
          <p:nvPr/>
        </p:nvSpPr>
        <p:spPr>
          <a:xfrm>
            <a:off x="3677150" y="5423415"/>
            <a:ext cx="822850" cy="29742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900">
                <a:solidFill>
                  <a:srgbClr val="000000"/>
                </a:solidFill>
                <a:latin typeface="ＭＳ Ｐゴシック"/>
              </a:rPr>
              <a:t>利用した</a:t>
            </a:r>
            <a:endParaRPr lang="ja-JP" altLang="en-US" sz="900"/>
          </a:p>
        </p:txBody>
      </p:sp>
      <p:sp>
        <p:nvSpPr>
          <p:cNvPr id="1252" name="四角形 256"/>
          <p:cNvSpPr/>
          <p:nvPr/>
        </p:nvSpPr>
        <p:spPr>
          <a:xfrm>
            <a:off x="1980000" y="5517101"/>
            <a:ext cx="822850" cy="29742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900">
                <a:solidFill>
                  <a:srgbClr val="000000"/>
                </a:solidFill>
                <a:latin typeface="ＭＳ Ｐゴシック"/>
              </a:rPr>
              <a:t>利用していない</a:t>
            </a:r>
            <a:endParaRPr lang="ja-JP" altLang="en-US" sz="900"/>
          </a:p>
        </p:txBody>
      </p:sp>
      <p:graphicFrame>
        <p:nvGraphicFramePr>
          <p:cNvPr id="1253" name="四角形 257"/>
          <p:cNvGraphicFramePr>
            <a:graphicFrameLocks noGrp="1"/>
          </p:cNvGraphicFramePr>
          <p:nvPr/>
        </p:nvGraphicFramePr>
        <p:xfrm>
          <a:off x="4572000" y="5004412"/>
          <a:ext cx="1968500" cy="1143000"/>
        </p:xfrm>
        <a:graphic>
          <a:graphicData uri="http://schemas.openxmlformats.org/drawingml/2006/table">
            <a:tbl>
              <a:tblPr/>
              <a:tblGrid>
                <a:gridCol w="584200"/>
                <a:gridCol w="723900"/>
                <a:gridCol w="660400"/>
              </a:tblGrid>
              <a:tr h="381000">
                <a:tc gridSpan="2">
                  <a:txBody>
                    <a:bodyPr/>
                    <a:lstStyle/>
                    <a:p>
                      <a:pPr algn="l"/>
                      <a:r>
                        <a:rPr lang="ja-JP" altLang="en-US" sz="900">
                          <a:solidFill>
                            <a:srgbClr val="000000"/>
                          </a:solidFill>
                          <a:latin typeface="ＭＳ Ｐゴシック"/>
                        </a:rPr>
                        <a:t>　利用した</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dirty="0"/>
                    </a:p>
                  </a:txBody>
                  <a:tcPr>
                    <a:lnL>
                      <a:noFill/>
                    </a:lnL>
                    <a:lnR>
                      <a:noFill/>
                    </a:lnR>
                    <a:lnT>
                      <a:noFill/>
                    </a:lnT>
                    <a:lnB>
                      <a:noFill/>
                    </a:lnB>
                  </a:tcPr>
                </a:tc>
                <a:tc>
                  <a:txBody>
                    <a:bodyPr/>
                    <a:lstStyle/>
                    <a:p>
                      <a:pPr algn="ctr"/>
                      <a:r>
                        <a:rPr lang="ja-JP" altLang="en-US" sz="1000">
                          <a:solidFill>
                            <a:srgbClr val="000000"/>
                          </a:solidFill>
                          <a:latin typeface="ＭＳ Ｐゴシック"/>
                        </a:rPr>
                        <a:t>12</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gridSpan="2">
                  <a:txBody>
                    <a:bodyPr/>
                    <a:lstStyle/>
                    <a:p>
                      <a:pPr algn="l"/>
                      <a:r>
                        <a:rPr lang="ja-JP" altLang="en-US" sz="900">
                          <a:solidFill>
                            <a:srgbClr val="000000"/>
                          </a:solidFill>
                          <a:latin typeface="ＭＳ Ｐゴシック"/>
                        </a:rPr>
                        <a:t>　利用していない</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dirty="0"/>
                    </a:p>
                  </a:txBody>
                  <a:tcPr>
                    <a:lnL>
                      <a:noFill/>
                    </a:lnL>
                    <a:lnR>
                      <a:noFill/>
                    </a:lnR>
                    <a:lnT>
                      <a:noFill/>
                    </a:lnT>
                    <a:lnB>
                      <a:noFill/>
                    </a:lnB>
                  </a:tcPr>
                </a:tc>
                <a:tc>
                  <a:txBody>
                    <a:bodyPr/>
                    <a:lstStyle/>
                    <a:p>
                      <a:pPr algn="ctr"/>
                      <a:r>
                        <a:rPr lang="ja-JP" altLang="en-US" sz="1000">
                          <a:solidFill>
                            <a:srgbClr val="000000"/>
                          </a:solidFill>
                          <a:latin typeface="ＭＳ Ｐゴシック"/>
                        </a:rPr>
                        <a:t>19</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a:r>
                        <a:rPr lang="ja-JP" altLang="en-US" sz="900">
                          <a:solidFill>
                            <a:srgbClr val="000000"/>
                          </a:solidFill>
                          <a:latin typeface="ＭＳ Ｐゴシック"/>
                        </a:rPr>
                        <a:t>　未回答</a:t>
                      </a:r>
                      <a:endParaRPr kumimoji="1" lang="ja-JP" altLang="en-US" dirty="0"/>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ja-JP" altLang="en-US" sz="900">
                          <a:solidFill>
                            <a:srgbClr val="000000"/>
                          </a:solidFill>
                          <a:latin typeface="ＭＳ Ｐゴシック"/>
                        </a:rPr>
                        <a:t>　</a:t>
                      </a:r>
                      <a:endParaRPr kumimoji="1" lang="ja-JP" altLang="en-US" dirty="0"/>
                    </a:p>
                  </a:txBody>
                  <a:tcPr marL="0" marR="0" marT="0" marB="0" anchor="ctr">
                    <a:lnL>
                      <a:noFill/>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00">
                          <a:solidFill>
                            <a:srgbClr val="000000"/>
                          </a:solidFill>
                          <a:latin typeface="ＭＳ Ｐゴシック"/>
                        </a:rPr>
                        <a:t>1</a:t>
                      </a:r>
                      <a:endParaRPr kumimoji="1" lang="ja-JP" altLang="en-US" dirty="0"/>
                    </a:p>
                  </a:txBody>
                  <a:tcPr marL="0" marR="0" marT="0" marB="0" anchor="ctr">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54" name="四角形 258"/>
          <p:cNvSpPr/>
          <p:nvPr/>
        </p:nvSpPr>
        <p:spPr>
          <a:xfrm>
            <a:off x="7044681" y="4806743"/>
            <a:ext cx="695319" cy="304788"/>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lang="ja-JP" altLang="en-US"/>
            </a:pPr>
            <a:r>
              <a:rPr lang="ja-JP" altLang="en-US" sz="900"/>
              <a:t>未回答</a:t>
            </a:r>
            <a:endParaRPr lang="ja-JP" altLang="en-US"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60" name="四角形 308"/>
          <p:cNvSpPr/>
          <p:nvPr/>
        </p:nvSpPr>
        <p:spPr>
          <a:xfrm>
            <a:off x="250432" y="117569"/>
            <a:ext cx="8643295" cy="647431"/>
          </a:xfrm>
          <a:prstGeom prst="rect">
            <a:avLst/>
          </a:prstGeom>
          <a:solidFill>
            <a:schemeClr val="accent4">
              <a:lumMod val="40000"/>
              <a:lumOff val="60000"/>
            </a:schemeClr>
          </a:solidFill>
        </p:spPr>
        <p:txBody>
          <a:bodyPr>
            <a:normAutofit fontScale="92500" lnSpcReduction="200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b="0">
                <a:solidFill>
                  <a:srgbClr val="000000"/>
                </a:solidFill>
                <a:latin typeface="+mn-ea"/>
                <a:ea typeface="+mn-ea"/>
              </a:rPr>
              <a:t>令和５年度 入退院時の情報共有に関する</a:t>
            </a:r>
            <a:endParaRPr sz="4000" b="0">
              <a:latin typeface="+mn-ea"/>
              <a:ea typeface="+mn-ea"/>
            </a:endParaRPr>
          </a:p>
          <a:p>
            <a:r>
              <a:rPr lang="ja-JP" altLang="en-US" sz="2400" b="0">
                <a:solidFill>
                  <a:srgbClr val="000000"/>
                </a:solidFill>
                <a:latin typeface="+mn-ea"/>
                <a:ea typeface="+mn-ea"/>
              </a:rPr>
              <a:t>アンケート結果より意見・課題</a:t>
            </a:r>
            <a:endParaRPr lang="ja-JP" altLang="en-US" sz="2400" b="0">
              <a:solidFill>
                <a:srgbClr val="000000"/>
              </a:solidFill>
              <a:latin typeface="+mn-ea"/>
              <a:ea typeface="+mn-ea"/>
            </a:endParaRPr>
          </a:p>
          <a:p>
            <a:endParaRPr b="0"/>
          </a:p>
        </p:txBody>
      </p:sp>
      <p:graphicFrame>
        <p:nvGraphicFramePr>
          <p:cNvPr id="1261" name="四角形 288"/>
          <p:cNvGraphicFramePr>
            <a:graphicFrameLocks noGrp="1"/>
          </p:cNvGraphicFramePr>
          <p:nvPr/>
        </p:nvGraphicFramePr>
        <p:xfrm>
          <a:off x="250432" y="1053000"/>
          <a:ext cx="8643294" cy="5722161"/>
        </p:xfrm>
        <a:graphic>
          <a:graphicData uri="http://schemas.openxmlformats.org/drawingml/2006/table">
            <a:tbl>
              <a:tblPr firstRow="1" bandRow="1">
                <a:tableStyleId>{5C22544A-7EE6-4342-B048-85BDC9FD1C3A}</a:tableStyleId>
              </a:tblPr>
              <a:tblGrid>
                <a:gridCol w="1504888"/>
                <a:gridCol w="7138406"/>
              </a:tblGrid>
              <a:tr h="523916">
                <a:tc>
                  <a:txBody>
                    <a:bodyPr/>
                    <a:lstStyle/>
                    <a:p>
                      <a:pPr algn="ctr"/>
                      <a:r>
                        <a:rPr kumimoji="1" lang="ja-JP" altLang="en-US" dirty="0"/>
                        <a:t>機関</a:t>
                      </a:r>
                      <a:endParaRPr kumimoji="1" lang="ja-JP" altLang="en-US" dirty="0"/>
                    </a:p>
                  </a:txBody>
                  <a:tcPr/>
                </a:tc>
                <a:tc>
                  <a:txBody>
                    <a:bodyPr/>
                    <a:lstStyle/>
                    <a:p>
                      <a:pPr algn="ctr"/>
                      <a:r>
                        <a:rPr kumimoji="1" lang="ja-JP" altLang="en-US" dirty="0"/>
                        <a:t>意見・課題</a:t>
                      </a:r>
                      <a:endParaRPr kumimoji="1" lang="ja-JP" altLang="en-US" dirty="0"/>
                    </a:p>
                  </a:txBody>
                  <a:tcPr/>
                </a:tc>
              </a:tr>
              <a:tr h="761089">
                <a:tc rowSpan="2">
                  <a:txBody>
                    <a:bodyPr/>
                    <a:lstStyle/>
                    <a:p>
                      <a:endParaRPr kumimoji="1" lang="ja-JP" altLang="en-US" dirty="0">
                        <a:latin typeface="HG丸ｺﾞｼｯｸM-PRO"/>
                        <a:ea typeface="HG丸ｺﾞｼｯｸM-PRO"/>
                      </a:endParaRPr>
                    </a:p>
                    <a:p>
                      <a:r>
                        <a:rPr kumimoji="1" lang="ja-JP" altLang="en-US" sz="1600" dirty="0">
                          <a:latin typeface="+mn-ea"/>
                          <a:ea typeface="+mn-ea"/>
                        </a:rPr>
                        <a:t>医療機関</a:t>
                      </a:r>
                      <a:endParaRPr kumimoji="1" lang="ja-JP" altLang="en-US" dirty="0">
                        <a:latin typeface="+mn-ea"/>
                        <a:ea typeface="+mn-ea"/>
                      </a:endParaRPr>
                    </a:p>
                  </a:txBody>
                  <a:tcPr/>
                </a:tc>
                <a:tc>
                  <a:txBody>
                    <a:bodyPr/>
                    <a:lstStyle/>
                    <a:p>
                      <a:r>
                        <a:rPr lang="ja-JP" altLang="en-US" sz="1600">
                          <a:latin typeface="+mn-ea"/>
                          <a:ea typeface="+mn-ea"/>
                        </a:rPr>
                        <a:t>・病院、包括、ケアマネジャーとは密に連絡を取り合い、連携できている。　</a:t>
                      </a:r>
                      <a:endParaRPr lang="ja-JP" altLang="en-US" sz="1600">
                        <a:latin typeface="+mn-ea"/>
                        <a:ea typeface="+mn-ea"/>
                      </a:endParaRPr>
                    </a:p>
                    <a:p>
                      <a:r>
                        <a:rPr lang="ja-JP" altLang="en-US" sz="1600">
                          <a:latin typeface="+mn-ea"/>
                          <a:ea typeface="+mn-ea"/>
                        </a:rPr>
                        <a:t>　</a:t>
                      </a:r>
                      <a:r>
                        <a:rPr lang="ja-JP" altLang="en-US" sz="1600">
                          <a:latin typeface="+mn-ea"/>
                          <a:ea typeface="+mn-ea"/>
                        </a:rPr>
                        <a:t>1番の問題は家族の受け入れや、介入に温度差があり、困る事例が多い。</a:t>
                      </a:r>
                      <a:endParaRPr lang="ja-JP" altLang="en-US" sz="1600">
                        <a:latin typeface="+mn-ea"/>
                        <a:ea typeface="+mn-ea"/>
                      </a:endParaRPr>
                    </a:p>
                    <a:p>
                      <a:endParaRPr kumimoji="1" lang="ja-JP" altLang="en-US" sz="1600" dirty="0">
                        <a:latin typeface="HG丸ｺﾞｼｯｸM-PRO"/>
                        <a:ea typeface="HG丸ｺﾞｼｯｸM-PRO"/>
                      </a:endParaRPr>
                    </a:p>
                  </a:txBody>
                  <a:tcPr/>
                </a:tc>
              </a:tr>
              <a:tr h="1565166">
                <a:tc vMerge="1">
                  <a:txBody>
                    <a:bodyPr/>
                    <a:lstStyle/>
                    <a:p>
                      <a:endParaRPr kumimoji="1" lang="ja-JP" altLang="en-US"/>
                    </a:p>
                  </a:txBody>
                  <a:tcPr/>
                </a:tc>
                <a:tc>
                  <a:txBody>
                    <a:bodyPr/>
                    <a:lstStyle/>
                    <a:p>
                      <a:r>
                        <a:rPr kumimoji="1" lang="ja-JP" altLang="en-US" sz="1600" dirty="0">
                          <a:latin typeface="+mn-ea"/>
                          <a:ea typeface="+mn-ea"/>
                        </a:rPr>
                        <a:t>・独居の方や在宅サービス等の利用のない方で、退院後の生活に心配がある方（医療機関側からみて）の場合、退院後２週間～1ヶ月位の間で在宅生活が問題なく継続できているかの確認等で地域包括支援センターの方に訪問していただけるとありがたい。</a:t>
                      </a:r>
                      <a:endParaRPr kumimoji="1" lang="ja-JP" altLang="en-US" sz="1600" dirty="0">
                        <a:latin typeface="+mn-ea"/>
                        <a:ea typeface="+mn-ea"/>
                      </a:endParaRPr>
                    </a:p>
                    <a:p>
                      <a:r>
                        <a:rPr kumimoji="1" lang="ja-JP" altLang="en-US" sz="1600" dirty="0">
                          <a:latin typeface="+mn-ea"/>
                          <a:ea typeface="+mn-ea"/>
                        </a:rPr>
                        <a:t>・幡多地区のケアマネジャーさんよりの情報共有シートの提供が少ないと感　</a:t>
                      </a:r>
                      <a:endParaRPr kumimoji="1" lang="ja-JP" altLang="en-US" sz="1600" dirty="0">
                        <a:latin typeface="+mn-ea"/>
                        <a:ea typeface="+mn-ea"/>
                      </a:endParaRPr>
                    </a:p>
                    <a:p>
                      <a:r>
                        <a:rPr kumimoji="1" lang="ja-JP" altLang="en-US" sz="1600" dirty="0">
                          <a:latin typeface="+mn-ea"/>
                          <a:ea typeface="+mn-ea"/>
                        </a:rPr>
                        <a:t>　</a:t>
                      </a:r>
                      <a:r>
                        <a:rPr kumimoji="1" lang="ja-JP" altLang="en-US" sz="1600" dirty="0">
                          <a:latin typeface="+mn-ea"/>
                          <a:ea typeface="+mn-ea"/>
                        </a:rPr>
                        <a:t>じている。</a:t>
                      </a:r>
                      <a:endParaRPr kumimoji="1" lang="ja-JP" altLang="en-US" sz="1600" dirty="0">
                        <a:latin typeface="+mn-ea"/>
                        <a:ea typeface="+mn-ea"/>
                      </a:endParaRPr>
                    </a:p>
                    <a:p>
                      <a:r>
                        <a:rPr kumimoji="1" lang="ja-JP" altLang="en-US" sz="1600" dirty="0">
                          <a:latin typeface="+mn-ea"/>
                          <a:ea typeface="+mn-ea"/>
                        </a:rPr>
                        <a:t>・</a:t>
                      </a:r>
                      <a:r>
                        <a:rPr kumimoji="1" lang="ja-JP" altLang="en-US" sz="1600" dirty="0">
                          <a:latin typeface="+mn-ea"/>
                          <a:ea typeface="+mn-ea"/>
                        </a:rPr>
                        <a:t>情報共有のため</a:t>
                      </a:r>
                      <a:r>
                        <a:rPr kumimoji="1" lang="ja-JP" altLang="en-US" sz="1600" dirty="0">
                          <a:latin typeface="+mn-ea"/>
                          <a:ea typeface="+mn-ea"/>
                        </a:rPr>
                        <a:t>来院</a:t>
                      </a:r>
                      <a:r>
                        <a:rPr kumimoji="1" lang="ja-JP" altLang="en-US" sz="1600" dirty="0">
                          <a:latin typeface="+mn-ea"/>
                          <a:ea typeface="+mn-ea"/>
                        </a:rPr>
                        <a:t>相談</a:t>
                      </a:r>
                      <a:r>
                        <a:rPr kumimoji="1" lang="ja-JP" altLang="en-US" sz="1600" dirty="0">
                          <a:latin typeface="+mn-ea"/>
                          <a:ea typeface="+mn-ea"/>
                        </a:rPr>
                        <a:t>をするが、</a:t>
                      </a:r>
                      <a:r>
                        <a:rPr kumimoji="1" lang="ja-JP" altLang="en-US" sz="1600" dirty="0">
                          <a:latin typeface="+mn-ea"/>
                          <a:ea typeface="+mn-ea"/>
                        </a:rPr>
                        <a:t>在宅側</a:t>
                      </a:r>
                      <a:r>
                        <a:rPr kumimoji="1" lang="ja-JP" altLang="en-US" sz="1600" dirty="0">
                          <a:latin typeface="+mn-ea"/>
                          <a:ea typeface="+mn-ea"/>
                        </a:rPr>
                        <a:t>からは</a:t>
                      </a:r>
                      <a:r>
                        <a:rPr kumimoji="1" lang="ja-JP" altLang="en-US" sz="1600" dirty="0">
                          <a:latin typeface="+mn-ea"/>
                          <a:ea typeface="+mn-ea"/>
                        </a:rPr>
                        <a:t>電話や</a:t>
                      </a:r>
                      <a:r>
                        <a:rPr kumimoji="1" lang="ja-JP" altLang="en-US" sz="1600" dirty="0">
                          <a:latin typeface="+mn-ea"/>
                          <a:ea typeface="+mn-ea"/>
                        </a:rPr>
                        <a:t>サマリーの</a:t>
                      </a:r>
                      <a:r>
                        <a:rPr kumimoji="1" lang="ja-JP" altLang="en-US" sz="1600" dirty="0">
                          <a:latin typeface="+mn-ea"/>
                          <a:ea typeface="+mn-ea"/>
                        </a:rPr>
                        <a:t>やり取り</a:t>
                      </a:r>
                      <a:r>
                        <a:rPr kumimoji="1" lang="ja-JP" altLang="en-US" sz="1600" dirty="0">
                          <a:latin typeface="+mn-ea"/>
                          <a:ea typeface="+mn-ea"/>
                        </a:rPr>
                        <a:t>で</a:t>
                      </a:r>
                      <a:r>
                        <a:rPr kumimoji="1" lang="ja-JP" altLang="en-US" sz="1600" dirty="0">
                          <a:latin typeface="+mn-ea"/>
                          <a:ea typeface="+mn-ea"/>
                        </a:rPr>
                        <a:t>構わない</a:t>
                      </a:r>
                      <a:r>
                        <a:rPr kumimoji="1" lang="ja-JP" altLang="en-US" sz="1600" dirty="0">
                          <a:latin typeface="+mn-ea"/>
                          <a:ea typeface="+mn-ea"/>
                        </a:rPr>
                        <a:t>と</a:t>
                      </a:r>
                      <a:r>
                        <a:rPr kumimoji="1" lang="ja-JP" altLang="en-US" sz="1600" dirty="0">
                          <a:latin typeface="+mn-ea"/>
                          <a:ea typeface="+mn-ea"/>
                        </a:rPr>
                        <a:t>来院を</a:t>
                      </a:r>
                      <a:r>
                        <a:rPr kumimoji="1" lang="ja-JP" altLang="en-US" sz="1600" dirty="0">
                          <a:latin typeface="+mn-ea"/>
                          <a:ea typeface="+mn-ea"/>
                        </a:rPr>
                        <a:t>断られる</a:t>
                      </a:r>
                      <a:r>
                        <a:rPr kumimoji="1" lang="ja-JP" altLang="en-US" sz="1600" dirty="0">
                          <a:latin typeface="+mn-ea"/>
                          <a:ea typeface="+mn-ea"/>
                        </a:rPr>
                        <a:t>ことが</a:t>
                      </a:r>
                      <a:r>
                        <a:rPr kumimoji="1" lang="ja-JP" altLang="en-US" sz="1600" dirty="0">
                          <a:latin typeface="+mn-ea"/>
                          <a:ea typeface="+mn-ea"/>
                        </a:rPr>
                        <a:t>多い</a:t>
                      </a:r>
                      <a:r>
                        <a:rPr kumimoji="1" lang="ja-JP" altLang="en-US" sz="1600" dirty="0">
                          <a:latin typeface="+mn-ea"/>
                          <a:ea typeface="+mn-ea"/>
                        </a:rPr>
                        <a:t>。</a:t>
                      </a:r>
                      <a:endParaRPr kumimoji="1" lang="ja-JP" altLang="en-US" sz="1600" dirty="0">
                        <a:latin typeface="+mn-ea"/>
                        <a:ea typeface="+mn-ea"/>
                      </a:endParaRPr>
                    </a:p>
                  </a:txBody>
                  <a:tcPr/>
                </a:tc>
              </a:tr>
              <a:tr h="897628">
                <a:tc rowSpan="2">
                  <a:txBody>
                    <a:bodyPr/>
                    <a:lstStyle/>
                    <a:p>
                      <a:endParaRPr kumimoji="1" lang="ja-JP" altLang="en-US" dirty="0">
                        <a:latin typeface="+mn-ea"/>
                        <a:ea typeface="+mn-ea"/>
                      </a:endParaRPr>
                    </a:p>
                    <a:p>
                      <a:r>
                        <a:rPr kumimoji="1" lang="ja-JP" altLang="en-US" sz="1600" dirty="0">
                          <a:latin typeface="+mn-ea"/>
                          <a:ea typeface="+mn-ea"/>
                        </a:rPr>
                        <a:t>居宅介護支援事業所・包括</a:t>
                      </a:r>
                      <a:endParaRPr kumimoji="1" lang="ja-JP" altLang="en-US" dirty="0">
                        <a:latin typeface="+mn-ea"/>
                        <a:ea typeface="+mn-ea"/>
                      </a:endParaRPr>
                    </a:p>
                  </a:txBody>
                  <a:tcPr/>
                </a:tc>
                <a:tc>
                  <a:txBody>
                    <a:bodyPr/>
                    <a:lstStyle/>
                    <a:p>
                      <a:r>
                        <a:rPr lang="ja-JP" altLang="en-US" sz="1600">
                          <a:latin typeface="+mn-ea"/>
                          <a:ea typeface="+mn-ea"/>
                        </a:rPr>
                        <a:t>・受持ち看護師がいない事があり、情報が伝わっていないことがある。</a:t>
                      </a:r>
                      <a:endParaRPr kumimoji="1" lang="ja-JP" altLang="en-US" sz="1600" dirty="0">
                        <a:latin typeface="+mn-ea"/>
                        <a:ea typeface="+mn-ea"/>
                      </a:endParaRPr>
                    </a:p>
                    <a:p>
                      <a:r>
                        <a:rPr lang="ja-JP" altLang="en-US" sz="1600">
                          <a:latin typeface="+mn-ea"/>
                          <a:ea typeface="+mn-ea"/>
                        </a:rPr>
                        <a:t>・</a:t>
                      </a:r>
                      <a:r>
                        <a:rPr lang="ja-JP" altLang="en-US" sz="1600">
                          <a:latin typeface="+mn-ea"/>
                          <a:ea typeface="+mn-ea"/>
                        </a:rPr>
                        <a:t>退院の</a:t>
                      </a:r>
                      <a:r>
                        <a:rPr lang="ja-JP" altLang="en-US" sz="1600">
                          <a:latin typeface="+mn-ea"/>
                          <a:ea typeface="+mn-ea"/>
                        </a:rPr>
                        <a:t>連絡が</a:t>
                      </a:r>
                      <a:r>
                        <a:rPr lang="ja-JP" altLang="en-US" sz="1600">
                          <a:latin typeface="+mn-ea"/>
                          <a:ea typeface="+mn-ea"/>
                        </a:rPr>
                        <a:t>急な</a:t>
                      </a:r>
                      <a:r>
                        <a:rPr lang="ja-JP" altLang="en-US" sz="1600">
                          <a:latin typeface="+mn-ea"/>
                          <a:ea typeface="+mn-ea"/>
                        </a:rPr>
                        <a:t>場合が</a:t>
                      </a:r>
                      <a:r>
                        <a:rPr lang="ja-JP" altLang="en-US" sz="1600">
                          <a:latin typeface="+mn-ea"/>
                          <a:ea typeface="+mn-ea"/>
                        </a:rPr>
                        <a:t>あって</a:t>
                      </a:r>
                      <a:r>
                        <a:rPr lang="ja-JP" altLang="en-US" sz="1600">
                          <a:latin typeface="+mn-ea"/>
                          <a:ea typeface="+mn-ea"/>
                        </a:rPr>
                        <a:t>対応が</a:t>
                      </a:r>
                      <a:r>
                        <a:rPr lang="ja-JP" altLang="en-US" sz="1600">
                          <a:latin typeface="+mn-ea"/>
                          <a:ea typeface="+mn-ea"/>
                        </a:rPr>
                        <a:t>間に合わない</a:t>
                      </a:r>
                      <a:r>
                        <a:rPr lang="ja-JP" altLang="en-US" sz="1600">
                          <a:latin typeface="+mn-ea"/>
                          <a:ea typeface="+mn-ea"/>
                        </a:rPr>
                        <a:t>。</a:t>
                      </a:r>
                      <a:endParaRPr lang="ja-JP" altLang="en-US" sz="1600">
                        <a:latin typeface="+mn-ea"/>
                        <a:ea typeface="+mn-ea"/>
                      </a:endParaRPr>
                    </a:p>
                    <a:p>
                      <a:r>
                        <a:rPr lang="ja-JP" altLang="en-US" sz="1600">
                          <a:latin typeface="+mn-ea"/>
                          <a:ea typeface="+mn-ea"/>
                        </a:rPr>
                        <a:t>・</a:t>
                      </a:r>
                      <a:r>
                        <a:rPr lang="ja-JP" altLang="en-US" sz="1600">
                          <a:latin typeface="+mn-ea"/>
                          <a:ea typeface="+mn-ea"/>
                        </a:rPr>
                        <a:t>病院側からの</a:t>
                      </a:r>
                      <a:r>
                        <a:rPr lang="ja-JP" altLang="en-US" sz="1600">
                          <a:latin typeface="+mn-ea"/>
                          <a:ea typeface="+mn-ea"/>
                        </a:rPr>
                        <a:t>経過報告</a:t>
                      </a:r>
                      <a:r>
                        <a:rPr lang="ja-JP" altLang="en-US" sz="1600">
                          <a:latin typeface="+mn-ea"/>
                          <a:ea typeface="+mn-ea"/>
                        </a:rPr>
                        <a:t>がなく、</a:t>
                      </a:r>
                      <a:r>
                        <a:rPr lang="ja-JP" altLang="en-US" sz="1600">
                          <a:latin typeface="+mn-ea"/>
                          <a:ea typeface="+mn-ea"/>
                        </a:rPr>
                        <a:t>こちらから</a:t>
                      </a:r>
                      <a:r>
                        <a:rPr lang="ja-JP" altLang="en-US" sz="1600">
                          <a:latin typeface="+mn-ea"/>
                          <a:ea typeface="+mn-ea"/>
                        </a:rPr>
                        <a:t>確認することが</a:t>
                      </a:r>
                      <a:r>
                        <a:rPr lang="ja-JP" altLang="en-US" sz="1600">
                          <a:latin typeface="+mn-ea"/>
                          <a:ea typeface="+mn-ea"/>
                        </a:rPr>
                        <a:t>多い</a:t>
                      </a:r>
                      <a:r>
                        <a:rPr lang="ja-JP" altLang="en-US" sz="1600">
                          <a:latin typeface="+mn-ea"/>
                          <a:ea typeface="+mn-ea"/>
                        </a:rPr>
                        <a:t>。</a:t>
                      </a:r>
                      <a:endParaRPr lang="ja-JP" altLang="en-US" sz="1600">
                        <a:latin typeface="+mn-ea"/>
                        <a:ea typeface="+mn-ea"/>
                      </a:endParaRPr>
                    </a:p>
                    <a:p>
                      <a:r>
                        <a:rPr lang="ja-JP" altLang="en-US" sz="1600">
                          <a:latin typeface="+mn-ea"/>
                          <a:ea typeface="+mn-ea"/>
                        </a:rPr>
                        <a:t>・</a:t>
                      </a:r>
                      <a:r>
                        <a:rPr lang="ja-JP" altLang="en-US" sz="1600">
                          <a:latin typeface="+mn-ea"/>
                          <a:ea typeface="+mn-ea"/>
                        </a:rPr>
                        <a:t>退院前の</a:t>
                      </a:r>
                      <a:r>
                        <a:rPr lang="ja-JP" altLang="en-US" sz="1600">
                          <a:latin typeface="+mn-ea"/>
                          <a:ea typeface="+mn-ea"/>
                        </a:rPr>
                        <a:t>カンファレンス</a:t>
                      </a:r>
                      <a:r>
                        <a:rPr lang="ja-JP" altLang="en-US" sz="1600">
                          <a:latin typeface="+mn-ea"/>
                          <a:ea typeface="+mn-ea"/>
                        </a:rPr>
                        <a:t>での</a:t>
                      </a:r>
                      <a:r>
                        <a:rPr lang="ja-JP" altLang="en-US" sz="1600">
                          <a:latin typeface="+mn-ea"/>
                          <a:ea typeface="+mn-ea"/>
                        </a:rPr>
                        <a:t>情報共有</a:t>
                      </a:r>
                      <a:r>
                        <a:rPr lang="ja-JP" altLang="en-US" sz="1600">
                          <a:latin typeface="+mn-ea"/>
                          <a:ea typeface="+mn-ea"/>
                        </a:rPr>
                        <a:t>が</a:t>
                      </a:r>
                      <a:r>
                        <a:rPr lang="ja-JP" altLang="en-US" sz="1600">
                          <a:latin typeface="+mn-ea"/>
                          <a:ea typeface="+mn-ea"/>
                        </a:rPr>
                        <a:t>余りなく</a:t>
                      </a:r>
                      <a:r>
                        <a:rPr lang="ja-JP" altLang="en-US" sz="1600">
                          <a:latin typeface="+mn-ea"/>
                          <a:ea typeface="+mn-ea"/>
                        </a:rPr>
                        <a:t>依頼</a:t>
                      </a:r>
                      <a:r>
                        <a:rPr lang="ja-JP" altLang="en-US" sz="1600">
                          <a:latin typeface="+mn-ea"/>
                          <a:ea typeface="+mn-ea"/>
                        </a:rPr>
                        <a:t>しないと</a:t>
                      </a:r>
                      <a:r>
                        <a:rPr lang="ja-JP" altLang="en-US" sz="1600">
                          <a:latin typeface="+mn-ea"/>
                          <a:ea typeface="+mn-ea"/>
                        </a:rPr>
                        <a:t>行われない　</a:t>
                      </a:r>
                      <a:endParaRPr lang="ja-JP" altLang="en-US" sz="1600">
                        <a:latin typeface="+mn-ea"/>
                        <a:ea typeface="+mn-ea"/>
                      </a:endParaRPr>
                    </a:p>
                    <a:p>
                      <a:r>
                        <a:rPr lang="ja-JP" altLang="en-US" sz="1600">
                          <a:latin typeface="+mn-ea"/>
                          <a:ea typeface="+mn-ea"/>
                        </a:rPr>
                        <a:t>　</a:t>
                      </a:r>
                      <a:r>
                        <a:rPr lang="ja-JP" altLang="en-US" sz="1600">
                          <a:latin typeface="+mn-ea"/>
                          <a:ea typeface="+mn-ea"/>
                        </a:rPr>
                        <a:t>場合がある</a:t>
                      </a:r>
                      <a:r>
                        <a:rPr lang="ja-JP" altLang="en-US" sz="1600">
                          <a:latin typeface="+mn-ea"/>
                          <a:ea typeface="+mn-ea"/>
                        </a:rPr>
                        <a:t>。</a:t>
                      </a:r>
                      <a:endParaRPr lang="ja-JP" altLang="en-US" sz="1600">
                        <a:latin typeface="+mn-ea"/>
                        <a:ea typeface="+mn-ea"/>
                      </a:endParaRPr>
                    </a:p>
                  </a:txBody>
                  <a:tcPr/>
                </a:tc>
              </a:tr>
              <a:tr h="1018165">
                <a:tc vMerge="1">
                  <a:txBody>
                    <a:bodyPr/>
                    <a:lstStyle/>
                    <a:p>
                      <a:endParaRPr kumimoji="1" lang="ja-JP" altLang="en-US"/>
                    </a:p>
                  </a:txBody>
                  <a:tcPr/>
                </a:tc>
                <a:tc>
                  <a:txBody>
                    <a:bodyPr/>
                    <a:lstStyle/>
                    <a:p>
                      <a:r>
                        <a:rPr kumimoji="1" lang="ja-JP" altLang="en-US" sz="1600" dirty="0">
                          <a:latin typeface="+mn-ea"/>
                          <a:ea typeface="+mn-ea"/>
                        </a:rPr>
                        <a:t>・身寄りのない方が入院すると、荷物の準備、本人不在の家のこと等何でも</a:t>
                      </a:r>
                      <a:endParaRPr kumimoji="1" lang="ja-JP" altLang="en-US" sz="1600" dirty="0">
                        <a:latin typeface="+mn-ea"/>
                        <a:ea typeface="+mn-ea"/>
                      </a:endParaRPr>
                    </a:p>
                    <a:p>
                      <a:r>
                        <a:rPr kumimoji="1" lang="ja-JP" altLang="en-US" sz="1600" dirty="0">
                          <a:latin typeface="+mn-ea"/>
                          <a:ea typeface="+mn-ea"/>
                        </a:rPr>
                        <a:t>　</a:t>
                      </a:r>
                      <a:r>
                        <a:rPr kumimoji="1" lang="ja-JP" altLang="en-US" sz="1600" dirty="0">
                          <a:latin typeface="+mn-ea"/>
                          <a:ea typeface="+mn-ea"/>
                        </a:rPr>
                        <a:t>ケアマネに依頼がある。</a:t>
                      </a:r>
                      <a:endParaRPr kumimoji="1" lang="ja-JP" altLang="en-US" sz="1600" dirty="0">
                        <a:latin typeface="+mn-ea"/>
                        <a:ea typeface="+mn-ea"/>
                      </a:endParaRPr>
                    </a:p>
                    <a:p>
                      <a:r>
                        <a:rPr kumimoji="1" lang="ja-JP" altLang="en-US" sz="1600" dirty="0">
                          <a:latin typeface="+mn-ea"/>
                          <a:ea typeface="+mn-ea"/>
                        </a:rPr>
                        <a:t>・身寄りのない方の入退院時の契約、治療方針の決定、オペの同意等</a:t>
                      </a:r>
                      <a:endParaRPr kumimoji="1" lang="ja-JP" altLang="en-US" sz="1600" dirty="0">
                        <a:latin typeface="+mn-ea"/>
                        <a:ea typeface="+mn-ea"/>
                      </a:endParaRPr>
                    </a:p>
                  </a:txBody>
                  <a:tcPr/>
                </a:tc>
              </a:tr>
            </a:tbl>
          </a:graphicData>
        </a:graphic>
      </p:graphicFrame>
      <p:sp>
        <p:nvSpPr>
          <p:cNvPr id="1262" name="スライド番号プレースホルダー 3"/>
          <p:cNvSpPr>
            <a:spLocks noGrp="1"/>
          </p:cNvSpPr>
          <p:nvPr>
            <p:ph type="sldNum" sz="quarter" idx="12"/>
          </p:nvPr>
        </p:nvSpPr>
        <p:spPr/>
        <p:txBody>
          <a:bodyPr/>
          <a:lstStyle/>
          <a:p>
            <a:fld id="{2C9400E4-C46D-48FA-AEA0-ED136F70A0E5}" type="slidenum">
              <a:rPr kumimoji="1" lang="ja-JP" altLang="en-US" smtClean="0"/>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68" name="四角形 119"/>
          <p:cNvSpPr>
            <a:spLocks noGrp="1"/>
          </p:cNvSpPr>
          <p:nvPr>
            <p:ph type="title"/>
          </p:nvPr>
        </p:nvSpPr>
        <p:spPr>
          <a:prstGeom prst="rect">
            <a:avLst/>
          </a:prstGeom>
          <a:solidFill>
            <a:schemeClr val="accent4">
              <a:lumMod val="40000"/>
              <a:lumOff val="60000"/>
            </a:schemeClr>
          </a:solidFill>
        </p:spPr>
        <p:txBody>
          <a:bodyPr>
            <a:normAutofit/>
          </a:bodyPr>
          <a:p>
            <a:r>
              <a:rPr kumimoji="1" lang="ja-JP" altLang="en-US" sz="4000" b="1"/>
              <a:t>今後の取組</a:t>
            </a:r>
            <a:endParaRPr kumimoji="1" lang="ja-JP" altLang="en-US" sz="4000" b="1"/>
          </a:p>
        </p:txBody>
      </p:sp>
      <p:sp>
        <p:nvSpPr>
          <p:cNvPr id="1269" name="四角形 120"/>
          <p:cNvSpPr>
            <a:spLocks noGrp="1"/>
          </p:cNvSpPr>
          <p:nvPr>
            <p:ph idx="1"/>
          </p:nvPr>
        </p:nvSpPr>
        <p:spPr>
          <a:prstGeom prst="rect">
            <a:avLst/>
          </a:prstGeom>
        </p:spPr>
        <p:txBody>
          <a:bodyPr>
            <a:normAutofit fontScale="92500"/>
          </a:bodyPr>
          <a:p>
            <a:pPr marL="0" indent="0">
              <a:buNone/>
            </a:pPr>
            <a:r>
              <a:rPr kumimoji="1" lang="ja-JP" altLang="en-US" sz="3200"/>
              <a:t>・身寄りのない方への支援・対応の検討</a:t>
            </a:r>
            <a:endParaRPr kumimoji="1" lang="ja-JP" altLang="en-US" sz="3200"/>
          </a:p>
          <a:p>
            <a:pPr marL="0" indent="0">
              <a:buNone/>
            </a:pPr>
            <a:r>
              <a:rPr kumimoji="1" lang="ja-JP" altLang="en-US" sz="3200"/>
              <a:t>・</a:t>
            </a:r>
            <a:r>
              <a:rPr kumimoji="1" lang="ja-JP" altLang="en-US" sz="3200"/>
              <a:t>『高知家</a:t>
            </a:r>
            <a:r>
              <a:rPr kumimoji="1" lang="ja-JP" altLang="en-US" sz="3200"/>
              <a:t>＠</a:t>
            </a:r>
            <a:r>
              <a:rPr kumimoji="1" lang="ja-JP" altLang="en-US" sz="3200"/>
              <a:t>ライン・</a:t>
            </a:r>
            <a:r>
              <a:rPr kumimoji="1" lang="ja-JP" altLang="en-US" sz="3200"/>
              <a:t>はたまるねっと』の</a:t>
            </a:r>
            <a:r>
              <a:rPr kumimoji="1" lang="ja-JP" altLang="en-US" sz="3200"/>
              <a:t>有</a:t>
            </a:r>
            <a:endParaRPr kumimoji="1" lang="ja-JP" altLang="en-US" sz="3200"/>
          </a:p>
          <a:p>
            <a:pPr marL="0" indent="0">
              <a:buNone/>
            </a:pPr>
            <a:r>
              <a:rPr kumimoji="1" lang="ja-JP" altLang="en-US" sz="3200"/>
              <a:t>　</a:t>
            </a:r>
            <a:r>
              <a:rPr kumimoji="1" lang="ja-JP" altLang="en-US" sz="3200"/>
              <a:t>効</a:t>
            </a:r>
            <a:r>
              <a:rPr kumimoji="1" lang="ja-JP" altLang="en-US" sz="3200"/>
              <a:t>活用</a:t>
            </a:r>
            <a:endParaRPr kumimoji="1" lang="ja-JP" altLang="en-US" sz="3200"/>
          </a:p>
          <a:p>
            <a:pPr marL="0" indent="0">
              <a:buNone/>
            </a:pPr>
            <a:r>
              <a:rPr kumimoji="1" lang="ja-JP" altLang="en-US" sz="3200"/>
              <a:t>・</a:t>
            </a:r>
            <a:r>
              <a:rPr kumimoji="1" lang="ja-JP" altLang="en-US" sz="3200"/>
              <a:t>地域資源</a:t>
            </a:r>
            <a:r>
              <a:rPr kumimoji="1" lang="ja-JP" altLang="en-US" sz="3200"/>
              <a:t>・</a:t>
            </a:r>
            <a:r>
              <a:rPr kumimoji="1" lang="ja-JP" altLang="en-US" sz="3200"/>
              <a:t>社会資源の</a:t>
            </a:r>
            <a:r>
              <a:rPr kumimoji="1" lang="ja-JP" altLang="en-US" sz="3200"/>
              <a:t>共有</a:t>
            </a:r>
            <a:r>
              <a:rPr kumimoji="1" lang="ja-JP" altLang="en-US" sz="3200"/>
              <a:t>、</a:t>
            </a:r>
            <a:r>
              <a:rPr kumimoji="1" lang="ja-JP" altLang="en-US" sz="3200"/>
              <a:t>見える化</a:t>
            </a:r>
            <a:endParaRPr kumimoji="1" lang="ja-JP" altLang="en-US" sz="3200"/>
          </a:p>
          <a:p>
            <a:pPr marL="0" indent="0">
              <a:buNone/>
            </a:pPr>
            <a:r>
              <a:rPr kumimoji="1" lang="ja-JP" altLang="en-US" sz="3200"/>
              <a:t>・</a:t>
            </a:r>
            <a:r>
              <a:rPr kumimoji="1" lang="ja-JP" altLang="en-US" sz="3200"/>
              <a:t>多職種連携</a:t>
            </a:r>
            <a:r>
              <a:rPr kumimoji="1" lang="ja-JP" altLang="en-US" sz="3200"/>
              <a:t>推進のための情報共有の場</a:t>
            </a:r>
            <a:r>
              <a:rPr kumimoji="1" lang="ja-JP" altLang="en-US" sz="3200"/>
              <a:t>の設置</a:t>
            </a:r>
            <a:endParaRPr kumimoji="1" lang="ja-JP" altLang="en-US" sz="3200"/>
          </a:p>
          <a:p>
            <a:pPr marL="0" indent="0">
              <a:buNone/>
            </a:pPr>
            <a:r>
              <a:rPr kumimoji="1" lang="ja-JP" altLang="en-US" sz="3200"/>
              <a:t>・</a:t>
            </a:r>
            <a:r>
              <a:rPr kumimoji="1" lang="ja-JP" altLang="en-US" sz="3200"/>
              <a:t>医療</a:t>
            </a:r>
            <a:r>
              <a:rPr kumimoji="1" lang="ja-JP" altLang="en-US" sz="3200"/>
              <a:t>・</a:t>
            </a:r>
            <a:r>
              <a:rPr kumimoji="1" lang="ja-JP" altLang="en-US" sz="3200"/>
              <a:t>介護人材</a:t>
            </a:r>
            <a:r>
              <a:rPr kumimoji="1" lang="ja-JP" altLang="en-US" sz="3200"/>
              <a:t>不足への</a:t>
            </a:r>
            <a:r>
              <a:rPr kumimoji="1" lang="ja-JP" altLang="en-US" sz="3200"/>
              <a:t>対応</a:t>
            </a:r>
            <a:r>
              <a:rPr kumimoji="1" lang="ja-JP" altLang="en-US" sz="3200"/>
              <a:t>の</a:t>
            </a:r>
            <a:r>
              <a:rPr kumimoji="1" lang="ja-JP" altLang="en-US" sz="3200"/>
              <a:t>検討　　</a:t>
            </a:r>
            <a:endParaRPr kumimoji="1" lang="ja-JP" altLang="en-US" sz="3000"/>
          </a:p>
          <a:p>
            <a:pPr marL="0" indent="0">
              <a:buNone/>
            </a:pP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　</a:t>
            </a:r>
            <a:r>
              <a:rPr kumimoji="1" lang="ja-JP" altLang="en-US" sz="3200"/>
              <a:t>等</a:t>
            </a:r>
            <a:endParaRPr kumimoji="1" lang="ja-JP" altLang="en-US" sz="3200"/>
          </a:p>
          <a:p>
            <a:pPr marL="0" indent="0">
              <a:buNone/>
            </a:pPr>
            <a:endParaRPr kumimoji="1" lang="ja-JP" altLang="en-US" sz="3200"/>
          </a:p>
        </p:txBody>
      </p:sp>
      <p:sp>
        <p:nvSpPr>
          <p:cNvPr id="1270"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12</a:t>
            </a:fld>
            <a:endParaRPr lang="ja-JP" altLang="en-US"/>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1269"/>
                                        </p:tgtEl>
                                        <p:attrNameLst>
                                          <p:attrName>style.visibility</p:attrName>
                                        </p:attrNameLst>
                                      </p:cBhvr>
                                      <p:to>
                                        <p:strVal val="visible"/>
                                      </p:to>
                                    </p:set>
                                    <p:anim calcmode="lin" valueType="num">
                                      <p:cBhvr additive="base">
                                        <p:cTn id="6" dur="500" fill="hold"/>
                                        <p:tgtEl>
                                          <p:spTgt spid="1269"/>
                                        </p:tgtEl>
                                        <p:attrNameLst>
                                          <p:attrName>ppt_x</p:attrName>
                                        </p:attrNameLst>
                                      </p:cBhvr>
                                      <p:tavLst>
                                        <p:tav tm="0">
                                          <p:val>
                                            <p:strVal val="#ppt_x"/>
                                          </p:val>
                                        </p:tav>
                                        <p:tav tm="100000">
                                          <p:val>
                                            <p:strVal val="#ppt_x"/>
                                          </p:val>
                                        </p:tav>
                                      </p:tavLst>
                                    </p:anim>
                                    <p:anim calcmode="lin" valueType="num">
                                      <p:cBhvr additive="base">
                                        <p:cTn id="7" dur="500" fill="hold"/>
                                        <p:tgtEl>
                                          <p:spTgt spid="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6" name="テキスト 362"/>
          <p:cNvSpPr txBox="1"/>
          <p:nvPr/>
        </p:nvSpPr>
        <p:spPr>
          <a:xfrm>
            <a:off x="458190" y="1703769"/>
            <a:ext cx="7903107" cy="368439"/>
          </a:xfrm>
          <a:prstGeom prst="rect">
            <a:avLst/>
          </a:prstGeom>
        </p:spPr>
        <p:txBody>
          <a:bodyPr wrap="square" lIns="87964" tIns="43981" rIns="87964" bIns="43981">
            <a:spAutoFit/>
          </a:bodyPr>
          <a:lstStyle/>
          <a:p>
            <a:pPr>
              <a:defRPr lang="ja-JP" altLang="en-US"/>
            </a:pPr>
            <a:endParaRPr lang="ja-JP" altLang="en-US"/>
          </a:p>
        </p:txBody>
      </p:sp>
      <p:sp>
        <p:nvSpPr>
          <p:cNvPr id="1277" name="タイトル 365"/>
          <p:cNvSpPr/>
          <p:nvPr/>
        </p:nvSpPr>
        <p:spPr>
          <a:xfrm>
            <a:off x="458192" y="2072208"/>
            <a:ext cx="8229600" cy="1002312"/>
          </a:xfrm>
          <a:prstGeom prst="rect">
            <a:avLst/>
          </a:prstGeom>
          <a:solidFill>
            <a:schemeClr val="accent4">
              <a:lumMod val="40000"/>
              <a:lumOff val="60000"/>
            </a:schemeClr>
          </a:solidFill>
        </p:spPr>
        <p:txBody>
          <a:bodyPr lIns="87964" tIns="43981" rIns="87964" bIns="43981" anchor="ctr">
            <a:normAutofit/>
          </a:bodyPr>
          <a:lstStyle>
            <a:lvl1pPr algn="ctr" defTabSz="914400" rtl="0" eaLnBrk="1" latinLnBrk="0" hangingPunct="1">
              <a:spcBef>
                <a:spcPct val="0"/>
              </a:spcBef>
              <a:buNone/>
              <a:defRPr kumimoji="1" sz="42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3500" b="0" dirty="0">
                <a:latin typeface="HG丸ｺﾞｼｯｸM-PRO"/>
                <a:ea typeface="HG丸ｺﾞｼｯｸM-PRO"/>
              </a:rPr>
              <a:t>ご清聴ありがとうございました。</a:t>
            </a:r>
          </a:p>
        </p:txBody>
      </p:sp>
      <p:pic>
        <p:nvPicPr>
          <p:cNvPr id="1278" name="図 192"/>
          <p:cNvPicPr>
            <a:picLocks noChangeAspect="1"/>
          </p:cNvPicPr>
          <p:nvPr/>
        </p:nvPicPr>
        <p:blipFill>
          <a:blip r:embed="rId1"/>
          <a:stretch>
            <a:fillRect/>
          </a:stretch>
        </p:blipFill>
        <p:spPr>
          <a:xfrm>
            <a:off x="6368377" y="4213949"/>
            <a:ext cx="1368583" cy="1330132"/>
          </a:xfrm>
          <a:prstGeom prst="rect">
            <a:avLst/>
          </a:prstGeom>
        </p:spPr>
      </p:pic>
      <p:sp>
        <p:nvSpPr>
          <p:cNvPr id="1279"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13</a:t>
            </a:fld>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16" name="四角形 117"/>
          <p:cNvSpPr>
            <a:spLocks noGrp="1"/>
          </p:cNvSpPr>
          <p:nvPr>
            <p:ph type="title"/>
          </p:nvPr>
        </p:nvSpPr>
        <p:spPr>
          <a:xfrm>
            <a:off x="457200" y="111736"/>
            <a:ext cx="8229600" cy="797264"/>
          </a:xfrm>
          <a:prstGeom prst="rect">
            <a:avLst/>
          </a:prstGeom>
          <a:solidFill>
            <a:schemeClr val="accent4">
              <a:lumMod val="40000"/>
              <a:lumOff val="60000"/>
            </a:schemeClr>
          </a:solidFill>
        </p:spPr>
        <p:txBody>
          <a:bodyPr>
            <a:normAutofit/>
          </a:bodyPr>
          <a:p>
            <a:r>
              <a:rPr kumimoji="1" lang="ja-JP" altLang="en-US" sz="3600" b="1"/>
              <a:t>幡多区域の将来推計人口・高齢化率</a:t>
            </a:r>
            <a:endParaRPr kumimoji="1" lang="ja-JP" altLang="en-US" sz="3600" b="1"/>
          </a:p>
        </p:txBody>
      </p:sp>
      <p:sp>
        <p:nvSpPr>
          <p:cNvPr id="1117"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2</a:t>
            </a:fld>
            <a:endParaRPr lang="ja-JP" altLang="en-US"/>
          </a:p>
        </p:txBody>
      </p:sp>
      <p:pic>
        <p:nvPicPr>
          <p:cNvPr id="1118" name="図 124"/>
          <p:cNvPicPr>
            <a:picLocks noChangeAspect="1"/>
          </p:cNvPicPr>
          <p:nvPr/>
        </p:nvPicPr>
        <p:blipFill>
          <a:blip r:embed="rId1"/>
          <a:stretch>
            <a:fillRect/>
          </a:stretch>
        </p:blipFill>
        <p:spPr>
          <a:xfrm>
            <a:off x="1386000" y="903000"/>
            <a:ext cx="6858000" cy="5334000"/>
          </a:xfrm>
          <a:prstGeom prst="rect">
            <a:avLst/>
          </a:prstGeom>
        </p:spPr>
      </p:pic>
      <p:sp>
        <p:nvSpPr>
          <p:cNvPr id="1119" name="四角形 123"/>
          <p:cNvSpPr/>
          <p:nvPr/>
        </p:nvSpPr>
        <p:spPr>
          <a:xfrm>
            <a:off x="180167" y="6093000"/>
            <a:ext cx="8850772" cy="57600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200">
                <a:solidFill>
                  <a:schemeClr val="tx1"/>
                </a:solidFill>
              </a:rPr>
              <a:t>出典：第8期高知県保健医療計画（日本の地域別将来推計人口（平成３０（2018）年３月推計）国立社会保障・人口問題研究所</a:t>
            </a:r>
            <a:endParaRPr lang="ja-JP" altLang="en-US" sz="1200">
              <a:solidFill>
                <a:schemeClr val="tx1"/>
              </a:solidFill>
            </a:endParaRPr>
          </a:p>
          <a:p>
            <a:pPr algn="l">
              <a:defRPr lang="ja-JP" altLang="en-US"/>
            </a:pPr>
            <a:r>
              <a:rPr lang="ja-JP" altLang="en-US" sz="1200">
                <a:solidFill>
                  <a:schemeClr val="tx1"/>
                </a:solidFill>
              </a:rPr>
              <a:t>　</a:t>
            </a:r>
            <a:r>
              <a:rPr lang="ja-JP" altLang="en-US" sz="1200">
                <a:solidFill>
                  <a:schemeClr val="tx1"/>
                </a:solidFill>
              </a:rPr>
              <a:t>　</a:t>
            </a:r>
            <a:r>
              <a:rPr lang="ja-JP" altLang="en-US" sz="1200">
                <a:solidFill>
                  <a:schemeClr val="tx1"/>
                </a:solidFill>
              </a:rPr>
              <a:t>　</a:t>
            </a:r>
            <a:r>
              <a:rPr lang="ja-JP" altLang="en-US" sz="1200">
                <a:solidFill>
                  <a:schemeClr val="tx1"/>
                </a:solidFill>
              </a:rPr>
              <a:t>平成</a:t>
            </a:r>
            <a:r>
              <a:rPr lang="ja-JP" altLang="en-US" sz="1200">
                <a:solidFill>
                  <a:schemeClr val="tx1"/>
                </a:solidFill>
              </a:rPr>
              <a:t>27年</a:t>
            </a:r>
            <a:r>
              <a:rPr lang="ja-JP" altLang="en-US" sz="1200">
                <a:solidFill>
                  <a:schemeClr val="tx1"/>
                </a:solidFill>
              </a:rPr>
              <a:t>、</a:t>
            </a:r>
            <a:r>
              <a:rPr lang="ja-JP" altLang="en-US" sz="1200">
                <a:solidFill>
                  <a:schemeClr val="tx1"/>
                </a:solidFill>
              </a:rPr>
              <a:t>令和</a:t>
            </a:r>
            <a:r>
              <a:rPr lang="ja-JP" altLang="en-US" sz="1200">
                <a:solidFill>
                  <a:schemeClr val="tx1"/>
                </a:solidFill>
              </a:rPr>
              <a:t>2年</a:t>
            </a:r>
            <a:r>
              <a:rPr lang="ja-JP" altLang="en-US" sz="1200">
                <a:solidFill>
                  <a:schemeClr val="tx1"/>
                </a:solidFill>
              </a:rPr>
              <a:t>の</a:t>
            </a:r>
            <a:r>
              <a:rPr lang="ja-JP" altLang="en-US" sz="1200">
                <a:solidFill>
                  <a:schemeClr val="tx1"/>
                </a:solidFill>
              </a:rPr>
              <a:t>数値</a:t>
            </a:r>
            <a:r>
              <a:rPr lang="ja-JP" altLang="en-US" sz="1200">
                <a:solidFill>
                  <a:schemeClr val="tx1"/>
                </a:solidFill>
              </a:rPr>
              <a:t>については</a:t>
            </a:r>
            <a:r>
              <a:rPr lang="ja-JP" altLang="en-US" sz="1200">
                <a:solidFill>
                  <a:schemeClr val="tx1"/>
                </a:solidFill>
              </a:rPr>
              <a:t>、</a:t>
            </a:r>
            <a:r>
              <a:rPr lang="ja-JP" altLang="en-US" sz="1200">
                <a:solidFill>
                  <a:schemeClr val="tx1"/>
                </a:solidFill>
              </a:rPr>
              <a:t>国勢調査</a:t>
            </a:r>
            <a:r>
              <a:rPr lang="ja-JP" altLang="en-US" sz="1200">
                <a:solidFill>
                  <a:schemeClr val="tx1"/>
                </a:solidFill>
              </a:rPr>
              <a:t>（</a:t>
            </a:r>
            <a:r>
              <a:rPr lang="ja-JP" altLang="en-US" sz="1200">
                <a:solidFill>
                  <a:schemeClr val="tx1"/>
                </a:solidFill>
              </a:rPr>
              <a:t>総務省</a:t>
            </a:r>
            <a:r>
              <a:rPr lang="ja-JP" altLang="en-US" sz="1200">
                <a:solidFill>
                  <a:schemeClr val="tx1"/>
                </a:solidFill>
              </a:rPr>
              <a:t>統計局</a:t>
            </a:r>
            <a:r>
              <a:rPr lang="ja-JP" altLang="en-US" sz="1200">
                <a:solidFill>
                  <a:schemeClr val="tx1"/>
                </a:solidFill>
              </a:rPr>
              <a:t>）</a:t>
            </a:r>
            <a:endParaRPr lang="ja-JP" altLang="en-US" sz="1200">
              <a:solidFill>
                <a:schemeClr val="tx1"/>
              </a:solidFill>
            </a:endParaRPr>
          </a:p>
        </p:txBody>
      </p:sp>
      <p:sp>
        <p:nvSpPr>
          <p:cNvPr id="1120" name="楕円 152"/>
          <p:cNvSpPr/>
          <p:nvPr/>
        </p:nvSpPr>
        <p:spPr>
          <a:xfrm>
            <a:off x="4428000" y="4293000"/>
            <a:ext cx="576000" cy="435912"/>
          </a:xfrm>
          <a:prstGeom prst="ellipse">
            <a:avLst/>
          </a:prstGeom>
          <a:noFill/>
          <a:ln w="22225"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7" dur="1" fill="hold">
                                          <p:stCondLst>
                                            <p:cond delay="0"/>
                                          </p:stCondLst>
                                        </p:cTn>
                                        <p:tgtEl>
                                          <p:spTgt spid="1120"/>
                                        </p:tgtEl>
                                        <p:attrNameLst>
                                          <p:attrName>style.visibility</p:attrName>
                                        </p:attrNameLst>
                                      </p:cBhvr>
                                      <p:to>
                                        <p:strVal val="visible"/>
                                      </p:to>
                                    </p:set>
                                    <p:animEffect transition="in" filter="barn(inVertical)">
                                      <p:cBhvr>
                                        <p:cTn id="6" dur="500"/>
                                        <p:tgtEl>
                                          <p:spTgt spid="1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26" name="四角形 256"/>
          <p:cNvSpPr>
            <a:spLocks noGrp="1"/>
          </p:cNvSpPr>
          <p:nvPr>
            <p:ph type="sldNum" sz="quarter" idx="12"/>
          </p:nvPr>
        </p:nvSpPr>
        <p:spPr>
          <a:prstGeom prst="rect">
            <a:avLst/>
          </a:prstGeom>
        </p:spPr>
        <p:txBody>
          <a:bodyPr/>
          <a:lstStyle>
            <a:lvl1pPr>
              <a:defRPr>
                <a:solidFill>
                  <a:schemeClr val="tx1"/>
                </a:solidFill>
              </a:defRPr>
            </a:lvl1pPr>
          </a:lstStyle>
          <a:p>
            <a:fld id="{2C9400E4-C46D-48FA-AEA0-ED136F70A0E5}" type="slidenum">
              <a:rPr lang="ja-JP" altLang="en-US" smtClean="0"/>
              <a:pPr/>
              <a:t>3</a:t>
            </a:fld>
            <a:endParaRPr lang="ja-JP" altLang="en-US"/>
          </a:p>
        </p:txBody>
      </p:sp>
      <p:graphicFrame>
        <p:nvGraphicFramePr>
          <p:cNvPr id="1127" name="グラフ 260"/>
          <p:cNvGraphicFramePr/>
          <p:nvPr/>
        </p:nvGraphicFramePr>
        <p:xfrm>
          <a:off x="226828" y="85725"/>
          <a:ext cx="8850485" cy="6470690"/>
        </p:xfrm>
        <a:graphic>
          <a:graphicData uri="http://schemas.openxmlformats.org/drawingml/2006/chart">
            <c:chart xmlns:c="http://schemas.openxmlformats.org/drawingml/2006/chart" xmlns:r="http://schemas.openxmlformats.org/officeDocument/2006/relationships" r:id="rId1"/>
          </a:graphicData>
        </a:graphic>
      </p:graphicFrame>
      <p:sp>
        <p:nvSpPr>
          <p:cNvPr id="1128" name="テキスト 261"/>
          <p:cNvSpPr txBox="1"/>
          <p:nvPr/>
        </p:nvSpPr>
        <p:spPr>
          <a:xfrm>
            <a:off x="5724000" y="6559977"/>
            <a:ext cx="4396577" cy="253023"/>
          </a:xfrm>
          <a:prstGeom prst="rect">
            <a:avLst/>
          </a:prstGeom>
        </p:spPr>
        <p:txBody>
          <a:bodyPr wrap="square">
            <a:spAutoFit/>
          </a:bodyPr>
          <a:lstStyle/>
          <a:p>
            <a:pPr>
              <a:defRPr lang="ja-JP" altLang="en-US"/>
            </a:pPr>
            <a:r>
              <a:rPr lang="ja-JP" altLang="en-US" sz="1050"/>
              <a:t>（出典）厚生労働省「介護保険事業状況報告」年報</a:t>
            </a:r>
          </a:p>
        </p:txBody>
      </p:sp>
      <p:sp>
        <p:nvSpPr>
          <p:cNvPr id="1129" name="図形 262"/>
          <p:cNvSpPr/>
          <p:nvPr/>
        </p:nvSpPr>
        <p:spPr>
          <a:xfrm>
            <a:off x="1084372" y="1280787"/>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0" name="図形 263"/>
          <p:cNvSpPr/>
          <p:nvPr/>
        </p:nvSpPr>
        <p:spPr>
          <a:xfrm>
            <a:off x="1950987" y="1208787"/>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1" name="図形 264"/>
          <p:cNvSpPr/>
          <p:nvPr/>
        </p:nvSpPr>
        <p:spPr>
          <a:xfrm>
            <a:off x="2886987" y="1433187"/>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2" name="図形 265"/>
          <p:cNvSpPr/>
          <p:nvPr/>
        </p:nvSpPr>
        <p:spPr>
          <a:xfrm>
            <a:off x="3780000" y="1557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3" name="図形 266"/>
          <p:cNvSpPr/>
          <p:nvPr/>
        </p:nvSpPr>
        <p:spPr>
          <a:xfrm>
            <a:off x="4686987" y="1557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4" name="図形 267"/>
          <p:cNvSpPr/>
          <p:nvPr/>
        </p:nvSpPr>
        <p:spPr>
          <a:xfrm>
            <a:off x="5580000" y="1352787"/>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5" name="図形 268"/>
          <p:cNvSpPr/>
          <p:nvPr/>
        </p:nvSpPr>
        <p:spPr>
          <a:xfrm>
            <a:off x="6486987" y="1136787"/>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6" name="図形 269"/>
          <p:cNvSpPr/>
          <p:nvPr/>
        </p:nvSpPr>
        <p:spPr>
          <a:xfrm>
            <a:off x="7380000" y="1053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7" name="図形 270"/>
          <p:cNvSpPr/>
          <p:nvPr/>
        </p:nvSpPr>
        <p:spPr>
          <a:xfrm>
            <a:off x="8286987" y="1413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H30</a:t>
            </a:r>
            <a:endParaRPr kumimoji="1" lang="ja-JP" altLang="en-US" sz="1100"/>
          </a:p>
        </p:txBody>
      </p:sp>
      <p:sp>
        <p:nvSpPr>
          <p:cNvPr id="1138" name="図形 271"/>
          <p:cNvSpPr/>
          <p:nvPr/>
        </p:nvSpPr>
        <p:spPr>
          <a:xfrm>
            <a:off x="1374987" y="1125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39" name="図形 272"/>
          <p:cNvSpPr/>
          <p:nvPr/>
        </p:nvSpPr>
        <p:spPr>
          <a:xfrm>
            <a:off x="2310987" y="1125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40" name="図形 273"/>
          <p:cNvSpPr/>
          <p:nvPr/>
        </p:nvSpPr>
        <p:spPr>
          <a:xfrm>
            <a:off x="3204000" y="1341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41" name="図形 274"/>
          <p:cNvSpPr/>
          <p:nvPr/>
        </p:nvSpPr>
        <p:spPr>
          <a:xfrm>
            <a:off x="4110987" y="1424787"/>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42" name="図形 275"/>
          <p:cNvSpPr/>
          <p:nvPr/>
        </p:nvSpPr>
        <p:spPr>
          <a:xfrm>
            <a:off x="5004000" y="1280787"/>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43" name="図形 276"/>
          <p:cNvSpPr/>
          <p:nvPr/>
        </p:nvSpPr>
        <p:spPr>
          <a:xfrm>
            <a:off x="5910987" y="1413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44" name="図形 277"/>
          <p:cNvSpPr/>
          <p:nvPr/>
        </p:nvSpPr>
        <p:spPr>
          <a:xfrm>
            <a:off x="6846987" y="12774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45" name="図形 278"/>
          <p:cNvSpPr/>
          <p:nvPr/>
        </p:nvSpPr>
        <p:spPr>
          <a:xfrm>
            <a:off x="7710987" y="1125000"/>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46" name="図形 279"/>
          <p:cNvSpPr/>
          <p:nvPr/>
        </p:nvSpPr>
        <p:spPr>
          <a:xfrm>
            <a:off x="8604000" y="1496787"/>
            <a:ext cx="461013" cy="276213"/>
          </a:xfrm>
          <a:prstGeom prst="flowChartProcess">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r>
              <a:rPr kumimoji="1" lang="ja-JP" altLang="en-US" sz="1100">
                <a:solidFill>
                  <a:schemeClr val="tx1"/>
                </a:solidFill>
              </a:rPr>
              <a:t>R６</a:t>
            </a:r>
            <a:endParaRPr kumimoji="1" lang="ja-JP" altLang="en-US" sz="1100"/>
          </a:p>
        </p:txBody>
      </p:sp>
      <p:sp>
        <p:nvSpPr>
          <p:cNvPr id="1147" name="四角形 152"/>
          <p:cNvSpPr/>
          <p:nvPr/>
        </p:nvSpPr>
        <p:spPr>
          <a:xfrm>
            <a:off x="226828" y="1701000"/>
            <a:ext cx="504721" cy="1590678"/>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ctr">
              <a:defRPr lang="ja-JP" altLang="en-US"/>
            </a:pPr>
            <a:r>
              <a:rPr lang="ja-JP" altLang="en-US" sz="1200">
                <a:solidFill>
                  <a:schemeClr val="tx1"/>
                </a:solidFill>
              </a:rPr>
              <a:t>認定率（％）</a:t>
            </a:r>
            <a:endParaRPr lang="ja-JP" altLang="en-US" sz="12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153" name="Picture 20" descr="C:\Users\ioas_user\Desktop\構想ロゴタイプ\日本一の健康長寿県構想ロゴタイプ（横）サブなし.jpg"/>
          <p:cNvPicPr>
            <a:picLocks noChangeAspect="1"/>
          </p:cNvPicPr>
          <p:nvPr/>
        </p:nvPicPr>
        <p:blipFill>
          <a:blip r:embed="rId1"/>
          <a:srcRect t="27609"/>
          <a:stretch>
            <a:fillRect/>
          </a:stretch>
        </p:blipFill>
        <p:spPr>
          <a:xfrm>
            <a:off x="396000" y="133037"/>
            <a:ext cx="3767033" cy="1183963"/>
          </a:xfrm>
          <a:prstGeom prst="rect">
            <a:avLst/>
          </a:prstGeom>
          <a:noFill/>
          <a:ln>
            <a:miter lim="800000"/>
          </a:ln>
        </p:spPr>
      </p:pic>
      <p:pic>
        <p:nvPicPr>
          <p:cNvPr id="1154" name="図 187"/>
          <p:cNvPicPr>
            <a:picLocks noChangeAspect="1"/>
          </p:cNvPicPr>
          <p:nvPr/>
        </p:nvPicPr>
        <p:blipFill>
          <a:blip r:embed="rId2"/>
          <a:stretch>
            <a:fillRect/>
          </a:stretch>
        </p:blipFill>
        <p:spPr>
          <a:xfrm>
            <a:off x="150319" y="1434244"/>
            <a:ext cx="8885681" cy="4778756"/>
          </a:xfrm>
          <a:prstGeom prst="rect">
            <a:avLst/>
          </a:prstGeom>
        </p:spPr>
      </p:pic>
      <p:pic>
        <p:nvPicPr>
          <p:cNvPr id="1155" name="図 188"/>
          <p:cNvPicPr>
            <a:picLocks noChangeAspect="1"/>
          </p:cNvPicPr>
          <p:nvPr/>
        </p:nvPicPr>
        <p:blipFill>
          <a:blip r:embed="rId3">
            <a:clrChange>
              <a:clrFrom>
                <a:srgbClr val="FEFEFD"/>
              </a:clrFrom>
              <a:clrTo>
                <a:srgbClr val="FEFEFD">
                  <a:alpha val="0"/>
                </a:srgbClr>
              </a:clrTo>
            </a:clrChange>
          </a:blip>
          <a:stretch>
            <a:fillRect/>
          </a:stretch>
        </p:blipFill>
        <p:spPr>
          <a:xfrm>
            <a:off x="7287713" y="357000"/>
            <a:ext cx="1244287" cy="835915"/>
          </a:xfrm>
          <a:prstGeom prst="rect">
            <a:avLst/>
          </a:prstGeom>
        </p:spPr>
      </p:pic>
      <p:sp>
        <p:nvSpPr>
          <p:cNvPr id="1156" name="図形 189"/>
          <p:cNvSpPr>
            <a:spLocks noChangeArrowheads="1"/>
          </p:cNvSpPr>
          <p:nvPr/>
        </p:nvSpPr>
        <p:spPr>
          <a:xfrm>
            <a:off x="4284000" y="411784"/>
            <a:ext cx="2776339" cy="617216"/>
          </a:xfrm>
          <a:prstGeom prst="roundRect">
            <a:avLst>
              <a:gd name="adj" fmla="val 16653"/>
            </a:avLst>
          </a:prstGeom>
          <a:solidFill>
            <a:srgbClr val="FFA6A6"/>
          </a:solidFill>
          <a:ln cap="flat" cmpd="sng">
            <a:prstDash val="solid"/>
          </a:ln>
        </p:spPr>
        <p:txBody>
          <a:bodyPr vert="horz" wrap="square" lIns="0" tIns="0" rIns="0" bIns="0" anchor="ctr"/>
          <a:lstStyle/>
          <a:p>
            <a:pPr algn="ctr" fontAlgn="base" latinLnBrk="0"/>
            <a:r>
              <a:rPr lang="ja-JP" altLang="en-US" b="1" noProof="0" dirty="0" err="0">
                <a:solidFill>
                  <a:schemeClr val="tx1"/>
                </a:solidFill>
                <a:effectLst/>
                <a:latin typeface="メイリオ" pitchFamily="55" charset="-128"/>
                <a:ea typeface="メイリオ" pitchFamily="55" charset="-128"/>
              </a:rPr>
              <a:t>第５期</a:t>
            </a:r>
            <a:r>
              <a:rPr lang="ja-JP" altLang="en-US" b="1" noProof="0" dirty="0" err="0">
                <a:solidFill>
                  <a:schemeClr val="tx1"/>
                </a:solidFill>
                <a:effectLst/>
                <a:latin typeface="メイリオ" pitchFamily="55" charset="-128"/>
                <a:ea typeface="メイリオ" pitchFamily="55" charset="-128"/>
              </a:rPr>
              <a:t>（Ｒ６～</a:t>
            </a:r>
            <a:r>
              <a:rPr lang="ja-JP" altLang="en-US" b="1" noProof="0" dirty="0" err="0">
                <a:solidFill>
                  <a:schemeClr val="tx1"/>
                </a:solidFill>
                <a:effectLst/>
                <a:latin typeface="メイリオ" pitchFamily="55" charset="-128"/>
                <a:ea typeface="メイリオ" pitchFamily="55" charset="-128"/>
              </a:rPr>
              <a:t>Ｒ９</a:t>
            </a:r>
            <a:r>
              <a:rPr lang="ja-JP" altLang="en-US" b="1" noProof="0" dirty="0" err="0">
                <a:solidFill>
                  <a:schemeClr val="tx1"/>
                </a:solidFill>
                <a:effectLst/>
                <a:latin typeface="メイリオ" pitchFamily="55" charset="-128"/>
                <a:ea typeface="メイリオ" pitchFamily="55" charset="-128"/>
              </a:rPr>
              <a:t>）</a:t>
            </a:r>
          </a:p>
        </p:txBody>
      </p:sp>
      <p:sp>
        <p:nvSpPr>
          <p:cNvPr id="1157"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4</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63" name="楕円 1088"/>
          <p:cNvSpPr/>
          <p:nvPr/>
        </p:nvSpPr>
        <p:spPr>
          <a:xfrm>
            <a:off x="1668876" y="4202619"/>
            <a:ext cx="5700889" cy="1626381"/>
          </a:xfrm>
          <a:prstGeom prst="ellipse">
            <a:avLst/>
          </a:prstGeom>
          <a:noFill/>
          <a:ln w="12700" cap="flat" cmpd="sng">
            <a:solidFill>
              <a:srgbClr val="FFC000"/>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endParaRPr lang="ja-JP" altLang="en-US"/>
          </a:p>
        </p:txBody>
      </p:sp>
      <p:sp>
        <p:nvSpPr>
          <p:cNvPr id="1164" name="四角形 1070"/>
          <p:cNvSpPr>
            <a:spLocks noGrp="1"/>
          </p:cNvSpPr>
          <p:nvPr>
            <p:ph type="title"/>
          </p:nvPr>
        </p:nvSpPr>
        <p:spPr>
          <a:xfrm>
            <a:off x="1531530" y="249381"/>
            <a:ext cx="5975581" cy="994123"/>
          </a:xfrm>
          <a:prstGeom prst="rect">
            <a:avLst/>
          </a:prstGeom>
          <a:solidFill>
            <a:schemeClr val="accent4">
              <a:lumMod val="40000"/>
              <a:lumOff val="60000"/>
            </a:schemeClr>
          </a:solidFill>
        </p:spPr>
        <p:txBody>
          <a:bodyPr lIns="65534" tIns="32767" rIns="65534" bIns="32767">
            <a:normAutofit/>
          </a:bodyPr>
          <a:p>
            <a:r>
              <a:rPr kumimoji="1" lang="ja-JP" altLang="en-US" sz="3111" b="1"/>
              <a:t>地域包括ケアシステム推進協議体</a:t>
            </a:r>
            <a:endParaRPr kumimoji="1" lang="ja-JP" altLang="en-US" sz="3111" b="1"/>
          </a:p>
        </p:txBody>
      </p:sp>
      <p:sp>
        <p:nvSpPr>
          <p:cNvPr id="1165" name="図形 1074"/>
          <p:cNvSpPr/>
          <p:nvPr/>
        </p:nvSpPr>
        <p:spPr>
          <a:xfrm>
            <a:off x="2398838" y="1427891"/>
            <a:ext cx="3613162" cy="561109"/>
          </a:xfrm>
          <a:prstGeom prst="horizontalScroll">
            <a:avLst/>
          </a:prstGeom>
          <a:noFill/>
          <a:ln w="19050" cap="flat" cmpd="sng">
            <a:solidFill>
              <a:srgbClr val="00B050"/>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600">
                <a:solidFill>
                  <a:schemeClr val="tx1"/>
                </a:solidFill>
              </a:rPr>
              <a:t>Ａブロック（四万十市・黒潮町）</a:t>
            </a:r>
            <a:endParaRPr lang="ja-JP" altLang="en-US" sz="1600">
              <a:solidFill>
                <a:schemeClr val="tx1"/>
              </a:solidFill>
            </a:endParaRPr>
          </a:p>
        </p:txBody>
      </p:sp>
      <p:sp>
        <p:nvSpPr>
          <p:cNvPr id="1166" name="図形 1075"/>
          <p:cNvSpPr/>
          <p:nvPr/>
        </p:nvSpPr>
        <p:spPr>
          <a:xfrm>
            <a:off x="4848751" y="2291891"/>
            <a:ext cx="3899249" cy="561109"/>
          </a:xfrm>
          <a:prstGeom prst="horizontalScroll">
            <a:avLst/>
          </a:prstGeom>
          <a:noFill/>
          <a:ln w="19050" cap="flat" cmpd="sng">
            <a:solidFill>
              <a:srgbClr val="00B050"/>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600">
                <a:solidFill>
                  <a:schemeClr val="tx1"/>
                </a:solidFill>
              </a:rPr>
              <a:t>Ｂブロック（宿毛市・大月町・三原村）</a:t>
            </a:r>
            <a:endParaRPr lang="ja-JP" altLang="en-US" sz="1600">
              <a:solidFill>
                <a:schemeClr val="tx1"/>
              </a:solidFill>
            </a:endParaRPr>
          </a:p>
        </p:txBody>
      </p:sp>
      <p:sp>
        <p:nvSpPr>
          <p:cNvPr id="1167" name="図形 1076"/>
          <p:cNvSpPr/>
          <p:nvPr/>
        </p:nvSpPr>
        <p:spPr>
          <a:xfrm>
            <a:off x="252000" y="2661000"/>
            <a:ext cx="3613162" cy="561109"/>
          </a:xfrm>
          <a:prstGeom prst="horizontalScroll">
            <a:avLst/>
          </a:prstGeom>
          <a:noFill/>
          <a:ln w="19050" cap="flat" cmpd="sng">
            <a:solidFill>
              <a:srgbClr val="00B050"/>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600">
                <a:solidFill>
                  <a:schemeClr val="tx1"/>
                </a:solidFill>
              </a:rPr>
              <a:t>Ｃブロック（土佐清水市）</a:t>
            </a:r>
            <a:endParaRPr lang="ja-JP" altLang="en-US" sz="1600">
              <a:solidFill>
                <a:schemeClr val="tx1"/>
              </a:solidFill>
            </a:endParaRPr>
          </a:p>
        </p:txBody>
      </p:sp>
      <p:sp>
        <p:nvSpPr>
          <p:cNvPr id="1168" name="図形 1077"/>
          <p:cNvSpPr/>
          <p:nvPr/>
        </p:nvSpPr>
        <p:spPr>
          <a:xfrm>
            <a:off x="1187820" y="4530845"/>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400" b="1"/>
              <a:t>病院</a:t>
            </a:r>
            <a:endParaRPr lang="ja-JP" altLang="en-US" sz="1400" b="1"/>
          </a:p>
        </p:txBody>
      </p:sp>
      <p:sp>
        <p:nvSpPr>
          <p:cNvPr id="1169" name="図形 1078"/>
          <p:cNvSpPr/>
          <p:nvPr/>
        </p:nvSpPr>
        <p:spPr>
          <a:xfrm>
            <a:off x="2254609" y="4050845"/>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400" b="1"/>
              <a:t>歯科医院</a:t>
            </a:r>
            <a:endParaRPr lang="ja-JP" altLang="en-US" sz="1400" b="1"/>
          </a:p>
        </p:txBody>
      </p:sp>
      <p:sp>
        <p:nvSpPr>
          <p:cNvPr id="1170" name="図形 1079"/>
          <p:cNvSpPr/>
          <p:nvPr/>
        </p:nvSpPr>
        <p:spPr>
          <a:xfrm>
            <a:off x="3558936" y="3858845"/>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400" b="1"/>
              <a:t>訪問看護</a:t>
            </a:r>
            <a:endParaRPr lang="ja-JP" altLang="en-US" sz="1400" b="1"/>
          </a:p>
        </p:txBody>
      </p:sp>
      <p:sp>
        <p:nvSpPr>
          <p:cNvPr id="1171" name="図形 1080"/>
          <p:cNvSpPr/>
          <p:nvPr/>
        </p:nvSpPr>
        <p:spPr>
          <a:xfrm>
            <a:off x="4741333" y="3858845"/>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400" b="1"/>
              <a:t>薬局</a:t>
            </a:r>
            <a:endParaRPr lang="ja-JP" altLang="en-US" sz="1400" b="1"/>
          </a:p>
        </p:txBody>
      </p:sp>
      <p:sp>
        <p:nvSpPr>
          <p:cNvPr id="1172" name="図形 1081"/>
          <p:cNvSpPr/>
          <p:nvPr/>
        </p:nvSpPr>
        <p:spPr>
          <a:xfrm>
            <a:off x="5983111" y="3954845"/>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100" b="1"/>
              <a:t>居宅介護支援</a:t>
            </a:r>
            <a:endParaRPr lang="ja-JP" altLang="en-US" sz="1100" b="1"/>
          </a:p>
        </p:txBody>
      </p:sp>
      <p:sp>
        <p:nvSpPr>
          <p:cNvPr id="1173" name="図形 1082"/>
          <p:cNvSpPr/>
          <p:nvPr/>
        </p:nvSpPr>
        <p:spPr>
          <a:xfrm>
            <a:off x="5508000" y="5445000"/>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900" b="1"/>
              <a:t>ＮＰＯ</a:t>
            </a:r>
            <a:endParaRPr lang="ja-JP" altLang="en-US" sz="900" b="1"/>
          </a:p>
        </p:txBody>
      </p:sp>
      <p:sp>
        <p:nvSpPr>
          <p:cNvPr id="1174" name="図形 1083"/>
          <p:cNvSpPr/>
          <p:nvPr/>
        </p:nvSpPr>
        <p:spPr>
          <a:xfrm>
            <a:off x="6588000" y="5157000"/>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400" b="1"/>
              <a:t>社協</a:t>
            </a:r>
            <a:endParaRPr lang="ja-JP" altLang="en-US" sz="1400" b="1"/>
          </a:p>
        </p:txBody>
      </p:sp>
      <p:sp>
        <p:nvSpPr>
          <p:cNvPr id="1175" name="図形 1084"/>
          <p:cNvSpPr/>
          <p:nvPr/>
        </p:nvSpPr>
        <p:spPr>
          <a:xfrm>
            <a:off x="1908000" y="5253000"/>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900" b="1"/>
              <a:t>市町村</a:t>
            </a:r>
            <a:endParaRPr lang="ja-JP" altLang="en-US" sz="900" b="1"/>
          </a:p>
        </p:txBody>
      </p:sp>
      <p:sp>
        <p:nvSpPr>
          <p:cNvPr id="1176" name="図形 1085"/>
          <p:cNvSpPr/>
          <p:nvPr/>
        </p:nvSpPr>
        <p:spPr>
          <a:xfrm>
            <a:off x="3059820" y="5541000"/>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400" b="1"/>
              <a:t>包括</a:t>
            </a:r>
            <a:endParaRPr lang="ja-JP" altLang="en-US" sz="1400" b="1"/>
          </a:p>
        </p:txBody>
      </p:sp>
      <p:sp>
        <p:nvSpPr>
          <p:cNvPr id="1177" name="図形 1086"/>
          <p:cNvSpPr/>
          <p:nvPr/>
        </p:nvSpPr>
        <p:spPr>
          <a:xfrm>
            <a:off x="4233333" y="5541000"/>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200" b="1"/>
              <a:t>家族の会</a:t>
            </a:r>
            <a:endParaRPr lang="ja-JP" altLang="en-US" sz="1200" b="1"/>
          </a:p>
        </p:txBody>
      </p:sp>
      <p:sp>
        <p:nvSpPr>
          <p:cNvPr id="1178" name="図形 1087"/>
          <p:cNvSpPr/>
          <p:nvPr/>
        </p:nvSpPr>
        <p:spPr>
          <a:xfrm>
            <a:off x="7020000" y="4434845"/>
            <a:ext cx="792180" cy="626155"/>
          </a:xfrm>
          <a:prstGeom prst="flowChartConnector">
            <a:avLst/>
          </a:prstGeom>
          <a:solidFill>
            <a:srgbClr val="92D050"/>
          </a:solidFill>
          <a:ln w="12700" cap="flat" cmpd="sng">
            <a:solidFill>
              <a:schemeClr val="bg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65534" tIns="32767" rIns="65534" bIns="32767" anchor="ctr"/>
          <a:p>
            <a:pPr algn="ctr"/>
            <a:r>
              <a:rPr lang="ja-JP" altLang="en-US" sz="1200" b="1"/>
              <a:t>訪問介護</a:t>
            </a:r>
            <a:endParaRPr lang="ja-JP" altLang="en-US" sz="1200" b="1"/>
          </a:p>
        </p:txBody>
      </p:sp>
      <p:sp>
        <p:nvSpPr>
          <p:cNvPr id="1179" name="四角形 48"/>
          <p:cNvSpPr/>
          <p:nvPr/>
        </p:nvSpPr>
        <p:spPr>
          <a:xfrm>
            <a:off x="4096534" y="1918119"/>
            <a:ext cx="1987466" cy="45488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a:solidFill>
                  <a:schemeClr val="tx1"/>
                </a:solidFill>
              </a:rPr>
              <a:t>※H30年度開始</a:t>
            </a:r>
            <a:endParaRPr lang="ja-JP" altLang="en-US" sz="1400">
              <a:solidFill>
                <a:schemeClr val="tx1"/>
              </a:solidFill>
            </a:endParaRPr>
          </a:p>
        </p:txBody>
      </p:sp>
      <p:sp>
        <p:nvSpPr>
          <p:cNvPr id="1180" name="四角形 49"/>
          <p:cNvSpPr/>
          <p:nvPr/>
        </p:nvSpPr>
        <p:spPr>
          <a:xfrm>
            <a:off x="6804000" y="2782119"/>
            <a:ext cx="1987466" cy="45488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a:solidFill>
                  <a:schemeClr val="tx1"/>
                </a:solidFill>
              </a:rPr>
              <a:t>※R元年度開始</a:t>
            </a:r>
            <a:endParaRPr lang="ja-JP" altLang="en-US" sz="1400">
              <a:solidFill>
                <a:schemeClr val="tx1"/>
              </a:solidFill>
            </a:endParaRPr>
          </a:p>
        </p:txBody>
      </p:sp>
      <p:sp>
        <p:nvSpPr>
          <p:cNvPr id="1181" name="四角形 50"/>
          <p:cNvSpPr/>
          <p:nvPr/>
        </p:nvSpPr>
        <p:spPr>
          <a:xfrm>
            <a:off x="542808" y="3105560"/>
            <a:ext cx="4985688" cy="45488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a:solidFill>
                  <a:schemeClr val="tx1"/>
                </a:solidFill>
              </a:rPr>
              <a:t>※H24年度開始（土佐清水在宅医療多職種連携協議会）</a:t>
            </a:r>
            <a:endParaRPr lang="ja-JP" altLang="en-US" sz="1400">
              <a:solidFill>
                <a:schemeClr val="tx1"/>
              </a:solidFill>
            </a:endParaRPr>
          </a:p>
        </p:txBody>
      </p:sp>
      <p:sp>
        <p:nvSpPr>
          <p:cNvPr id="1182" name="スライド番号プレースホルダー 4"/>
          <p:cNvSpPr>
            <a:spLocks noGrp="1"/>
          </p:cNvSpPr>
          <p:nvPr>
            <p:ph type="sldNum" sz="quarter" idx="12"/>
          </p:nvPr>
        </p:nvSpPr>
        <p:spPr/>
        <p:txBody>
          <a:bodyPr/>
          <a:lstStyle/>
          <a:p>
            <a:fld id="{2C9400E4-C46D-48FA-AEA0-ED136F70A0E5}" type="slidenum">
              <a:rPr kumimoji="1" lang="ja-JP" altLang="en-US" smtClean="0"/>
              <a:t>5</a:t>
            </a:fld>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88" name="四角形 29"/>
          <p:cNvSpPr>
            <a:spLocks noGrp="1"/>
          </p:cNvSpPr>
          <p:nvPr>
            <p:ph type="title"/>
          </p:nvPr>
        </p:nvSpPr>
        <p:spPr>
          <a:xfrm>
            <a:off x="457200" y="418653"/>
            <a:ext cx="8229600" cy="994123"/>
          </a:xfrm>
          <a:prstGeom prst="rect">
            <a:avLst/>
          </a:prstGeom>
          <a:solidFill>
            <a:schemeClr val="accent4">
              <a:lumMod val="40000"/>
              <a:lumOff val="60000"/>
            </a:schemeClr>
          </a:solidFill>
        </p:spPr>
        <p:txBody>
          <a:bodyPr>
            <a:normAutofit fontScale="90000"/>
          </a:bodyPr>
          <a:p>
            <a:r>
              <a:rPr kumimoji="1" lang="ja-JP" altLang="en-US" sz="3111" b="1"/>
              <a:t>地域包括ケアシステム構築における幡多地域の課題</a:t>
            </a:r>
            <a:endParaRPr kumimoji="1" lang="ja-JP" altLang="en-US" sz="3111" b="1"/>
          </a:p>
        </p:txBody>
      </p:sp>
      <p:sp>
        <p:nvSpPr>
          <p:cNvPr id="1189" name="四角形 30"/>
          <p:cNvSpPr>
            <a:spLocks noGrp="1"/>
          </p:cNvSpPr>
          <p:nvPr>
            <p:ph idx="1"/>
          </p:nvPr>
        </p:nvSpPr>
        <p:spPr>
          <a:xfrm>
            <a:off x="457200" y="1772567"/>
            <a:ext cx="8229600" cy="4651922"/>
          </a:xfrm>
          <a:prstGeom prst="rect">
            <a:avLst/>
          </a:prstGeom>
        </p:spPr>
        <p:txBody>
          <a:bodyPr>
            <a:normAutofit fontScale="92500" lnSpcReduction="10000"/>
          </a:bodyPr>
          <a:p>
            <a:pPr marL="0" indent="0">
              <a:buNone/>
            </a:pPr>
            <a:r>
              <a:rPr kumimoji="1" lang="ja-JP" altLang="en-US"/>
              <a:t>・在宅医療・介護の連携</a:t>
            </a:r>
            <a:endParaRPr kumimoji="1" lang="ja-JP" altLang="en-US"/>
          </a:p>
          <a:p>
            <a:pPr marL="0" indent="0">
              <a:buNone/>
            </a:pPr>
            <a:r>
              <a:rPr kumimoji="1" lang="ja-JP" altLang="en-US"/>
              <a:t>・</a:t>
            </a:r>
            <a:r>
              <a:rPr kumimoji="1" lang="ja-JP" altLang="en-US"/>
              <a:t>在宅服薬</a:t>
            </a:r>
            <a:r>
              <a:rPr kumimoji="1" lang="ja-JP" altLang="en-US"/>
              <a:t>に</a:t>
            </a:r>
            <a:r>
              <a:rPr kumimoji="1" lang="ja-JP" altLang="en-US"/>
              <a:t>関する</a:t>
            </a:r>
            <a:r>
              <a:rPr kumimoji="1" lang="ja-JP" altLang="en-US"/>
              <a:t>こと</a:t>
            </a:r>
            <a:endParaRPr kumimoji="1" lang="ja-JP" altLang="en-US"/>
          </a:p>
          <a:p>
            <a:pPr marL="0" indent="0">
              <a:buNone/>
            </a:pPr>
            <a:r>
              <a:rPr kumimoji="1" lang="ja-JP" altLang="en-US"/>
              <a:t>・在宅口腔ケアに関すること</a:t>
            </a:r>
            <a:endParaRPr kumimoji="1" lang="ja-JP" altLang="en-US"/>
          </a:p>
          <a:p>
            <a:pPr marL="0" indent="0">
              <a:buNone/>
            </a:pPr>
            <a:r>
              <a:rPr kumimoji="1" lang="ja-JP" altLang="en-US"/>
              <a:t>・介護人材不足</a:t>
            </a:r>
            <a:endParaRPr kumimoji="1" lang="ja-JP" altLang="en-US"/>
          </a:p>
          <a:p>
            <a:pPr marL="0" indent="0">
              <a:buNone/>
            </a:pPr>
            <a:r>
              <a:rPr kumimoji="1" lang="ja-JP" altLang="en-US"/>
              <a:t>・</a:t>
            </a:r>
            <a:r>
              <a:rPr kumimoji="1" lang="ja-JP" altLang="en-US"/>
              <a:t>介護サービス</a:t>
            </a:r>
            <a:r>
              <a:rPr kumimoji="1" lang="ja-JP" altLang="en-US"/>
              <a:t>の</a:t>
            </a:r>
            <a:r>
              <a:rPr kumimoji="1" lang="ja-JP" altLang="en-US"/>
              <a:t>不足</a:t>
            </a:r>
            <a:endParaRPr kumimoji="1" lang="ja-JP" altLang="en-US"/>
          </a:p>
          <a:p>
            <a:pPr marL="0" indent="0">
              <a:buNone/>
            </a:pPr>
            <a:r>
              <a:rPr kumimoji="1" lang="ja-JP" altLang="en-US"/>
              <a:t>・</a:t>
            </a:r>
            <a:r>
              <a:rPr kumimoji="1" lang="ja-JP" altLang="en-US"/>
              <a:t>生活支援</a:t>
            </a:r>
            <a:r>
              <a:rPr kumimoji="1" lang="ja-JP" altLang="en-US"/>
              <a:t>に</a:t>
            </a:r>
            <a:r>
              <a:rPr kumimoji="1" lang="ja-JP" altLang="en-US"/>
              <a:t>関すること</a:t>
            </a:r>
            <a:endParaRPr kumimoji="1" lang="ja-JP" altLang="en-US"/>
          </a:p>
          <a:p>
            <a:pPr marL="0" indent="0">
              <a:buNone/>
            </a:pPr>
            <a:r>
              <a:rPr kumimoji="1" lang="ja-JP" altLang="en-US"/>
              <a:t>・</a:t>
            </a:r>
            <a:r>
              <a:rPr kumimoji="1" lang="ja-JP" altLang="en-US"/>
              <a:t>身寄りのない高齢者へ</a:t>
            </a:r>
            <a:r>
              <a:rPr kumimoji="1" lang="ja-JP" altLang="en-US"/>
              <a:t>の</a:t>
            </a:r>
            <a:r>
              <a:rPr kumimoji="1" lang="ja-JP" altLang="en-US"/>
              <a:t>支援</a:t>
            </a:r>
            <a:endParaRPr kumimoji="1" lang="ja-JP" altLang="en-US"/>
          </a:p>
          <a:p>
            <a:pPr marL="0" indent="0">
              <a:buNone/>
            </a:pPr>
            <a:r>
              <a:rPr kumimoji="1" lang="ja-JP" altLang="en-US"/>
              <a:t>・看取り・</a:t>
            </a:r>
            <a:r>
              <a:rPr kumimoji="1" lang="ja-JP" altLang="en-US"/>
              <a:t>ACPに関すること</a:t>
            </a:r>
            <a:endParaRPr kumimoji="1" lang="ja-JP" altLang="en-US"/>
          </a:p>
          <a:p>
            <a:pPr marL="0" indent="0">
              <a:buNone/>
            </a:pPr>
            <a:r>
              <a:rPr kumimoji="1" lang="ja-JP" altLang="en-US"/>
              <a:t>・介護予防・自立支援の促進</a:t>
            </a:r>
            <a:r>
              <a:rPr kumimoji="1" lang="ja-JP" altLang="en-US"/>
              <a:t>　等</a:t>
            </a:r>
            <a:endParaRPr kumimoji="1" lang="ja-JP" altLang="en-US"/>
          </a:p>
          <a:p>
            <a:pPr marL="0" indent="0">
              <a:buNone/>
            </a:pPr>
            <a:endParaRPr kumimoji="1" lang="ja-JP" altLang="en-US"/>
          </a:p>
        </p:txBody>
      </p:sp>
      <p:sp>
        <p:nvSpPr>
          <p:cNvPr id="1190" name="楕円 54"/>
          <p:cNvSpPr/>
          <p:nvPr/>
        </p:nvSpPr>
        <p:spPr>
          <a:xfrm>
            <a:off x="455083" y="1629186"/>
            <a:ext cx="4839375" cy="578537"/>
          </a:xfrm>
          <a:prstGeom prst="ellipse">
            <a:avLst/>
          </a:prstGeom>
          <a:noFill/>
          <a:ln w="254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6</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9" dur="1" fill="hold">
                                          <p:stCondLst>
                                            <p:cond delay="0"/>
                                          </p:stCondLst>
                                        </p:cTn>
                                        <p:tgtEl>
                                          <p:spTgt spid="1189"/>
                                        </p:tgtEl>
                                        <p:attrNameLst>
                                          <p:attrName>style.visibility</p:attrName>
                                        </p:attrNameLst>
                                      </p:cBhvr>
                                      <p:to>
                                        <p:strVal val="visible"/>
                                      </p:to>
                                    </p:set>
                                    <p:animEffect transition="in" filter="fade">
                                      <p:cBhvr>
                                        <p:cTn id="8" dur="1000"/>
                                        <p:tgtEl>
                                          <p:spTgt spid="1189"/>
                                        </p:tgtEl>
                                      </p:cBhvr>
                                    </p:animEffect>
                                    <p:anim calcmode="lin" valueType="num">
                                      <p:cBhvr>
                                        <p:cTn id="6" dur="1000" fill="hold"/>
                                        <p:tgtEl>
                                          <p:spTgt spid="1189"/>
                                        </p:tgtEl>
                                        <p:attrNameLst>
                                          <p:attrName>ppt_x</p:attrName>
                                        </p:attrNameLst>
                                      </p:cBhvr>
                                      <p:tavLst>
                                        <p:tav tm="0">
                                          <p:val>
                                            <p:strVal val="#ppt_x"/>
                                          </p:val>
                                        </p:tav>
                                        <p:tav tm="100000">
                                          <p:val>
                                            <p:strVal val="#ppt_x"/>
                                          </p:val>
                                        </p:tav>
                                      </p:tavLst>
                                    </p:anim>
                                    <p:anim calcmode="lin" valueType="num">
                                      <p:cBhvr>
                                        <p:cTn id="7" dur="1000" fill="hold"/>
                                        <p:tgtEl>
                                          <p:spTgt spid="11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5" dur="1" fill="hold">
                                          <p:stCondLst>
                                            <p:cond delay="0"/>
                                          </p:stCondLst>
                                        </p:cTn>
                                        <p:tgtEl>
                                          <p:spTgt spid="1190"/>
                                        </p:tgtEl>
                                        <p:attrNameLst>
                                          <p:attrName>style.visibility</p:attrName>
                                        </p:attrNameLst>
                                      </p:cBhvr>
                                      <p:to>
                                        <p:strVal val="visible"/>
                                      </p:to>
                                    </p:set>
                                    <p:anim calcmode="lin" valueType="num">
                                      <p:cBhvr additive="base">
                                        <p:cTn id="13" dur="500" fill="hold"/>
                                        <p:tgtEl>
                                          <p:spTgt spid="1190"/>
                                        </p:tgtEl>
                                        <p:attrNameLst>
                                          <p:attrName>ppt_x</p:attrName>
                                        </p:attrNameLst>
                                      </p:cBhvr>
                                      <p:tavLst>
                                        <p:tav tm="0">
                                          <p:val>
                                            <p:strVal val="#ppt_x"/>
                                          </p:val>
                                        </p:tav>
                                        <p:tav tm="100000">
                                          <p:val>
                                            <p:strVal val="#ppt_x"/>
                                          </p:val>
                                        </p:tav>
                                      </p:tavLst>
                                    </p:anim>
                                    <p:anim calcmode="lin" valueType="num">
                                      <p:cBhvr additive="base">
                                        <p:cTn id="14" dur="500" fill="hold"/>
                                        <p:tgtEl>
                                          <p:spTgt spid="1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 grpId="0" animBg="1" autoUpdateAnimBg="0"/>
      <p:bldP spid="119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7" name="四角形 825"/>
          <p:cNvSpPr>
            <a:spLocks noGrp="1"/>
          </p:cNvSpPr>
          <p:nvPr>
            <p:ph type="title"/>
          </p:nvPr>
        </p:nvSpPr>
        <p:spPr>
          <a:xfrm>
            <a:off x="111334" y="44664"/>
            <a:ext cx="8853229" cy="923923"/>
          </a:xfrm>
          <a:prstGeom prst="rect">
            <a:avLst/>
          </a:prstGeom>
          <a:solidFill>
            <a:schemeClr val="accent4">
              <a:lumMod val="40000"/>
              <a:lumOff val="60000"/>
            </a:schemeClr>
          </a:solidFill>
        </p:spPr>
        <p:txBody>
          <a:bodyPr anchor="ctr">
            <a:normAutofit fontScale="90000"/>
          </a:bodyPr>
          <a:lstStyle/>
          <a:p>
            <a:r>
              <a:rPr kumimoji="1" lang="ja-JP" altLang="en-US" sz="3111">
                <a:latin typeface="+mn-ea"/>
                <a:ea typeface="+mn-ea"/>
              </a:rPr>
              <a:t>「入院時・退院時における情報共有の手引き」の</a:t>
            </a:r>
            <a:endParaRPr sz="3111">
              <a:latin typeface="+mn-ea"/>
              <a:ea typeface="+mn-ea"/>
            </a:endParaRPr>
          </a:p>
          <a:p>
            <a:r>
              <a:rPr kumimoji="1" lang="ja-JP" altLang="en-US" sz="3111">
                <a:latin typeface="+mn-ea"/>
                <a:ea typeface="+mn-ea"/>
              </a:rPr>
              <a:t>策定及び運用</a:t>
            </a:r>
            <a:endParaRPr kumimoji="1" lang="ja-JP" altLang="en-US" sz="3111">
              <a:latin typeface="+mn-ea"/>
              <a:ea typeface="+mn-ea"/>
            </a:endParaRPr>
          </a:p>
        </p:txBody>
      </p:sp>
      <p:sp>
        <p:nvSpPr>
          <p:cNvPr id="1198" name="四角形 826"/>
          <p:cNvSpPr>
            <a:spLocks noGrp="1"/>
          </p:cNvSpPr>
          <p:nvPr>
            <p:ph idx="1"/>
          </p:nvPr>
        </p:nvSpPr>
        <p:spPr>
          <a:xfrm>
            <a:off x="247685" y="1123639"/>
            <a:ext cx="8580663" cy="1733535"/>
          </a:xfrm>
          <a:prstGeom prst="rect">
            <a:avLst/>
          </a:prstGeom>
          <a:ln>
            <a:solidFill>
              <a:schemeClr val="accent1">
                <a:lumMod val="50000"/>
              </a:schemeClr>
            </a:solidFill>
          </a:ln>
        </p:spPr>
        <p:txBody>
          <a:bodyPr>
            <a:normAutofit fontScale="25000" lnSpcReduction="20000"/>
          </a:bodyPr>
          <a:lstStyle/>
          <a:p>
            <a:pPr marL="0" indent="0">
              <a:buNone/>
            </a:pPr>
            <a:r>
              <a:rPr kumimoji="1" lang="ja-JP" altLang="en-US" sz="8000">
                <a:latin typeface="+mn-ea"/>
                <a:ea typeface="+mn-ea"/>
              </a:rPr>
              <a:t>【目的】</a:t>
            </a:r>
            <a:endParaRPr kumimoji="1" lang="ja-JP" altLang="en-US" sz="8000">
              <a:latin typeface="+mn-ea"/>
              <a:ea typeface="+mn-ea"/>
            </a:endParaRPr>
          </a:p>
          <a:p>
            <a:pPr marL="0" indent="0">
              <a:buNone/>
            </a:pPr>
            <a:r>
              <a:rPr kumimoji="1" lang="ja-JP" altLang="en-US" sz="8000">
                <a:latin typeface="+mn-ea"/>
                <a:ea typeface="+mn-ea"/>
              </a:rPr>
              <a:t>　</a:t>
            </a:r>
            <a:r>
              <a:rPr kumimoji="1" lang="ja-JP" altLang="en-US" sz="8000">
                <a:latin typeface="+mn-ea"/>
                <a:ea typeface="+mn-ea"/>
              </a:rPr>
              <a:t>医療・介護を必要とする高齢者等が入退院する時に、病院担当者と地域のケアマネジャー等が「お互いの持つ情報と課題を共有し、確実に引き継ぐ」ことで、対象者が安心して在宅生活を継続していくことを目指しています。</a:t>
            </a:r>
            <a:r>
              <a:rPr kumimoji="1" lang="ja-JP" altLang="en-US" sz="8000">
                <a:latin typeface="+mn-ea"/>
                <a:ea typeface="+mn-ea"/>
              </a:rPr>
              <a:t>（H30策定、H31.4.1から運用開始。</a:t>
            </a:r>
            <a:r>
              <a:rPr kumimoji="1" lang="ja-JP" altLang="en-US" sz="8000">
                <a:latin typeface="+mn-ea"/>
                <a:ea typeface="+mn-ea"/>
              </a:rPr>
              <a:t>Ver2024.4.1を関係機関に配布すると共に、幡多福祉保健所ＨＰで公開中</a:t>
            </a:r>
            <a:r>
              <a:rPr kumimoji="1" lang="ja-JP" altLang="en-US" sz="8000">
                <a:latin typeface="+mn-ea"/>
                <a:ea typeface="+mn-ea"/>
              </a:rPr>
              <a:t>）</a:t>
            </a:r>
            <a:endParaRPr kumimoji="1" lang="ja-JP" altLang="en-US" sz="8000">
              <a:latin typeface="+mn-ea"/>
              <a:ea typeface="+mn-ea"/>
            </a:endParaRPr>
          </a:p>
        </p:txBody>
      </p:sp>
      <p:graphicFrame>
        <p:nvGraphicFramePr>
          <p:cNvPr id="1199" name="四角形 1085"/>
          <p:cNvGraphicFramePr>
            <a:graphicFrameLocks noGrp="1"/>
          </p:cNvGraphicFramePr>
          <p:nvPr/>
        </p:nvGraphicFramePr>
        <p:xfrm>
          <a:off x="384923" y="3018163"/>
          <a:ext cx="5399997" cy="3214591"/>
        </p:xfrm>
        <a:graphic>
          <a:graphicData uri="http://schemas.openxmlformats.org/drawingml/2006/table">
            <a:tbl>
              <a:tblPr firstRow="1" bandRow="1">
                <a:tableStyleId>{69CF1AB2-1976-4502-BF36-3FF5EA218861}</a:tableStyleId>
              </a:tblPr>
              <a:tblGrid>
                <a:gridCol w="981749"/>
                <a:gridCol w="4418247"/>
              </a:tblGrid>
              <a:tr h="1110127">
                <a:tc>
                  <a:txBody>
                    <a:bodyPr/>
                    <a:lstStyle/>
                    <a:p>
                      <a:r>
                        <a:rPr kumimoji="1" lang="ja-JP" altLang="en-US" sz="1600" dirty="0">
                          <a:latin typeface="HG丸ｺﾞｼｯｸM-PRO"/>
                          <a:ea typeface="HG丸ｺﾞｼｯｸM-PRO"/>
                        </a:rPr>
                        <a:t>支援の</a:t>
                      </a:r>
                      <a:endParaRPr sz="1600">
                        <a:latin typeface="HG丸ｺﾞｼｯｸM-PRO"/>
                        <a:ea typeface="HG丸ｺﾞｼｯｸM-PRO"/>
                      </a:endParaRPr>
                    </a:p>
                    <a:p>
                      <a:r>
                        <a:rPr kumimoji="1" lang="ja-JP" altLang="en-US" sz="1600" dirty="0">
                          <a:latin typeface="HG丸ｺﾞｼｯｸM-PRO"/>
                          <a:ea typeface="HG丸ｺﾞｼｯｸM-PRO"/>
                        </a:rPr>
                        <a:t>対象者</a:t>
                      </a:r>
                      <a:endParaRPr kumimoji="1" lang="ja-JP" altLang="en-US" sz="1600" dirty="0">
                        <a:latin typeface="HG丸ｺﾞｼｯｸM-PRO"/>
                        <a:ea typeface="HG丸ｺﾞｼｯｸM-PRO"/>
                      </a:endParaRPr>
                    </a:p>
                  </a:txBody>
                  <a:tcPr anchor="ctr"/>
                </a:tc>
                <a:tc>
                  <a:txBody>
                    <a:bodyPr/>
                    <a:lstStyle/>
                    <a:p>
                      <a:r>
                        <a:rPr kumimoji="1" lang="ja-JP" altLang="en-US" sz="1600">
                          <a:latin typeface="+mn-ea"/>
                          <a:ea typeface="+mn-ea"/>
                        </a:rPr>
                        <a:t>65歳以上、または40～64歳で介護保険申請ができる特定疾病対象者であり、入院前に介護保険サービスを利用していた方、または退院後に</a:t>
                      </a:r>
                      <a:r>
                        <a:rPr kumimoji="1" lang="ja-JP" altLang="en-US" sz="1600" u="none">
                          <a:latin typeface="+mn-ea"/>
                          <a:ea typeface="+mn-ea"/>
                        </a:rPr>
                        <a:t>支援</a:t>
                      </a:r>
                      <a:r>
                        <a:rPr kumimoji="1" lang="ja-JP" altLang="en-US" sz="1600">
                          <a:latin typeface="+mn-ea"/>
                          <a:ea typeface="+mn-ea"/>
                        </a:rPr>
                        <a:t>が必要と思われる方。</a:t>
                      </a:r>
                      <a:endParaRPr kumimoji="1" lang="ja-JP" altLang="en-US" sz="1600" dirty="0">
                        <a:latin typeface="+mn-ea"/>
                        <a:ea typeface="+mn-ea"/>
                      </a:endParaRPr>
                    </a:p>
                  </a:txBody>
                  <a:tcPr/>
                </a:tc>
                <a:extLst>
                  <a:ext uri="{0D108BD9-81ED-4DB2-BD59-A6C34878D82A}"/>
                </a:extLst>
              </a:tr>
              <a:tr h="2104464">
                <a:tc>
                  <a:txBody>
                    <a:bodyPr/>
                    <a:lstStyle/>
                    <a:p>
                      <a:r>
                        <a:rPr kumimoji="1" lang="ja-JP" altLang="en-US" sz="1600" dirty="0">
                          <a:latin typeface="HG丸ｺﾞｼｯｸM-PRO"/>
                          <a:ea typeface="HG丸ｺﾞｼｯｸM-PRO"/>
                        </a:rPr>
                        <a:t>支援の</a:t>
                      </a:r>
                      <a:endParaRPr sz="1600">
                        <a:latin typeface="HG丸ｺﾞｼｯｸM-PRO"/>
                        <a:ea typeface="HG丸ｺﾞｼｯｸM-PRO"/>
                      </a:endParaRPr>
                    </a:p>
                    <a:p>
                      <a:r>
                        <a:rPr kumimoji="1" lang="ja-JP" altLang="en-US" sz="1600" dirty="0">
                          <a:latin typeface="HG丸ｺﾞｼｯｸM-PRO"/>
                          <a:ea typeface="HG丸ｺﾞｼｯｸM-PRO"/>
                        </a:rPr>
                        <a:t>担当者</a:t>
                      </a:r>
                      <a:endParaRPr kumimoji="1" lang="ja-JP" altLang="en-US" sz="1600" dirty="0">
                        <a:latin typeface="HG丸ｺﾞｼｯｸM-PRO"/>
                        <a:ea typeface="HG丸ｺﾞｼｯｸM-PRO"/>
                      </a:endParaRPr>
                    </a:p>
                  </a:txBody>
                  <a:tcPr anchor="ctr"/>
                </a:tc>
                <a:tc>
                  <a:txBody>
                    <a:bodyPr/>
                    <a:lstStyle/>
                    <a:p>
                      <a:pPr marL="0" indent="0">
                        <a:buNone/>
                      </a:pPr>
                      <a:r>
                        <a:rPr kumimoji="1" lang="ja-JP" altLang="en-US" sz="1600" dirty="0">
                          <a:latin typeface="+mn-ea"/>
                          <a:ea typeface="+mn-ea"/>
                        </a:rPr>
                        <a:t>【病院】</a:t>
                      </a:r>
                      <a:endParaRPr sz="1600">
                        <a:latin typeface="+mn-ea"/>
                        <a:ea typeface="+mn-ea"/>
                      </a:endParaRPr>
                    </a:p>
                    <a:p>
                      <a:pPr marL="0" indent="0">
                        <a:buNone/>
                      </a:pPr>
                      <a:r>
                        <a:rPr kumimoji="1" lang="ja-JP" altLang="en-US" sz="1600" dirty="0">
                          <a:latin typeface="+mn-ea"/>
                          <a:ea typeface="+mn-ea"/>
                        </a:rPr>
                        <a:t>　・</a:t>
                      </a:r>
                      <a:r>
                        <a:rPr kumimoji="1" lang="ja-JP" altLang="en-US" sz="1600" dirty="0">
                          <a:latin typeface="+mn-ea"/>
                          <a:ea typeface="+mn-ea"/>
                        </a:rPr>
                        <a:t>地域連携室の担当看護師、ソーシ</a:t>
                      </a:r>
                      <a:r>
                        <a:rPr kumimoji="1" lang="ja-JP" altLang="en-US" sz="1600" dirty="0">
                          <a:latin typeface="+mn-ea"/>
                          <a:ea typeface="+mn-ea"/>
                        </a:rPr>
                        <a:t>ャルワ</a:t>
                      </a:r>
                      <a:endParaRPr sz="1600">
                        <a:latin typeface="+mn-ea"/>
                        <a:ea typeface="+mn-ea"/>
                      </a:endParaRPr>
                    </a:p>
                    <a:p>
                      <a:pPr marL="0" indent="0">
                        <a:buNone/>
                      </a:pPr>
                      <a:r>
                        <a:rPr kumimoji="1" lang="ja-JP" altLang="en-US" sz="1600" dirty="0">
                          <a:latin typeface="+mn-ea"/>
                          <a:ea typeface="+mn-ea"/>
                        </a:rPr>
                        <a:t>　</a:t>
                      </a:r>
                      <a:r>
                        <a:rPr kumimoji="1" lang="ja-JP" altLang="en-US" sz="1600" dirty="0">
                          <a:latin typeface="+mn-ea"/>
                          <a:ea typeface="+mn-ea"/>
                        </a:rPr>
                        <a:t>　</a:t>
                      </a:r>
                      <a:r>
                        <a:rPr kumimoji="1" lang="ja-JP" altLang="en-US" sz="1600" dirty="0">
                          <a:latin typeface="+mn-ea"/>
                          <a:ea typeface="+mn-ea"/>
                        </a:rPr>
                        <a:t>ーカー</a:t>
                      </a:r>
                      <a:endParaRPr kumimoji="1" lang="ja-JP" altLang="en-US" sz="1600" dirty="0">
                        <a:latin typeface="+mn-ea"/>
                        <a:ea typeface="+mn-ea"/>
                      </a:endParaRPr>
                    </a:p>
                    <a:p>
                      <a:pPr marL="0" indent="0">
                        <a:buNone/>
                      </a:pPr>
                      <a:r>
                        <a:rPr kumimoji="1" lang="ja-JP" altLang="en-US" sz="1600" dirty="0">
                          <a:latin typeface="+mn-ea"/>
                          <a:ea typeface="+mn-ea"/>
                        </a:rPr>
                        <a:t>　</a:t>
                      </a:r>
                      <a:r>
                        <a:rPr kumimoji="1" lang="ja-JP" altLang="en-US" sz="1600" dirty="0">
                          <a:latin typeface="+mn-ea"/>
                          <a:ea typeface="+mn-ea"/>
                        </a:rPr>
                        <a:t>・</a:t>
                      </a:r>
                      <a:r>
                        <a:rPr kumimoji="1" lang="ja-JP" altLang="en-US" sz="1600" dirty="0">
                          <a:latin typeface="+mn-ea"/>
                          <a:ea typeface="+mn-ea"/>
                        </a:rPr>
                        <a:t>各医療機関の病棟看護師　等</a:t>
                      </a:r>
                      <a:endParaRPr kumimoji="1" lang="ja-JP" altLang="en-US" sz="1600" dirty="0">
                        <a:latin typeface="+mn-ea"/>
                        <a:ea typeface="+mn-ea"/>
                      </a:endParaRPr>
                    </a:p>
                    <a:p>
                      <a:pPr marL="0" lvl="0" indent="0">
                        <a:buNone/>
                      </a:pPr>
                      <a:r>
                        <a:rPr kumimoji="1" lang="ja-JP" altLang="en-US" sz="1600" dirty="0">
                          <a:latin typeface="+mn-ea"/>
                          <a:ea typeface="+mn-ea"/>
                        </a:rPr>
                        <a:t>【地域】</a:t>
                      </a:r>
                      <a:endParaRPr kumimoji="1" lang="ja-JP" altLang="en-US" sz="1600" dirty="0">
                        <a:latin typeface="+mn-ea"/>
                        <a:ea typeface="+mn-ea"/>
                      </a:endParaRPr>
                    </a:p>
                    <a:p>
                      <a:pPr marL="0" lvl="0" indent="0">
                        <a:buNone/>
                      </a:pPr>
                      <a:r>
                        <a:rPr kumimoji="1" lang="ja-JP" altLang="en-US" sz="1600" dirty="0">
                          <a:latin typeface="+mn-ea"/>
                          <a:ea typeface="+mn-ea"/>
                        </a:rPr>
                        <a:t>　</a:t>
                      </a:r>
                      <a:r>
                        <a:rPr kumimoji="1" lang="ja-JP" altLang="en-US" sz="1600" dirty="0">
                          <a:latin typeface="+mn-ea"/>
                          <a:ea typeface="+mn-ea"/>
                        </a:rPr>
                        <a:t>・</a:t>
                      </a:r>
                      <a:r>
                        <a:rPr kumimoji="1" lang="ja-JP" altLang="en-US" sz="1600" dirty="0">
                          <a:latin typeface="+mn-ea"/>
                          <a:ea typeface="+mn-ea"/>
                        </a:rPr>
                        <a:t>ケアマネジャー</a:t>
                      </a:r>
                      <a:endParaRPr kumimoji="1" lang="ja-JP" altLang="en-US" sz="1600" dirty="0">
                        <a:latin typeface="+mn-ea"/>
                        <a:ea typeface="+mn-ea"/>
                      </a:endParaRPr>
                    </a:p>
                    <a:p>
                      <a:pPr marL="0" lvl="0" indent="0">
                        <a:buNone/>
                      </a:pPr>
                      <a:r>
                        <a:rPr kumimoji="1" lang="ja-JP" altLang="en-US" sz="1600" dirty="0">
                          <a:latin typeface="+mn-ea"/>
                          <a:ea typeface="+mn-ea"/>
                        </a:rPr>
                        <a:t>　</a:t>
                      </a:r>
                      <a:r>
                        <a:rPr kumimoji="1" lang="ja-JP" altLang="en-US" sz="1600" dirty="0">
                          <a:latin typeface="+mn-ea"/>
                          <a:ea typeface="+mn-ea"/>
                        </a:rPr>
                        <a:t>・</a:t>
                      </a:r>
                      <a:r>
                        <a:rPr kumimoji="1" lang="ja-JP" altLang="en-US" sz="1600" dirty="0">
                          <a:latin typeface="+mn-ea"/>
                          <a:ea typeface="+mn-ea"/>
                        </a:rPr>
                        <a:t>地域包括支援センター</a:t>
                      </a:r>
                      <a:endParaRPr kumimoji="1" lang="ja-JP" altLang="en-US" sz="1600" dirty="0">
                        <a:latin typeface="+mn-ea"/>
                        <a:ea typeface="+mn-ea"/>
                      </a:endParaRPr>
                    </a:p>
                    <a:p>
                      <a:pPr marL="0" lvl="0" indent="0">
                        <a:buNone/>
                      </a:pPr>
                      <a:r>
                        <a:rPr kumimoji="1" lang="ja-JP" altLang="en-US" sz="1600" dirty="0">
                          <a:latin typeface="+mn-ea"/>
                          <a:ea typeface="+mn-ea"/>
                        </a:rPr>
                        <a:t>　</a:t>
                      </a:r>
                      <a:r>
                        <a:rPr kumimoji="1" lang="ja-JP" altLang="en-US" sz="1600" dirty="0">
                          <a:latin typeface="+mn-ea"/>
                          <a:ea typeface="+mn-ea"/>
                        </a:rPr>
                        <a:t>・</a:t>
                      </a:r>
                      <a:r>
                        <a:rPr kumimoji="1" lang="ja-JP" altLang="en-US" sz="1600" dirty="0">
                          <a:latin typeface="+mn-ea"/>
                          <a:ea typeface="+mn-ea"/>
                        </a:rPr>
                        <a:t>市町村</a:t>
                      </a:r>
                      <a:endParaRPr kumimoji="1" lang="ja-JP" altLang="en-US" sz="1600" dirty="0">
                        <a:latin typeface="+mn-ea"/>
                        <a:ea typeface="+mn-ea"/>
                      </a:endParaRPr>
                    </a:p>
                  </a:txBody>
                  <a:tcPr/>
                </a:tc>
                <a:extLst>
                  <a:ext uri="{0D108BD9-81ED-4DB2-BD59-A6C34878D82A}"/>
                </a:extLst>
              </a:tr>
            </a:tbl>
          </a:graphicData>
        </a:graphic>
      </p:graphicFrame>
      <p:pic>
        <p:nvPicPr>
          <p:cNvPr id="1200" name="図 196"/>
          <p:cNvPicPr>
            <a:picLocks noChangeAspect="1"/>
          </p:cNvPicPr>
          <p:nvPr/>
        </p:nvPicPr>
        <p:blipFill>
          <a:blip r:embed="rId1"/>
          <a:stretch>
            <a:fillRect/>
          </a:stretch>
        </p:blipFill>
        <p:spPr>
          <a:xfrm>
            <a:off x="9432860" y="3087924"/>
            <a:ext cx="2272828" cy="3214592"/>
          </a:xfrm>
          <a:prstGeom prst="rect">
            <a:avLst/>
          </a:prstGeom>
          <a:ln>
            <a:solidFill>
              <a:schemeClr val="tx1"/>
            </a:solidFill>
          </a:ln>
        </p:spPr>
      </p:pic>
      <p:sp>
        <p:nvSpPr>
          <p:cNvPr id="1201" name="テキスト 199"/>
          <p:cNvSpPr txBox="1"/>
          <p:nvPr/>
        </p:nvSpPr>
        <p:spPr>
          <a:xfrm>
            <a:off x="730506" y="6331339"/>
            <a:ext cx="6001494" cy="337661"/>
          </a:xfrm>
          <a:prstGeom prst="rect">
            <a:avLst/>
          </a:prstGeom>
        </p:spPr>
        <p:txBody>
          <a:bodyPr wrap="square">
            <a:spAutoFit/>
          </a:bodyPr>
          <a:p>
            <a:pPr>
              <a:defRPr lang="ja-JP" altLang="en-US"/>
            </a:pPr>
            <a:r>
              <a:rPr lang="ja-JP" altLang="en-US" sz="1600">
                <a:latin typeface="+mn-ea"/>
                <a:ea typeface="+mn-ea"/>
              </a:rPr>
              <a:t>　</a:t>
            </a:r>
            <a:r>
              <a:rPr lang="ja-JP" altLang="en-US" sz="1600">
                <a:latin typeface="+mn-ea"/>
                <a:ea typeface="+mn-ea"/>
              </a:rPr>
              <a:t>幡多福祉保健所</a:t>
            </a:r>
            <a:r>
              <a:rPr lang="ja-JP" altLang="en-US" sz="1600">
                <a:latin typeface="+mn-ea"/>
                <a:ea typeface="+mn-ea"/>
              </a:rPr>
              <a:t>HP</a:t>
            </a:r>
            <a:r>
              <a:rPr lang="ja-JP" altLang="en-US" sz="1600">
                <a:latin typeface="+mn-ea"/>
                <a:ea typeface="+mn-ea"/>
              </a:rPr>
              <a:t>入退院の手引き掲載ページQRコード→</a:t>
            </a:r>
            <a:endParaRPr lang="ja-JP" altLang="en-US">
              <a:latin typeface="+mn-ea"/>
              <a:ea typeface="+mn-ea"/>
            </a:endParaRPr>
          </a:p>
        </p:txBody>
      </p:sp>
      <p:pic>
        <p:nvPicPr>
          <p:cNvPr id="1202" name="図 65"/>
          <p:cNvPicPr>
            <a:picLocks noChangeAspect="1"/>
          </p:cNvPicPr>
          <p:nvPr/>
        </p:nvPicPr>
        <p:blipFill>
          <a:blip r:embed="rId2"/>
          <a:stretch>
            <a:fillRect/>
          </a:stretch>
        </p:blipFill>
        <p:spPr>
          <a:xfrm>
            <a:off x="6444000" y="2941841"/>
            <a:ext cx="2377725" cy="3360675"/>
          </a:xfrm>
          <a:prstGeom prst="rect">
            <a:avLst/>
          </a:prstGeom>
        </p:spPr>
      </p:pic>
      <p:pic>
        <p:nvPicPr>
          <p:cNvPr id="1203" name="図 197"/>
          <p:cNvPicPr>
            <a:picLocks noChangeAspect="1"/>
          </p:cNvPicPr>
          <p:nvPr/>
        </p:nvPicPr>
        <p:blipFill>
          <a:blip r:embed="rId3"/>
          <a:stretch>
            <a:fillRect/>
          </a:stretch>
        </p:blipFill>
        <p:spPr>
          <a:xfrm>
            <a:off x="6300000" y="5535920"/>
            <a:ext cx="1205079" cy="1205080"/>
          </a:xfrm>
          <a:prstGeom prst="rect">
            <a:avLst/>
          </a:prstGeom>
        </p:spPr>
      </p:pic>
      <p:sp>
        <p:nvSpPr>
          <p:cNvPr id="1204"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7</a:t>
            </a:fld>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210" name="図 1057"/>
          <p:cNvPicPr>
            <a:picLocks noChangeAspect="1"/>
          </p:cNvPicPr>
          <p:nvPr/>
        </p:nvPicPr>
        <p:blipFill>
          <a:blip r:embed="rId1"/>
          <a:stretch>
            <a:fillRect/>
          </a:stretch>
        </p:blipFill>
        <p:spPr>
          <a:xfrm>
            <a:off x="395111" y="688124"/>
            <a:ext cx="3603603" cy="5733458"/>
          </a:xfrm>
          <a:prstGeom prst="rect">
            <a:avLst/>
          </a:prstGeom>
        </p:spPr>
      </p:pic>
      <p:sp>
        <p:nvSpPr>
          <p:cNvPr id="1211" name="図形 1058"/>
          <p:cNvSpPr/>
          <p:nvPr/>
        </p:nvSpPr>
        <p:spPr>
          <a:xfrm>
            <a:off x="560035" y="134493"/>
            <a:ext cx="2433017" cy="546399"/>
          </a:xfrm>
          <a:prstGeom prst="flowChartProcess">
            <a:avLst/>
          </a:prstGeom>
          <a:solidFill>
            <a:schemeClr val="accent4">
              <a:lumMod val="40000"/>
              <a:lumOff val="60000"/>
            </a:schemeClr>
          </a:solidFill>
          <a:ln w="12700" cap="flat" cmpd="sng">
            <a:solidFill>
              <a:schemeClr val="bg2"/>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75431" tIns="37715" rIns="75431" bIns="37715" anchor="ctr"/>
          <a:p>
            <a:pPr algn="ctr"/>
            <a:r>
              <a:rPr lang="ja-JP" altLang="en-US" sz="2000">
                <a:solidFill>
                  <a:schemeClr val="tx1"/>
                </a:solidFill>
              </a:rPr>
              <a:t>手引き抜粋</a:t>
            </a:r>
            <a:endParaRPr lang="ja-JP" altLang="en-US" sz="2000">
              <a:solidFill>
                <a:schemeClr val="tx1"/>
              </a:solidFill>
            </a:endParaRPr>
          </a:p>
        </p:txBody>
      </p:sp>
      <p:pic>
        <p:nvPicPr>
          <p:cNvPr id="1212" name="図 1059"/>
          <p:cNvPicPr>
            <a:picLocks noChangeAspect="1"/>
          </p:cNvPicPr>
          <p:nvPr/>
        </p:nvPicPr>
        <p:blipFill>
          <a:blip r:embed="rId2"/>
          <a:stretch>
            <a:fillRect/>
          </a:stretch>
        </p:blipFill>
        <p:spPr>
          <a:xfrm>
            <a:off x="4119657" y="187036"/>
            <a:ext cx="2206914" cy="3582790"/>
          </a:xfrm>
          <a:prstGeom prst="rect">
            <a:avLst/>
          </a:prstGeom>
        </p:spPr>
      </p:pic>
      <p:pic>
        <p:nvPicPr>
          <p:cNvPr id="1213" name="図 1060"/>
          <p:cNvPicPr>
            <a:picLocks noChangeAspect="1"/>
          </p:cNvPicPr>
          <p:nvPr/>
        </p:nvPicPr>
        <p:blipFill>
          <a:blip r:embed="rId3"/>
          <a:stretch>
            <a:fillRect/>
          </a:stretch>
        </p:blipFill>
        <p:spPr>
          <a:xfrm>
            <a:off x="6441253" y="186771"/>
            <a:ext cx="2364081" cy="3630088"/>
          </a:xfrm>
          <a:prstGeom prst="rect">
            <a:avLst/>
          </a:prstGeom>
        </p:spPr>
      </p:pic>
      <p:pic>
        <p:nvPicPr>
          <p:cNvPr id="1214" name="図 1061"/>
          <p:cNvPicPr>
            <a:picLocks noChangeAspect="1"/>
          </p:cNvPicPr>
          <p:nvPr/>
        </p:nvPicPr>
        <p:blipFill>
          <a:blip r:embed="rId4"/>
          <a:stretch>
            <a:fillRect/>
          </a:stretch>
        </p:blipFill>
        <p:spPr>
          <a:xfrm>
            <a:off x="4656524" y="3882695"/>
            <a:ext cx="3415032" cy="2663578"/>
          </a:xfrm>
          <a:prstGeom prst="rect">
            <a:avLst/>
          </a:prstGeom>
        </p:spPr>
      </p:pic>
      <p:sp>
        <p:nvSpPr>
          <p:cNvPr id="1215"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8</a:t>
            </a:fld>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1" name="四角形 335"/>
          <p:cNvSpPr>
            <a:spLocks noGrp="1"/>
          </p:cNvSpPr>
          <p:nvPr>
            <p:ph type="title"/>
          </p:nvPr>
        </p:nvSpPr>
        <p:spPr>
          <a:xfrm>
            <a:off x="250432" y="114350"/>
            <a:ext cx="8643295" cy="647431"/>
          </a:xfrm>
          <a:prstGeom prst="rect">
            <a:avLst/>
          </a:prstGeom>
          <a:solidFill>
            <a:schemeClr val="accent4">
              <a:lumMod val="40000"/>
              <a:lumOff val="60000"/>
            </a:schemeClr>
          </a:solidFill>
        </p:spPr>
        <p:txBody>
          <a:bodyPr>
            <a:normAutofit/>
          </a:bodyPr>
          <a:lstStyle/>
          <a:p>
            <a:r>
              <a:rPr lang="ja-JP" altLang="en-US" sz="2400">
                <a:latin typeface="+mn-ea"/>
                <a:ea typeface="+mn-ea"/>
              </a:rPr>
              <a:t>「入院時・退院時の情報共有の手引き」の改訂経過</a:t>
            </a:r>
            <a:endParaRPr>
              <a:latin typeface="+mn-ea"/>
              <a:ea typeface="+mn-ea"/>
            </a:endParaRPr>
          </a:p>
        </p:txBody>
      </p:sp>
      <p:graphicFrame>
        <p:nvGraphicFramePr>
          <p:cNvPr id="1222" name="四角形 436"/>
          <p:cNvGraphicFramePr>
            <a:graphicFrameLocks noGrp="1"/>
          </p:cNvGraphicFramePr>
          <p:nvPr/>
        </p:nvGraphicFramePr>
        <p:xfrm>
          <a:off x="252002" y="1269000"/>
          <a:ext cx="8639998" cy="5224093"/>
        </p:xfrm>
        <a:graphic>
          <a:graphicData uri="http://schemas.openxmlformats.org/drawingml/2006/table">
            <a:tbl>
              <a:tblPr firstRow="1" bandRow="1">
                <a:tableStyleId>{5C22544A-7EE6-4342-B048-85BDC9FD1C3A}</a:tableStyleId>
              </a:tblPr>
              <a:tblGrid>
                <a:gridCol w="1121370"/>
                <a:gridCol w="7518627"/>
              </a:tblGrid>
              <a:tr h="400226">
                <a:tc>
                  <a:txBody>
                    <a:bodyPr/>
                    <a:lstStyle/>
                    <a:p>
                      <a:endParaRPr kumimoji="1" lang="ja-JP" altLang="en-US" dirty="0">
                        <a:latin typeface="+mn-ea"/>
                        <a:ea typeface="+mn-ea"/>
                      </a:endParaRPr>
                    </a:p>
                  </a:txBody>
                  <a:tcPr/>
                </a:tc>
                <a:tc>
                  <a:txBody>
                    <a:bodyPr/>
                    <a:lstStyle/>
                    <a:p>
                      <a:pPr algn="ctr"/>
                      <a:r>
                        <a:rPr kumimoji="1" lang="ja-JP" altLang="en-US" dirty="0">
                          <a:latin typeface="+mn-ea"/>
                          <a:ea typeface="+mn-ea"/>
                        </a:rPr>
                        <a:t>改訂内容</a:t>
                      </a:r>
                      <a:endParaRPr>
                        <a:latin typeface="+mn-ea"/>
                        <a:ea typeface="+mn-ea"/>
                      </a:endParaRPr>
                    </a:p>
                  </a:txBody>
                  <a:tcPr anchor="ctr"/>
                </a:tc>
                <a:extLst>
                  <a:ext uri="{0D108BD9-81ED-4DB2-BD59-A6C34878D82A}"/>
                </a:extLst>
              </a:tr>
              <a:tr h="2024580">
                <a:tc>
                  <a:txBody>
                    <a:bodyPr/>
                    <a:lstStyle/>
                    <a:p>
                      <a:r>
                        <a:rPr kumimoji="1" lang="ja-JP" altLang="en-US" sz="1400" dirty="0">
                          <a:latin typeface="+mn-ea"/>
                          <a:ea typeface="+mn-ea"/>
                        </a:rPr>
                        <a:t>R2年度版</a:t>
                      </a:r>
                      <a:endParaRPr>
                        <a:latin typeface="+mn-ea"/>
                        <a:ea typeface="+mn-ea"/>
                      </a:endParaRPr>
                    </a:p>
                  </a:txBody>
                  <a:tcPr/>
                </a:tc>
                <a:tc>
                  <a:txBody>
                    <a:bodyPr/>
                    <a:lstStyle/>
                    <a:p>
                      <a:pPr marL="0" indent="0">
                        <a:buNone/>
                      </a:pPr>
                      <a:r>
                        <a:rPr kumimoji="1" lang="ja-JP" altLang="en-US" sz="1600">
                          <a:latin typeface="+mn-ea"/>
                          <a:ea typeface="+mn-ea"/>
                        </a:rPr>
                        <a:t>・対象者を明確にするために「支援の対象者スクリーニング要件」（11</a:t>
                      </a:r>
                      <a:r>
                        <a:rPr kumimoji="1" lang="ja-JP" altLang="en-US" sz="1600">
                          <a:latin typeface="+mn-ea"/>
                          <a:ea typeface="+mn-ea"/>
                        </a:rPr>
                        <a:t>項</a:t>
                      </a:r>
                      <a:r>
                        <a:rPr kumimoji="1" lang="ja-JP" altLang="en-US" sz="1600">
                          <a:latin typeface="+mn-ea"/>
                          <a:ea typeface="+mn-ea"/>
                        </a:rPr>
                        <a:t>目</a:t>
                      </a:r>
                      <a:r>
                        <a:rPr kumimoji="1" lang="ja-JP" altLang="en-US" sz="1600">
                          <a:latin typeface="+mn-ea"/>
                          <a:ea typeface="+mn-ea"/>
                        </a:rPr>
                        <a:t>）</a:t>
                      </a:r>
                      <a:endParaRPr kumimoji="1" lang="ja-JP" altLang="en-US" sz="1600">
                        <a:latin typeface="+mn-ea"/>
                        <a:ea typeface="+mn-ea"/>
                      </a:endParaRPr>
                    </a:p>
                    <a:p>
                      <a:pPr marL="0" indent="0">
                        <a:buNone/>
                      </a:pPr>
                      <a:r>
                        <a:rPr kumimoji="1" lang="ja-JP" altLang="en-US" sz="1600">
                          <a:latin typeface="+mn-ea"/>
                          <a:ea typeface="+mn-ea"/>
                        </a:rPr>
                        <a:t>　</a:t>
                      </a:r>
                      <a:r>
                        <a:rPr kumimoji="1" lang="ja-JP" altLang="en-US" sz="1600">
                          <a:latin typeface="+mn-ea"/>
                          <a:ea typeface="+mn-ea"/>
                        </a:rPr>
                        <a:t>と「特定疾病」(17疾病）を追記</a:t>
                      </a:r>
                      <a:endParaRPr kumimoji="1" lang="ja-JP" altLang="en-US" sz="1600">
                        <a:latin typeface="+mn-ea"/>
                        <a:ea typeface="+mn-ea"/>
                      </a:endParaRPr>
                    </a:p>
                    <a:p>
                      <a:pPr marL="0" indent="0">
                        <a:buNone/>
                      </a:pPr>
                      <a:r>
                        <a:rPr kumimoji="1" lang="ja-JP" altLang="en-US" sz="1600">
                          <a:latin typeface="+mn-ea"/>
                          <a:ea typeface="+mn-ea"/>
                        </a:rPr>
                        <a:t>・</a:t>
                      </a:r>
                      <a:r>
                        <a:rPr kumimoji="1" lang="ja-JP" altLang="en-US" sz="1600">
                          <a:latin typeface="+mn-ea"/>
                          <a:ea typeface="+mn-ea"/>
                        </a:rPr>
                        <a:t>タイムリーな連携ができるように</a:t>
                      </a:r>
                      <a:r>
                        <a:rPr kumimoji="1" lang="ja-JP" altLang="en-US" sz="1600">
                          <a:latin typeface="+mn-ea"/>
                          <a:ea typeface="+mn-ea"/>
                        </a:rPr>
                        <a:t>「入院～退院までの流れ（フロー</a:t>
                      </a:r>
                      <a:endParaRPr kumimoji="1" lang="ja-JP" altLang="en-US" sz="1600">
                        <a:latin typeface="+mn-ea"/>
                        <a:ea typeface="+mn-ea"/>
                      </a:endParaRPr>
                    </a:p>
                    <a:p>
                      <a:pPr marL="0" indent="0">
                        <a:buNone/>
                      </a:pPr>
                      <a:r>
                        <a:rPr kumimoji="1" lang="ja-JP" altLang="en-US" sz="1600">
                          <a:latin typeface="+mn-ea"/>
                          <a:ea typeface="+mn-ea"/>
                        </a:rPr>
                        <a:t>　</a:t>
                      </a:r>
                      <a:r>
                        <a:rPr kumimoji="1" lang="ja-JP" altLang="en-US" sz="1600">
                          <a:latin typeface="+mn-ea"/>
                          <a:ea typeface="+mn-ea"/>
                        </a:rPr>
                        <a:t>図）」に</a:t>
                      </a:r>
                      <a:r>
                        <a:rPr kumimoji="1" lang="ja-JP" altLang="en-US" sz="1600">
                          <a:latin typeface="+mn-ea"/>
                          <a:ea typeface="+mn-ea"/>
                        </a:rPr>
                        <a:t>カンファレンスの実施時期や、外来での支援の必要性など４</a:t>
                      </a:r>
                      <a:endParaRPr kumimoji="1" lang="ja-JP" altLang="en-US" sz="1600">
                        <a:latin typeface="+mn-ea"/>
                        <a:ea typeface="+mn-ea"/>
                      </a:endParaRPr>
                    </a:p>
                    <a:p>
                      <a:pPr marL="0" indent="0">
                        <a:buNone/>
                      </a:pPr>
                      <a:r>
                        <a:rPr kumimoji="1" lang="ja-JP" altLang="en-US" sz="1600">
                          <a:latin typeface="+mn-ea"/>
                          <a:ea typeface="+mn-ea"/>
                        </a:rPr>
                        <a:t>　</a:t>
                      </a:r>
                      <a:r>
                        <a:rPr kumimoji="1" lang="ja-JP" altLang="en-US" sz="1600">
                          <a:latin typeface="+mn-ea"/>
                          <a:ea typeface="+mn-ea"/>
                        </a:rPr>
                        <a:t>項目を追記</a:t>
                      </a:r>
                      <a:endParaRPr kumimoji="1" lang="ja-JP" altLang="en-US" sz="1600">
                        <a:latin typeface="+mn-ea"/>
                        <a:ea typeface="+mn-ea"/>
                      </a:endParaRPr>
                    </a:p>
                    <a:p>
                      <a:pPr marL="0" indent="0">
                        <a:buNone/>
                      </a:pPr>
                      <a:r>
                        <a:rPr kumimoji="1" lang="ja-JP" altLang="en-US" sz="1600">
                          <a:latin typeface="+mn-ea"/>
                          <a:ea typeface="+mn-ea"/>
                        </a:rPr>
                        <a:t>・入院時共有したい情報様式に、権利擁護・成年後見人制度利用の項目</a:t>
                      </a:r>
                      <a:endParaRPr kumimoji="1" lang="ja-JP" altLang="en-US" sz="1400">
                        <a:latin typeface="+mn-ea"/>
                        <a:ea typeface="+mn-ea"/>
                      </a:endParaRPr>
                    </a:p>
                    <a:p>
                      <a:pPr marL="0" indent="0">
                        <a:buNone/>
                      </a:pPr>
                      <a:r>
                        <a:rPr kumimoji="1" lang="ja-JP" altLang="en-US" sz="1600">
                          <a:latin typeface="+mn-ea"/>
                          <a:ea typeface="+mn-ea"/>
                        </a:rPr>
                        <a:t>　</a:t>
                      </a:r>
                      <a:r>
                        <a:rPr kumimoji="1" lang="ja-JP" altLang="en-US" sz="1600">
                          <a:latin typeface="+mn-ea"/>
                          <a:ea typeface="+mn-ea"/>
                        </a:rPr>
                        <a:t>を追加</a:t>
                      </a:r>
                      <a:endParaRPr kumimoji="1" lang="ja-JP" altLang="en-US" sz="1600">
                        <a:latin typeface="+mn-ea"/>
                        <a:ea typeface="+mn-ea"/>
                      </a:endParaRPr>
                    </a:p>
                    <a:p>
                      <a:pPr marL="0" indent="0">
                        <a:buNone/>
                      </a:pPr>
                      <a:r>
                        <a:rPr kumimoji="1" lang="ja-JP" altLang="en-US" sz="1600">
                          <a:latin typeface="+mn-ea"/>
                          <a:ea typeface="+mn-ea"/>
                        </a:rPr>
                        <a:t>・「地域資源一覧」に、グループホームを追加</a:t>
                      </a:r>
                      <a:endParaRPr kumimoji="1" lang="ja-JP" altLang="en-US" dirty="0">
                        <a:latin typeface="+mn-ea"/>
                        <a:ea typeface="+mn-ea"/>
                      </a:endParaRPr>
                    </a:p>
                  </a:txBody>
                  <a:tcPr/>
                </a:tc>
                <a:extLst>
                  <a:ext uri="{0D108BD9-81ED-4DB2-BD59-A6C34878D82A}"/>
                </a:extLst>
              </a:tr>
              <a:tr h="723611">
                <a:tc>
                  <a:txBody>
                    <a:bodyPr/>
                    <a:lstStyle/>
                    <a:p>
                      <a:r>
                        <a:rPr kumimoji="1" lang="ja-JP" altLang="en-US" sz="1400" dirty="0">
                          <a:latin typeface="+mn-ea"/>
                          <a:ea typeface="+mn-ea"/>
                        </a:rPr>
                        <a:t>R3年度版</a:t>
                      </a:r>
                      <a:endParaRPr>
                        <a:latin typeface="+mn-ea"/>
                        <a:ea typeface="+mn-ea"/>
                      </a:endParaRPr>
                    </a:p>
                  </a:txBody>
                  <a:tcPr/>
                </a:tc>
                <a:tc>
                  <a:txBody>
                    <a:bodyPr/>
                    <a:lstStyle/>
                    <a:p>
                      <a:r>
                        <a:rPr kumimoji="1" lang="ja-JP" altLang="en-US" sz="1600">
                          <a:latin typeface="+mn-ea"/>
                          <a:ea typeface="+mn-ea"/>
                        </a:rPr>
                        <a:t>・「地域資源一覧」に、歯科診療所（訪問診療、口腔ケア、車椅子利用</a:t>
                      </a:r>
                      <a:endParaRPr kumimoji="1" lang="ja-JP" altLang="en-US" sz="1600">
                        <a:latin typeface="+mn-ea"/>
                        <a:ea typeface="+mn-ea"/>
                      </a:endParaRPr>
                    </a:p>
                    <a:p>
                      <a:r>
                        <a:rPr kumimoji="1" lang="ja-JP" altLang="en-US" sz="1600">
                          <a:latin typeface="+mn-ea"/>
                          <a:ea typeface="+mn-ea"/>
                        </a:rPr>
                        <a:t>　</a:t>
                      </a:r>
                      <a:r>
                        <a:rPr kumimoji="1" lang="ja-JP" altLang="en-US" sz="1600">
                          <a:latin typeface="+mn-ea"/>
                          <a:ea typeface="+mn-ea"/>
                        </a:rPr>
                        <a:t>等）を</a:t>
                      </a:r>
                      <a:r>
                        <a:rPr kumimoji="1" lang="ja-JP" altLang="en-US" sz="1600">
                          <a:latin typeface="+mn-ea"/>
                          <a:ea typeface="+mn-ea"/>
                        </a:rPr>
                        <a:t>追加</a:t>
                      </a:r>
                      <a:endParaRPr kumimoji="1" lang="ja-JP" altLang="en-US">
                        <a:latin typeface="+mn-ea"/>
                        <a:ea typeface="+mn-ea"/>
                      </a:endParaRPr>
                    </a:p>
                  </a:txBody>
                  <a:tcPr/>
                </a:tc>
                <a:extLst>
                  <a:ext uri="{0D108BD9-81ED-4DB2-BD59-A6C34878D82A}"/>
                </a:extLst>
              </a:tr>
              <a:tr h="1014038">
                <a:tc>
                  <a:txBody>
                    <a:bodyPr/>
                    <a:lstStyle/>
                    <a:p>
                      <a:r>
                        <a:rPr lang="ja-JP" altLang="en-US" sz="1400">
                          <a:latin typeface="+mn-ea"/>
                          <a:ea typeface="+mn-ea"/>
                        </a:rPr>
                        <a:t>R4年度版</a:t>
                      </a:r>
                      <a:endParaRPr>
                        <a:latin typeface="+mn-ea"/>
                        <a:ea typeface="+mn-ea"/>
                      </a:endParaRPr>
                    </a:p>
                  </a:txBody>
                  <a:tcPr/>
                </a:tc>
                <a:tc>
                  <a:txBody>
                    <a:bodyPr/>
                    <a:lstStyle/>
                    <a:p>
                      <a:r>
                        <a:rPr kumimoji="1" lang="ja-JP" altLang="en-US" sz="1600" dirty="0">
                          <a:latin typeface="+mn-ea"/>
                          <a:ea typeface="+mn-ea"/>
                        </a:rPr>
                        <a:t>・「入院時に共有したい情報（参考様式）」の一部改定（薬局へのお薬相談書・　</a:t>
                      </a:r>
                      <a:endParaRPr kumimoji="1" lang="ja-JP" altLang="en-US" sz="1600" dirty="0">
                        <a:latin typeface="+mn-ea"/>
                        <a:ea typeface="+mn-ea"/>
                      </a:endParaRPr>
                    </a:p>
                    <a:p>
                      <a:r>
                        <a:rPr kumimoji="1" lang="ja-JP" altLang="en-US" sz="1600" dirty="0">
                          <a:latin typeface="+mn-ea"/>
                          <a:ea typeface="+mn-ea"/>
                        </a:rPr>
                        <a:t>　</a:t>
                      </a:r>
                      <a:r>
                        <a:rPr kumimoji="1" lang="ja-JP" altLang="en-US" sz="1600" dirty="0">
                          <a:latin typeface="+mn-ea"/>
                          <a:ea typeface="+mn-ea"/>
                        </a:rPr>
                        <a:t>訪問歯科診療依頼書を追加）</a:t>
                      </a:r>
                      <a:endParaRPr kumimoji="1" lang="ja-JP" altLang="en-US" sz="1600" dirty="0">
                        <a:latin typeface="+mn-ea"/>
                        <a:ea typeface="+mn-ea"/>
                      </a:endParaRPr>
                    </a:p>
                    <a:p>
                      <a:r>
                        <a:rPr kumimoji="1" lang="ja-JP" altLang="en-US" sz="1600" dirty="0">
                          <a:latin typeface="+mn-ea"/>
                          <a:ea typeface="+mn-ea"/>
                        </a:rPr>
                        <a:t>・「地域資源一覧」の情報を更新</a:t>
                      </a:r>
                      <a:endParaRPr kumimoji="1" lang="ja-JP" altLang="en-US" sz="1600" dirty="0">
                        <a:latin typeface="+mn-ea"/>
                        <a:ea typeface="+mn-ea"/>
                      </a:endParaRPr>
                    </a:p>
                    <a:p>
                      <a:r>
                        <a:rPr kumimoji="1" lang="ja-JP" altLang="en-US" sz="1600" dirty="0">
                          <a:latin typeface="+mn-ea"/>
                          <a:ea typeface="+mn-ea"/>
                        </a:rPr>
                        <a:t>・アンケート結果（一部抜粋）や医療機関参考例をまとめ手引きに同封</a:t>
                      </a:r>
                      <a:endParaRPr kumimoji="1" lang="ja-JP" altLang="en-US" sz="1600" dirty="0">
                        <a:latin typeface="+mn-ea"/>
                        <a:ea typeface="+mn-ea"/>
                      </a:endParaRPr>
                    </a:p>
                  </a:txBody>
                  <a:tcPr/>
                </a:tc>
                <a:extLst>
                  <a:ext uri="{0D108BD9-81ED-4DB2-BD59-A6C34878D82A}"/>
                </a:extLst>
              </a:tr>
              <a:tr h="988416">
                <a:tc>
                  <a:txBody>
                    <a:bodyPr/>
                    <a:lstStyle/>
                    <a:p>
                      <a:r>
                        <a:rPr kumimoji="1" lang="ja-JP" altLang="en-US" sz="1400" dirty="0">
                          <a:latin typeface="+mn-ea"/>
                          <a:ea typeface="+mn-ea"/>
                        </a:rPr>
                        <a:t>R５年度版</a:t>
                      </a:r>
                      <a:endParaRPr>
                        <a:latin typeface="+mn-ea"/>
                        <a:ea typeface="+mn-ea"/>
                      </a:endParaRPr>
                    </a:p>
                  </a:txBody>
                  <a:tcPr/>
                </a:tc>
                <a:tc>
                  <a:txBody>
                    <a:bodyPr/>
                    <a:lstStyle/>
                    <a:p>
                      <a:pPr marL="0" indent="0">
                        <a:buNone/>
                      </a:pPr>
                      <a:r>
                        <a:rPr kumimoji="1" lang="ja-JP" altLang="en-US" sz="1600">
                          <a:latin typeface="+mn-ea"/>
                          <a:ea typeface="+mn-ea"/>
                        </a:rPr>
                        <a:t>・アンケート調査の実施</a:t>
                      </a:r>
                      <a:endParaRPr sz="1600">
                        <a:latin typeface="+mn-ea"/>
                        <a:ea typeface="+mn-ea"/>
                      </a:endParaRPr>
                    </a:p>
                    <a:p>
                      <a:pPr marL="0" indent="0">
                        <a:buNone/>
                      </a:pPr>
                      <a:r>
                        <a:rPr kumimoji="1" lang="ja-JP" altLang="en-US" sz="1600">
                          <a:latin typeface="+mn-ea"/>
                          <a:ea typeface="+mn-ea"/>
                        </a:rPr>
                        <a:t>・「地域資源一覧」に介護タクシーの掲載</a:t>
                      </a:r>
                      <a:endParaRPr kumimoji="1" lang="ja-JP" altLang="en-US" dirty="0">
                        <a:latin typeface="+mn-ea"/>
                        <a:ea typeface="+mn-ea"/>
                      </a:endParaRPr>
                    </a:p>
                  </a:txBody>
                  <a:tcPr/>
                </a:tc>
                <a:extLst>
                  <a:ext uri="{0D108BD9-81ED-4DB2-BD59-A6C34878D82A}"/>
                </a:extLst>
              </a:tr>
            </a:tbl>
          </a:graphicData>
        </a:graphic>
      </p:graphicFrame>
      <p:sp>
        <p:nvSpPr>
          <p:cNvPr id="1223" name="四角形 168"/>
          <p:cNvSpPr/>
          <p:nvPr/>
        </p:nvSpPr>
        <p:spPr>
          <a:xfrm>
            <a:off x="252002" y="766431"/>
            <a:ext cx="8576635" cy="410885"/>
          </a:xfrm>
          <a:prstGeom prst="rect">
            <a:avLst/>
          </a:prstGeom>
        </p:spPr>
        <p:txBody>
          <a:bodyPr>
            <a:normAutofit fontScale="25000" lnSpcReduction="200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666">
              <a:latin typeface="+mn-ea"/>
              <a:ea typeface="+mn-ea"/>
            </a:endParaRPr>
          </a:p>
          <a:p>
            <a:r>
              <a:rPr lang="ja-JP" altLang="en-US" sz="6400">
                <a:latin typeface="+mn-ea"/>
                <a:ea typeface="+mn-ea"/>
              </a:rPr>
              <a:t>※手引き利用機関を対象にアンケート調査を実施し、推進協議会、県立大と協働して改訂</a:t>
            </a:r>
            <a:endParaRPr sz="6400">
              <a:latin typeface="+mn-ea"/>
              <a:ea typeface="+mn-ea"/>
            </a:endParaRPr>
          </a:p>
        </p:txBody>
      </p:sp>
      <p:sp>
        <p:nvSpPr>
          <p:cNvPr id="1224"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9</a:t>
            </a:fld>
            <a:endParaRPr lang="ja-JP" altLang="en-US"/>
          </a:p>
        </p:txBody>
      </p:sp>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4.1.2</AppVersion>
  <PresentationFormat>ユーザー設定</PresentationFormat>
  <Slides>13</Slides>
  <Notes>13</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417028</dc:creator>
  <cp:lastModifiedBy>509350</cp:lastModifiedBy>
  <dcterms:created xsi:type="dcterms:W3CDTF">2024-09-02T08:11:55Z</dcterms:created>
  <dcterms:modified xsi:type="dcterms:W3CDTF">2024-10-21T00:36:45Z</dcterms:modified>
  <cp:revision>41</cp:revision>
</cp:coreProperties>
</file>

<file path=docProps/custom.xml><?xml version="1.0" encoding="utf-8"?>
<Properties xmlns:vt="http://schemas.openxmlformats.org/officeDocument/2006/docPropsVTypes" xmlns="http://schemas.openxmlformats.org/officeDocument/2006/custom-properties"/>
</file>