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
  </p:notesMasterIdLst>
  <p:sldIdLst>
    <p:sldId id="270" r:id="rId4"/>
    <p:sldId id="256" r:id="rId5"/>
    <p:sldId id="257" r:id="rId6"/>
    <p:sldId id="266" r:id="rId7"/>
    <p:sldId id="258" r:id="rId8"/>
    <p:sldId id="259" r:id="rId9"/>
    <p:sldId id="268" r:id="rId10"/>
    <p:sldId id="261" r:id="rId11"/>
    <p:sldId id="260" r:id="rId12"/>
    <p:sldId id="271" r:id="rId13"/>
    <p:sldId id="264" r:id="rId14"/>
    <p:sldId id="263" r:id="rId15"/>
    <p:sldId id="262" r:id="rId16"/>
    <p:sldId id="269"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47"/>
    <p:restoredTop sz="94660"/>
  </p:normalViewPr>
  <p:slideViewPr>
    <p:cSldViewPr snapToGrid="0">
      <p:cViewPr varScale="1">
        <p:scale>
          <a:sx n="71" d="100"/>
          <a:sy n="71" d="100"/>
        </p:scale>
        <p:origin x="-648" y="-78"/>
      </p:cViewPr>
      <p:guideLst/>
    </p:cSldViewPr>
  </p:slideViewPr>
  <p:notesTextViewPr>
    <p:cViewPr>
      <p:scale>
        <a:sx n="1" d="1"/>
        <a:sy n="1" d="1"/>
      </p:scale>
      <p:origin x="0" y="0"/>
    </p:cViewPr>
  </p:notesText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presProps" Target="presProps.xml" /><Relationship Id="rId19" Type="http://schemas.openxmlformats.org/officeDocument/2006/relationships/viewProps" Target="viewProps.xml" /><Relationship Id="rId20" Type="http://schemas.openxmlformats.org/officeDocument/2006/relationships/tableStyles" Target="tableStyles.xml" /></Relationships>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44"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1145"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06EA9-14B5-4F31-95CC-6AD91D20700D}" type="datetimeFigureOut">
              <a:rPr kumimoji="1" lang="ja-JP" altLang="en-US" smtClean="0"/>
              <a:t>2015/2/5</a:t>
            </a:fld>
            <a:endParaRPr kumimoji="1" lang="ja-JP" altLang="en-US"/>
          </a:p>
        </p:txBody>
      </p:sp>
      <p:sp>
        <p:nvSpPr>
          <p:cNvPr id="1146"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47"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48"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1149"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07EA6-0398-4990-8029-A74DB7412258}"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1032"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1033" name="日付プレースホルダー 3"/>
          <p:cNvSpPr>
            <a:spLocks noGrp="1"/>
          </p:cNvSpPr>
          <p:nvPr>
            <p:ph type="dt" sz="half" idx="10"/>
          </p:nvPr>
        </p:nvSpPr>
        <p:spPr/>
        <p:txBody>
          <a:bodyPr/>
          <a:lstStyle/>
          <a:p>
            <a:fld id="{0B099C42-2C20-4F4E-AAD0-3A40B518C4AE}" type="datetimeFigureOut">
              <a:rPr kumimoji="1" lang="ja-JP" altLang="en-US" smtClean="0"/>
              <a:t>2024/10/30</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CF8A8FA7-DE6F-4FFE-A1F4-5FC8E1EA1C6D}" type="slidenum">
              <a:rPr kumimoji="1" lang="ja-JP" altLang="en-US" smtClean="0"/>
              <a:t>‹#›</a:t>
            </a:fld>
            <a:endParaRPr kumimoji="1" lang="ja-JP" altLang="en-US"/>
          </a:p>
        </p:txBody>
      </p:sp>
    </p:spTree>
    <p:extLst>
      <p:ext uri="{BB962C8B-B14F-4D97-AF65-F5344CB8AC3E}">
        <p14:creationId xmlns:p14="http://schemas.microsoft.com/office/powerpoint/2010/main" val="2653755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89"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90" name="日付プレースホルダー 3"/>
          <p:cNvSpPr>
            <a:spLocks noGrp="1"/>
          </p:cNvSpPr>
          <p:nvPr>
            <p:ph type="dt" sz="half" idx="10"/>
          </p:nvPr>
        </p:nvSpPr>
        <p:spPr/>
        <p:txBody>
          <a:bodyPr/>
          <a:lstStyle/>
          <a:p>
            <a:fld id="{0B099C42-2C20-4F4E-AAD0-3A40B518C4AE}" type="datetimeFigureOut">
              <a:rPr kumimoji="1" lang="ja-JP" altLang="en-US" smtClean="0"/>
              <a:t>2024/10/30</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CF8A8FA7-DE6F-4FFE-A1F4-5FC8E1EA1C6D}" type="slidenum">
              <a:rPr kumimoji="1" lang="ja-JP" altLang="en-US" smtClean="0"/>
              <a:t>‹#›</a:t>
            </a:fld>
            <a:endParaRPr kumimoji="1" lang="ja-JP" altLang="en-US"/>
          </a:p>
        </p:txBody>
      </p:sp>
    </p:spTree>
    <p:extLst>
      <p:ext uri="{BB962C8B-B14F-4D97-AF65-F5344CB8AC3E}">
        <p14:creationId xmlns:p14="http://schemas.microsoft.com/office/powerpoint/2010/main" val="2091732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1095"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96" name="日付プレースホルダー 3"/>
          <p:cNvSpPr>
            <a:spLocks noGrp="1"/>
          </p:cNvSpPr>
          <p:nvPr>
            <p:ph type="dt" sz="half" idx="10"/>
          </p:nvPr>
        </p:nvSpPr>
        <p:spPr/>
        <p:txBody>
          <a:bodyPr/>
          <a:lstStyle/>
          <a:p>
            <a:fld id="{0B099C42-2C20-4F4E-AAD0-3A40B518C4AE}" type="datetimeFigureOut">
              <a:rPr kumimoji="1" lang="ja-JP" altLang="en-US" smtClean="0"/>
              <a:t>2024/10/30</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CF8A8FA7-DE6F-4FFE-A1F4-5FC8E1EA1C6D}" type="slidenum">
              <a:rPr kumimoji="1" lang="ja-JP" altLang="en-US" smtClean="0"/>
              <a:t>‹#›</a:t>
            </a:fld>
            <a:endParaRPr kumimoji="1" lang="ja-JP" altLang="en-US"/>
          </a:p>
        </p:txBody>
      </p:sp>
    </p:spTree>
    <p:extLst>
      <p:ext uri="{BB962C8B-B14F-4D97-AF65-F5344CB8AC3E}">
        <p14:creationId xmlns:p14="http://schemas.microsoft.com/office/powerpoint/2010/main" val="80355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38"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39" name="日付プレースホルダー 3"/>
          <p:cNvSpPr>
            <a:spLocks noGrp="1"/>
          </p:cNvSpPr>
          <p:nvPr>
            <p:ph type="dt" sz="half" idx="10"/>
          </p:nvPr>
        </p:nvSpPr>
        <p:spPr/>
        <p:txBody>
          <a:bodyPr/>
          <a:lstStyle/>
          <a:p>
            <a:fld id="{0B099C42-2C20-4F4E-AAD0-3A40B518C4AE}" type="datetimeFigureOut">
              <a:rPr kumimoji="1" lang="ja-JP" altLang="en-US" smtClean="0"/>
              <a:t>2024/10/30</a:t>
            </a:fld>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CF8A8FA7-DE6F-4FFE-A1F4-5FC8E1EA1C6D}" type="slidenum">
              <a:rPr kumimoji="1" lang="ja-JP" altLang="en-US" smtClean="0"/>
              <a:t>‹#›</a:t>
            </a:fld>
            <a:endParaRPr kumimoji="1" lang="ja-JP" altLang="en-US"/>
          </a:p>
        </p:txBody>
      </p:sp>
    </p:spTree>
    <p:extLst>
      <p:ext uri="{BB962C8B-B14F-4D97-AF65-F5344CB8AC3E}">
        <p14:creationId xmlns:p14="http://schemas.microsoft.com/office/powerpoint/2010/main" val="2730780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1044"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1045" name="日付プレースホルダー 3"/>
          <p:cNvSpPr>
            <a:spLocks noGrp="1"/>
          </p:cNvSpPr>
          <p:nvPr>
            <p:ph type="dt" sz="half" idx="10"/>
          </p:nvPr>
        </p:nvSpPr>
        <p:spPr/>
        <p:txBody>
          <a:bodyPr/>
          <a:lstStyle/>
          <a:p>
            <a:fld id="{0B099C42-2C20-4F4E-AAD0-3A40B518C4AE}" type="datetimeFigureOut">
              <a:rPr kumimoji="1" lang="ja-JP" altLang="en-US" smtClean="0"/>
              <a:t>2024/10/30</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CF8A8FA7-DE6F-4FFE-A1F4-5FC8E1EA1C6D}" type="slidenum">
              <a:rPr kumimoji="1" lang="ja-JP" altLang="en-US" smtClean="0"/>
              <a:t>‹#›</a:t>
            </a:fld>
            <a:endParaRPr kumimoji="1" lang="ja-JP" altLang="en-US"/>
          </a:p>
        </p:txBody>
      </p:sp>
    </p:spTree>
    <p:extLst>
      <p:ext uri="{BB962C8B-B14F-4D97-AF65-F5344CB8AC3E}">
        <p14:creationId xmlns:p14="http://schemas.microsoft.com/office/powerpoint/2010/main" val="386942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50"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51"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52" name="日付プレースホルダー 4"/>
          <p:cNvSpPr>
            <a:spLocks noGrp="1"/>
          </p:cNvSpPr>
          <p:nvPr>
            <p:ph type="dt" sz="half" idx="10"/>
          </p:nvPr>
        </p:nvSpPr>
        <p:spPr/>
        <p:txBody>
          <a:bodyPr/>
          <a:lstStyle/>
          <a:p>
            <a:fld id="{0B099C42-2C20-4F4E-AAD0-3A40B518C4AE}" type="datetimeFigureOut">
              <a:rPr kumimoji="1" lang="ja-JP" altLang="en-US" smtClean="0"/>
              <a:t>2024/10/30</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CF8A8FA7-DE6F-4FFE-A1F4-5FC8E1EA1C6D}" type="slidenum">
              <a:rPr kumimoji="1" lang="ja-JP" altLang="en-US" smtClean="0"/>
              <a:t>‹#›</a:t>
            </a:fld>
            <a:endParaRPr kumimoji="1" lang="ja-JP" altLang="en-US"/>
          </a:p>
        </p:txBody>
      </p:sp>
    </p:spTree>
    <p:extLst>
      <p:ext uri="{BB962C8B-B14F-4D97-AF65-F5344CB8AC3E}">
        <p14:creationId xmlns:p14="http://schemas.microsoft.com/office/powerpoint/2010/main" val="3518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1057"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58"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59"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1060"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61" name="日付プレースホルダー 6"/>
          <p:cNvSpPr>
            <a:spLocks noGrp="1"/>
          </p:cNvSpPr>
          <p:nvPr>
            <p:ph type="dt" sz="half" idx="10"/>
          </p:nvPr>
        </p:nvSpPr>
        <p:spPr/>
        <p:txBody>
          <a:bodyPr/>
          <a:lstStyle/>
          <a:p>
            <a:fld id="{0B099C42-2C20-4F4E-AAD0-3A40B518C4AE}" type="datetimeFigureOut">
              <a:rPr kumimoji="1" lang="ja-JP" altLang="en-US" smtClean="0"/>
              <a:t>2024/10/30</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CF8A8FA7-DE6F-4FFE-A1F4-5FC8E1EA1C6D}" type="slidenum">
              <a:rPr kumimoji="1" lang="ja-JP" altLang="en-US" smtClean="0"/>
              <a:t>‹#›</a:t>
            </a:fld>
            <a:endParaRPr kumimoji="1" lang="ja-JP" altLang="en-US"/>
          </a:p>
        </p:txBody>
      </p:sp>
    </p:spTree>
    <p:extLst>
      <p:ext uri="{BB962C8B-B14F-4D97-AF65-F5344CB8AC3E}">
        <p14:creationId xmlns:p14="http://schemas.microsoft.com/office/powerpoint/2010/main" val="198929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1066" name="日付プレースホルダー 2"/>
          <p:cNvSpPr>
            <a:spLocks noGrp="1"/>
          </p:cNvSpPr>
          <p:nvPr>
            <p:ph type="dt" sz="half" idx="10"/>
          </p:nvPr>
        </p:nvSpPr>
        <p:spPr/>
        <p:txBody>
          <a:bodyPr/>
          <a:lstStyle/>
          <a:p>
            <a:fld id="{0B099C42-2C20-4F4E-AAD0-3A40B518C4AE}" type="datetimeFigureOut">
              <a:rPr kumimoji="1" lang="ja-JP" altLang="en-US" smtClean="0"/>
              <a:t>2024/10/30</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CF8A8FA7-DE6F-4FFE-A1F4-5FC8E1EA1C6D}" type="slidenum">
              <a:rPr kumimoji="1" lang="ja-JP" altLang="en-US" smtClean="0"/>
              <a:t>‹#›</a:t>
            </a:fld>
            <a:endParaRPr kumimoji="1" lang="ja-JP" altLang="en-US"/>
          </a:p>
        </p:txBody>
      </p:sp>
    </p:spTree>
    <p:extLst>
      <p:ext uri="{BB962C8B-B14F-4D97-AF65-F5344CB8AC3E}">
        <p14:creationId xmlns:p14="http://schemas.microsoft.com/office/powerpoint/2010/main" val="575913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0B099C42-2C20-4F4E-AAD0-3A40B518C4AE}" type="datetimeFigureOut">
              <a:rPr kumimoji="1" lang="ja-JP" altLang="en-US" smtClean="0"/>
              <a:t>2024/10/30</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CF8A8FA7-DE6F-4FFE-A1F4-5FC8E1EA1C6D}" type="slidenum">
              <a:rPr kumimoji="1" lang="ja-JP" altLang="en-US" smtClean="0"/>
              <a:t>‹#›</a:t>
            </a:fld>
            <a:endParaRPr kumimoji="1" lang="ja-JP" altLang="en-US"/>
          </a:p>
        </p:txBody>
      </p:sp>
    </p:spTree>
    <p:extLst>
      <p:ext uri="{BB962C8B-B14F-4D97-AF65-F5344CB8AC3E}">
        <p14:creationId xmlns:p14="http://schemas.microsoft.com/office/powerpoint/2010/main" val="102034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1075"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76"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1077" name="日付プレースホルダー 4"/>
          <p:cNvSpPr>
            <a:spLocks noGrp="1"/>
          </p:cNvSpPr>
          <p:nvPr>
            <p:ph type="dt" sz="half" idx="10"/>
          </p:nvPr>
        </p:nvSpPr>
        <p:spPr/>
        <p:txBody>
          <a:bodyPr/>
          <a:lstStyle/>
          <a:p>
            <a:fld id="{0B099C42-2C20-4F4E-AAD0-3A40B518C4AE}" type="datetimeFigureOut">
              <a:rPr kumimoji="1" lang="ja-JP" altLang="en-US" smtClean="0"/>
              <a:t>2024/10/30</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CF8A8FA7-DE6F-4FFE-A1F4-5FC8E1EA1C6D}" type="slidenum">
              <a:rPr kumimoji="1" lang="ja-JP" altLang="en-US" smtClean="0"/>
              <a:t>‹#›</a:t>
            </a:fld>
            <a:endParaRPr kumimoji="1" lang="ja-JP" altLang="en-US"/>
          </a:p>
        </p:txBody>
      </p:sp>
    </p:spTree>
    <p:extLst>
      <p:ext uri="{BB962C8B-B14F-4D97-AF65-F5344CB8AC3E}">
        <p14:creationId xmlns:p14="http://schemas.microsoft.com/office/powerpoint/2010/main" val="3129654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1082"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1084" name="日付プレースホルダー 4"/>
          <p:cNvSpPr>
            <a:spLocks noGrp="1"/>
          </p:cNvSpPr>
          <p:nvPr>
            <p:ph type="dt" sz="half" idx="10"/>
          </p:nvPr>
        </p:nvSpPr>
        <p:spPr/>
        <p:txBody>
          <a:bodyPr/>
          <a:lstStyle/>
          <a:p>
            <a:fld id="{0B099C42-2C20-4F4E-AAD0-3A40B518C4AE}" type="datetimeFigureOut">
              <a:rPr kumimoji="1" lang="ja-JP" altLang="en-US" smtClean="0"/>
              <a:t>2024/10/30</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CF8A8FA7-DE6F-4FFE-A1F4-5FC8E1EA1C6D}" type="slidenum">
              <a:rPr kumimoji="1" lang="ja-JP" altLang="en-US" smtClean="0"/>
              <a:t>‹#›</a:t>
            </a:fld>
            <a:endParaRPr kumimoji="1" lang="ja-JP" altLang="en-US"/>
          </a:p>
        </p:txBody>
      </p:sp>
    </p:spTree>
    <p:extLst>
      <p:ext uri="{BB962C8B-B14F-4D97-AF65-F5344CB8AC3E}">
        <p14:creationId xmlns:p14="http://schemas.microsoft.com/office/powerpoint/2010/main" val="1609477589"/>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1026"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027"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99C42-2C20-4F4E-AAD0-3A40B518C4AE}" type="datetimeFigureOut">
              <a:rPr kumimoji="1" lang="ja-JP" altLang="en-US" smtClean="0"/>
              <a:t>2024/10/30</a:t>
            </a:fld>
            <a:endParaRPr kumimoji="1" lang="ja-JP" altLang="en-US"/>
          </a:p>
        </p:txBody>
      </p:sp>
      <p:sp>
        <p:nvSpPr>
          <p:cNvPr id="1028"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8A8FA7-DE6F-4FFE-A1F4-5FC8E1EA1C6D}" type="slidenum">
              <a:rPr kumimoji="1" lang="ja-JP" altLang="en-US" smtClean="0"/>
              <a:t>‹#›</a:t>
            </a:fld>
            <a:endParaRPr kumimoji="1" lang="ja-JP" altLang="en-US"/>
          </a:p>
        </p:txBody>
      </p:sp>
    </p:spTree>
    <p:extLst>
      <p:ext uri="{BB962C8B-B14F-4D97-AF65-F5344CB8AC3E}">
        <p14:creationId xmlns:p14="http://schemas.microsoft.com/office/powerpoint/2010/main" val="3270123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slideLayout" Target="../slideLayouts/slideLayout7.xml" /></Relationships>
</file>

<file path=ppt/slides/_rels/slide12.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slideLayout" Target="../slideLayouts/slideLayout7.xml" /></Relationships>
</file>

<file path=ppt/slides/_rels/slide13.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slideLayout" Target="../slideLayouts/slideLayout7.xml" /></Relationships>
</file>

<file path=ppt/slides/_rels/slide1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slideLayout" Target="../slideLayouts/slideLayout1.xml" /></Relationships>
</file>

<file path=ppt/slides/_rels/slide3.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slideLayout" Target="../slideLayouts/slideLayout7.xml" /></Relationships>
</file>

<file path=ppt/slides/_rels/slide4.xml.rels><?xml version="1.0" encoding="UTF-8"?><Relationships xmlns="http://schemas.openxmlformats.org/package/2006/relationships"><Relationship Id="rId1" Type="http://schemas.openxmlformats.org/officeDocument/2006/relationships/image" Target="../media/image3.png" /><Relationship Id="rId2" Type="http://schemas.openxmlformats.org/officeDocument/2006/relationships/slideLayout" Target="../slideLayouts/slideLayout7.xml" /></Relationships>
</file>

<file path=ppt/slides/_rels/slide5.xml.rels><?xml version="1.0" encoding="UTF-8"?><Relationships xmlns="http://schemas.openxmlformats.org/package/2006/relationships"><Relationship Id="rId1" Type="http://schemas.openxmlformats.org/officeDocument/2006/relationships/image" Target="../media/image4.png" /><Relationship Id="rId2" Type="http://schemas.openxmlformats.org/officeDocument/2006/relationships/slideLayout" Target="../slideLayouts/slideLayout7.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slideLayout" Target="../slideLayouts/slideLayout7.xml" /></Relationships>
</file>

<file path=ppt/slides/_rels/slide8.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slideLayout" Target="../slideLayouts/slideLayout7.xml" /></Relationships>
</file>

<file path=ppt/slides/_rels/slide9.xml.rels><?xml version="1.0" encoding="UTF-8"?><Relationships xmlns="http://schemas.openxmlformats.org/package/2006/relationships"><Relationship Id="rId1" Type="http://schemas.openxmlformats.org/officeDocument/2006/relationships/image" Target="../media/image7.png" /><Relationship Id="rId2"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69" name="タイトル 1"/>
          <p:cNvSpPr>
            <a:spLocks noGrp="1"/>
          </p:cNvSpPr>
          <p:nvPr>
            <p:ph type="title"/>
          </p:nvPr>
        </p:nvSpPr>
        <p:spPr>
          <a:xfrm>
            <a:off x="681743" y="1787161"/>
            <a:ext cx="10972800" cy="2317965"/>
          </a:xfrm>
        </p:spPr>
        <p:txBody>
          <a:bodyPr lIns="121920" tIns="60960" rIns="121920" bIns="60960">
            <a:normAutofit/>
          </a:bodyPr>
          <a:lstStyle/>
          <a:p>
            <a:pPr algn="ctr"/>
            <a:r>
              <a:rPr kumimoji="1" lang="en-US" altLang="ja-JP" sz="6500" dirty="0" smtClean="0"/>
              <a:t>【</a:t>
            </a:r>
            <a:r>
              <a:rPr kumimoji="1" lang="ja-JP" altLang="en-US" sz="6500" b="1" dirty="0" smtClean="0"/>
              <a:t>未来につなぐ医療</a:t>
            </a:r>
            <a:r>
              <a:rPr kumimoji="1" lang="en-US" altLang="ja-JP" sz="6500" b="1" dirty="0" smtClean="0"/>
              <a:t>】</a:t>
            </a:r>
            <a:br>
              <a:rPr kumimoji="1" lang="en-US" altLang="ja-JP" sz="4100" b="1" dirty="0" smtClean="0"/>
            </a:br>
            <a:r>
              <a:rPr lang="ja-JP" altLang="en-US" sz="3200" b="1" dirty="0"/>
              <a:t>地域</a:t>
            </a:r>
            <a:r>
              <a:rPr lang="ja-JP" altLang="en-US" sz="3200" b="1" dirty="0" smtClean="0"/>
              <a:t>医療連携推進法人</a:t>
            </a:r>
            <a:endParaRPr kumimoji="1" lang="ja-JP" altLang="en-US" sz="3200" b="1" dirty="0"/>
          </a:p>
          <a:p>
            <a:r>
              <a:rPr lang="ja-JP" altLang="en-US" sz="3200" b="1" dirty="0" smtClean="0"/>
              <a:t>「</a:t>
            </a:r>
            <a:r>
              <a:rPr lang="ja-JP" altLang="en-US" sz="2700" b="1" dirty="0" smtClean="0"/>
              <a:t>（</a:t>
            </a:r>
            <a:r>
              <a:rPr lang="ja-JP" altLang="en-US" sz="2700" b="1" dirty="0" smtClean="0"/>
              <a:t>仮称</a:t>
            </a:r>
            <a:r>
              <a:rPr lang="ja-JP" altLang="en-US" sz="2700" b="1" dirty="0" smtClean="0"/>
              <a:t>）</a:t>
            </a:r>
            <a:r>
              <a:rPr lang="ja-JP" altLang="en-US" sz="3200" b="1" dirty="0" smtClean="0"/>
              <a:t>はたまるパートナーズ」</a:t>
            </a:r>
            <a:r>
              <a:rPr lang="ja-JP" altLang="en-US" sz="3200" b="1" dirty="0" smtClean="0"/>
              <a:t>の設立に向けて</a:t>
            </a:r>
            <a:endParaRPr lang="ja-JP" altLang="en-US" sz="3200" b="1" dirty="0" smtClean="0"/>
          </a:p>
        </p:txBody>
      </p:sp>
      <p:sp>
        <p:nvSpPr>
          <p:cNvPr id="1170" name="タイトル 60"/>
          <p:cNvSpPr/>
          <p:nvPr/>
        </p:nvSpPr>
        <p:spPr>
          <a:xfrm>
            <a:off x="681743" y="4965476"/>
            <a:ext cx="11075512" cy="1435541"/>
          </a:xfrm>
          <a:prstGeom prst="rect">
            <a:avLst/>
          </a:prstGeom>
        </p:spPr>
        <p:txBody>
          <a:bodyPr lIns="121920" tIns="60960" rIns="121920" bIns="60960">
            <a:normAutofit/>
          </a:bodyPr>
          <a:lstStyle>
            <a:lvl1pPr algn="ctr" defTabSz="914400" rtl="0" eaLnBrk="1" latinLnBrk="0" hangingPunct="1">
              <a:spcBef>
                <a:spcPct val="0"/>
              </a:spcBef>
              <a:buNone/>
              <a:defRPr kumimoji="1" sz="5900" b="0" kern="1200">
                <a:solidFill>
                  <a:schemeClr val="tx1"/>
                </a:solidFill>
                <a:latin typeface="+mj-ea"/>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endParaRPr lang="ja-JP" altLang="en-US" sz="2300" b="1" dirty="0" smtClean="0"/>
          </a:p>
          <a:p>
            <a:pPr algn="l"/>
            <a:endParaRPr lang="ja-JP" altLang="en-US" sz="2300" b="1" dirty="0" smtClean="0"/>
          </a:p>
          <a:p>
            <a:pPr algn="l"/>
            <a:r>
              <a:rPr lang="ja-JP" altLang="en-US" sz="2300" b="1" dirty="0" smtClean="0"/>
              <a:t>　</a:t>
            </a:r>
            <a:r>
              <a:rPr lang="ja-JP" altLang="en-US" sz="2300" b="1" dirty="0" smtClean="0"/>
              <a:t>　</a:t>
            </a:r>
            <a:r>
              <a:rPr lang="ja-JP" altLang="en-US" sz="2300" b="1" dirty="0" smtClean="0"/>
              <a:t>　</a:t>
            </a:r>
            <a:r>
              <a:rPr lang="ja-JP" altLang="en-US" sz="2300" b="1" dirty="0" smtClean="0"/>
              <a:t>　</a:t>
            </a:r>
            <a:r>
              <a:rPr lang="ja-JP" altLang="en-US" sz="2300" b="1" dirty="0" smtClean="0"/>
              <a:t>　</a:t>
            </a:r>
            <a:r>
              <a:rPr lang="ja-JP" altLang="en-US" sz="2300" b="1" dirty="0" smtClean="0"/>
              <a:t>　</a:t>
            </a:r>
            <a:r>
              <a:rPr lang="ja-JP" altLang="en-US" sz="2300" b="1" dirty="0" smtClean="0"/>
              <a:t>　</a:t>
            </a:r>
            <a:r>
              <a:rPr lang="ja-JP" altLang="en-US" sz="2300" b="1" dirty="0" smtClean="0"/>
              <a:t>　</a:t>
            </a:r>
            <a:r>
              <a:rPr lang="ja-JP" altLang="en-US" sz="2300" b="1" dirty="0" smtClean="0"/>
              <a:t>　</a:t>
            </a:r>
            <a:r>
              <a:rPr lang="ja-JP" altLang="en-US" sz="2300" b="1" dirty="0" smtClean="0"/>
              <a:t>　</a:t>
            </a:r>
            <a:r>
              <a:rPr lang="ja-JP" altLang="en-US" sz="2300" b="1" dirty="0" smtClean="0"/>
              <a:t>　（</a:t>
            </a:r>
            <a:r>
              <a:rPr lang="ja-JP" altLang="en-US" sz="2300" b="1" dirty="0" smtClean="0"/>
              <a:t>仮称</a:t>
            </a:r>
            <a:r>
              <a:rPr lang="ja-JP" altLang="en-US" sz="2300" b="1" dirty="0" smtClean="0"/>
              <a:t>）</a:t>
            </a:r>
            <a:r>
              <a:rPr lang="ja-JP" altLang="en-US" sz="2300" b="1" dirty="0" smtClean="0"/>
              <a:t>はたまるパートナーズ</a:t>
            </a:r>
            <a:r>
              <a:rPr lang="ja-JP" altLang="en-US" sz="2300" b="1" dirty="0" smtClean="0"/>
              <a:t>設立準備委員会</a:t>
            </a:r>
            <a:endParaRPr lang="ja-JP" altLang="en-US" sz="1500" b="1" dirty="0" smtClean="0"/>
          </a:p>
          <a:p>
            <a:pPr algn="l"/>
            <a:r>
              <a:rPr lang="ja-JP" altLang="en-US" sz="1500" b="1" dirty="0" smtClean="0"/>
              <a:t>　　　　　　　　　　　　　　　　　　（</a:t>
            </a:r>
            <a:r>
              <a:rPr lang="ja-JP" altLang="en-US" sz="1500" b="1" dirty="0" smtClean="0"/>
              <a:t>幡多けんみん病院</a:t>
            </a:r>
            <a:r>
              <a:rPr lang="ja-JP" altLang="en-US" sz="1500" b="1" dirty="0" smtClean="0"/>
              <a:t>、</a:t>
            </a:r>
            <a:r>
              <a:rPr lang="ja-JP" altLang="en-US" sz="1500" b="1" dirty="0" smtClean="0"/>
              <a:t>四万十市民病院</a:t>
            </a:r>
            <a:r>
              <a:rPr lang="ja-JP" altLang="en-US" sz="1500" b="1" dirty="0" smtClean="0"/>
              <a:t>、</a:t>
            </a:r>
            <a:r>
              <a:rPr lang="ja-JP" altLang="en-US" sz="1500" b="1" dirty="0" smtClean="0"/>
              <a:t>大月病院、渭南病院、大井田病院、中村病院）</a:t>
            </a:r>
            <a:endParaRPr lang="ja-JP" altLang="en-US" sz="2300" b="1" dirty="0" smtClean="0"/>
          </a:p>
        </p:txBody>
      </p:sp>
      <p:sp>
        <p:nvSpPr>
          <p:cNvPr id="117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1</a:t>
            </a:fld>
            <a:endParaRPr lang="ja-JP" altLang="en-US"/>
          </a:p>
        </p:txBody>
      </p:sp>
    </p:spTree>
    <p:extLst>
      <p:ext uri="{BB962C8B-B14F-4D97-AF65-F5344CB8AC3E}">
        <p14:creationId xmlns:p14="http://schemas.microsoft.com/office/powerpoint/2010/main" val="4162395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9" name="四角形 36"/>
          <p:cNvSpPr>
            <a:spLocks noGrp="1"/>
          </p:cNvSpPr>
          <p:nvPr>
            <p:ph idx="1"/>
          </p:nvPr>
        </p:nvSpPr>
        <p:spPr>
          <a:xfrm>
            <a:off x="813531" y="592485"/>
            <a:ext cx="10274968" cy="5904005"/>
          </a:xfrm>
          <a:prstGeom prst="rect">
            <a:avLst/>
          </a:prstGeom>
          <a:ln w="31750">
            <a:solidFill>
              <a:schemeClr val="accent6">
                <a:lumMod val="75000"/>
              </a:schemeClr>
            </a:solidFill>
            <a:prstDash val="sysDash"/>
          </a:ln>
        </p:spPr>
        <p:txBody>
          <a:bodyPr lIns="121920" tIns="60960" rIns="121920" bIns="60960">
            <a:normAutofit fontScale="92500" lnSpcReduction="20000"/>
          </a:bodyPr>
          <a:lstStyle/>
          <a:p>
            <a:pPr marL="0" indent="0">
              <a:buNone/>
            </a:pPr>
            <a:endParaRPr lang="ja-JP" altLang="en-US" sz="2400" b="1" dirty="0" smtClean="0"/>
          </a:p>
          <a:p>
            <a:pPr marL="0" indent="0">
              <a:buNone/>
            </a:pPr>
            <a:endParaRPr lang="ja-JP" altLang="en-US" sz="2400" b="1" dirty="0" smtClean="0"/>
          </a:p>
          <a:p>
            <a:pPr marL="0" indent="0">
              <a:buNone/>
            </a:pPr>
            <a:r>
              <a:rPr lang="ja-JP" altLang="en-US" sz="2400" b="1" dirty="0" smtClean="0"/>
              <a:t>①患者サービスの維持・向上</a:t>
            </a:r>
            <a:r>
              <a:rPr kumimoji="1" lang="ja-JP" altLang="en-US" sz="2400" b="1" dirty="0" smtClean="0"/>
              <a:t>に関する取り組み</a:t>
            </a:r>
            <a:endParaRPr kumimoji="1" lang="en-US" altLang="ja-JP" sz="2400" b="1" dirty="0" smtClean="0"/>
          </a:p>
          <a:p>
            <a:pPr marL="0" indent="0">
              <a:buNone/>
            </a:pPr>
            <a:r>
              <a:rPr lang="ja-JP" altLang="en-US" sz="2600" dirty="0" smtClean="0"/>
              <a:t>　・紹介・逆紹介やシームレスな転院調整等、</a:t>
            </a:r>
            <a:r>
              <a:rPr lang="ja-JP" altLang="en-US" sz="2600" dirty="0" smtClean="0">
                <a:solidFill>
                  <a:srgbClr val="FF0000"/>
                </a:solidFill>
              </a:rPr>
              <a:t>連携と機能分化の</a:t>
            </a:r>
            <a:r>
              <a:rPr lang="ja-JP" altLang="en-US" sz="2600" dirty="0" smtClean="0">
                <a:solidFill>
                  <a:srgbClr val="FF0000"/>
                </a:solidFill>
              </a:rPr>
              <a:t>推進</a:t>
            </a:r>
            <a:endParaRPr lang="ja-JP" altLang="en-US" sz="2600" dirty="0" smtClean="0">
              <a:solidFill>
                <a:srgbClr val="FF0000"/>
              </a:solidFill>
            </a:endParaRPr>
          </a:p>
          <a:p>
            <a:pPr marL="0" indent="0">
              <a:buNone/>
            </a:pPr>
            <a:r>
              <a:rPr lang="ja-JP" altLang="en-US" sz="2600" dirty="0" smtClean="0"/>
              <a:t>　・</a:t>
            </a:r>
            <a:r>
              <a:rPr lang="ja-JP" altLang="en-US" sz="2600" dirty="0" smtClean="0">
                <a:solidFill>
                  <a:srgbClr val="FF0000"/>
                </a:solidFill>
              </a:rPr>
              <a:t>医療情報システムや医療ＤＸの活用</a:t>
            </a:r>
            <a:r>
              <a:rPr lang="ja-JP" altLang="en-US" sz="2600" dirty="0" smtClean="0"/>
              <a:t>によるさらなる連携</a:t>
            </a:r>
            <a:endParaRPr lang="ja-JP" altLang="en-US" sz="2600" dirty="0" smtClean="0"/>
          </a:p>
          <a:p>
            <a:pPr marL="0" indent="0">
              <a:buNone/>
            </a:pPr>
            <a:r>
              <a:rPr kumimoji="1" lang="ja-JP" altLang="en-US" sz="2400" b="1" dirty="0" smtClean="0"/>
              <a:t>②地域人材の確保・育成等に関する取り組み</a:t>
            </a:r>
            <a:endParaRPr kumimoji="1" lang="en-US" altLang="ja-JP" sz="2400" b="1" dirty="0" smtClean="0"/>
          </a:p>
          <a:p>
            <a:pPr marL="0" indent="0">
              <a:buNone/>
            </a:pPr>
            <a:r>
              <a:rPr lang="ja-JP" altLang="en-US" sz="2600" dirty="0" smtClean="0"/>
              <a:t>　・医療・介護スタッフの</a:t>
            </a:r>
            <a:r>
              <a:rPr lang="ja-JP" altLang="en-US" sz="2600" dirty="0" smtClean="0">
                <a:solidFill>
                  <a:srgbClr val="FF0000"/>
                </a:solidFill>
              </a:rPr>
              <a:t>人事交流や相互派遣</a:t>
            </a:r>
            <a:r>
              <a:rPr lang="ja-JP" altLang="en-US" sz="2600" dirty="0" smtClean="0"/>
              <a:t>のしくみ</a:t>
            </a:r>
            <a:endParaRPr lang="en-US" altLang="ja-JP" sz="2600" dirty="0" smtClean="0"/>
          </a:p>
          <a:p>
            <a:pPr marL="0" indent="0">
              <a:buNone/>
            </a:pPr>
            <a:r>
              <a:rPr lang="ja-JP" altLang="en-US" sz="2600" dirty="0"/>
              <a:t>　・医療</a:t>
            </a:r>
            <a:r>
              <a:rPr lang="ja-JP" altLang="en-US" sz="2600" dirty="0" smtClean="0"/>
              <a:t>・介護事業者むけ</a:t>
            </a:r>
            <a:r>
              <a:rPr lang="ja-JP" altLang="en-US" sz="2600" dirty="0" smtClean="0">
                <a:solidFill>
                  <a:srgbClr val="FF0000"/>
                </a:solidFill>
              </a:rPr>
              <a:t>研修事業等の合同開催</a:t>
            </a:r>
            <a:endParaRPr lang="en-US" altLang="ja-JP" sz="2600" dirty="0" smtClean="0">
              <a:solidFill>
                <a:srgbClr val="FF0000"/>
              </a:solidFill>
            </a:endParaRPr>
          </a:p>
          <a:p>
            <a:pPr marL="0" indent="0">
              <a:buNone/>
            </a:pPr>
            <a:r>
              <a:rPr lang="ja-JP" altLang="en-US" sz="2600" dirty="0" smtClean="0"/>
              <a:t>　・共同募集や人材マッチング等、</a:t>
            </a:r>
            <a:r>
              <a:rPr lang="ja-JP" altLang="en-US" sz="2600" dirty="0" smtClean="0">
                <a:solidFill>
                  <a:srgbClr val="FF0000"/>
                </a:solidFill>
              </a:rPr>
              <a:t>地域人材確保</a:t>
            </a:r>
            <a:r>
              <a:rPr lang="ja-JP" altLang="en-US" sz="2600" dirty="0" smtClean="0"/>
              <a:t>に向けた連携</a:t>
            </a:r>
            <a:endParaRPr kumimoji="1" lang="en-US" altLang="ja-JP" sz="2600" dirty="0" smtClean="0"/>
          </a:p>
          <a:p>
            <a:pPr marL="0" indent="0">
              <a:buNone/>
            </a:pPr>
            <a:r>
              <a:rPr kumimoji="1" lang="ja-JP" altLang="en-US" sz="2400" b="1" dirty="0" smtClean="0"/>
              <a:t>③経営効率化に関する取り組み</a:t>
            </a:r>
            <a:endParaRPr kumimoji="1" lang="en-US" altLang="ja-JP" sz="2400" b="1" dirty="0" smtClean="0"/>
          </a:p>
          <a:p>
            <a:pPr marL="0" indent="0">
              <a:buNone/>
            </a:pPr>
            <a:r>
              <a:rPr lang="ja-JP" altLang="en-US" sz="2400" dirty="0" smtClean="0"/>
              <a:t>　・医薬品・医療資材・医療機器の</a:t>
            </a:r>
            <a:r>
              <a:rPr lang="ja-JP" altLang="en-US" sz="2400" dirty="0" smtClean="0">
                <a:solidFill>
                  <a:srgbClr val="FF0000"/>
                </a:solidFill>
              </a:rPr>
              <a:t>共同購入等による経費削減</a:t>
            </a:r>
            <a:endParaRPr lang="en-US" altLang="ja-JP" sz="2600" dirty="0">
              <a:solidFill>
                <a:srgbClr val="FF0000"/>
              </a:solidFill>
            </a:endParaRPr>
          </a:p>
          <a:p>
            <a:pPr marL="0" indent="0">
              <a:buNone/>
            </a:pPr>
            <a:r>
              <a:rPr lang="ja-JP" altLang="en-US" sz="2400" dirty="0" smtClean="0"/>
              <a:t>　・</a:t>
            </a:r>
            <a:r>
              <a:rPr lang="ja-JP" altLang="en-US" sz="2400" dirty="0" smtClean="0">
                <a:solidFill>
                  <a:srgbClr val="FF0000"/>
                </a:solidFill>
              </a:rPr>
              <a:t>共同交渉・共同利用</a:t>
            </a:r>
            <a:r>
              <a:rPr lang="ja-JP" altLang="en-US" sz="2400" dirty="0" smtClean="0"/>
              <a:t>による経営の効率化</a:t>
            </a:r>
            <a:endParaRPr kumimoji="1" lang="ja-JP" altLang="en-US" sz="2400" b="1" dirty="0" smtClean="0"/>
          </a:p>
          <a:p>
            <a:pPr marL="0" indent="0">
              <a:buNone/>
            </a:pPr>
            <a:r>
              <a:rPr kumimoji="1" lang="ja-JP" altLang="en-US" sz="2400" b="1" dirty="0" smtClean="0"/>
              <a:t>④</a:t>
            </a:r>
            <a:r>
              <a:rPr kumimoji="1" lang="ja-JP" altLang="en-US" sz="2400" b="1" dirty="0" smtClean="0"/>
              <a:t>地域の</a:t>
            </a:r>
            <a:r>
              <a:rPr kumimoji="1" lang="ja-JP" altLang="en-US" sz="2400" b="1" dirty="0" smtClean="0"/>
              <a:t>医療</a:t>
            </a:r>
            <a:r>
              <a:rPr kumimoji="1" lang="ja-JP" altLang="en-US" sz="2400" b="1" dirty="0" smtClean="0"/>
              <a:t>・介護・福祉等に関する取り組み</a:t>
            </a:r>
            <a:endParaRPr kumimoji="1" lang="ja-JP" altLang="en-US" sz="2400" b="1" dirty="0" smtClean="0"/>
          </a:p>
          <a:p>
            <a:pPr marL="0" indent="0">
              <a:buNone/>
            </a:pPr>
            <a:r>
              <a:rPr lang="ja-JP" altLang="en-US" sz="2600" dirty="0" smtClean="0"/>
              <a:t>　・幡多地域における</a:t>
            </a:r>
            <a:r>
              <a:rPr lang="ja-JP" altLang="en-US" sz="2600" dirty="0" smtClean="0">
                <a:solidFill>
                  <a:srgbClr val="FF0000"/>
                </a:solidFill>
              </a:rPr>
              <a:t>地域包括ケアシステム構築推進</a:t>
            </a:r>
            <a:endParaRPr lang="en-US" altLang="ja-JP" sz="2600" dirty="0" smtClean="0"/>
          </a:p>
          <a:p>
            <a:pPr marL="0" indent="0">
              <a:buNone/>
            </a:pPr>
            <a:r>
              <a:rPr lang="ja-JP" altLang="en-US" sz="2600" dirty="0" smtClean="0"/>
              <a:t>　・</a:t>
            </a:r>
            <a:r>
              <a:rPr lang="ja-JP" altLang="en-US" sz="2600" dirty="0" smtClean="0">
                <a:solidFill>
                  <a:srgbClr val="FF0000"/>
                </a:solidFill>
              </a:rPr>
              <a:t>災害時における連携体制の強化</a:t>
            </a:r>
            <a:endParaRPr lang="en-US" altLang="ja-JP" sz="2600" dirty="0"/>
          </a:p>
          <a:p>
            <a:pPr marL="0" indent="0">
              <a:buNone/>
            </a:pPr>
            <a:endParaRPr kumimoji="1" lang="ja-JP" altLang="en-US" sz="2100" dirty="0"/>
          </a:p>
        </p:txBody>
      </p:sp>
      <p:sp>
        <p:nvSpPr>
          <p:cNvPr id="1180" name="四角形 35"/>
          <p:cNvSpPr>
            <a:spLocks noGrp="1"/>
          </p:cNvSpPr>
          <p:nvPr>
            <p:ph type="title"/>
          </p:nvPr>
        </p:nvSpPr>
        <p:spPr>
          <a:xfrm>
            <a:off x="1680000" y="256591"/>
            <a:ext cx="8927609" cy="672075"/>
          </a:xfrm>
          <a:prstGeom prst="rect">
            <a:avLst/>
          </a:prstGeom>
          <a:solidFill>
            <a:srgbClr val="FFFF00"/>
          </a:solidFill>
          <a:ln w="31750" cmpd="dbl">
            <a:solidFill>
              <a:schemeClr val="accent6">
                <a:lumMod val="75000"/>
              </a:schemeClr>
            </a:solidFill>
          </a:ln>
        </p:spPr>
        <p:txBody>
          <a:bodyPr lIns="121920" tIns="60960" rIns="121920" bIns="60960">
            <a:noAutofit/>
          </a:bodyPr>
          <a:lstStyle/>
          <a:p>
            <a:r>
              <a:rPr kumimoji="1" lang="ja-JP" altLang="en-US" sz="3700" b="1" dirty="0" smtClean="0"/>
              <a:t>連携推進法人として目指すべき取り組み</a:t>
            </a:r>
            <a:endParaRPr kumimoji="1" lang="ja-JP" altLang="en-US" sz="3700" b="1" dirty="0"/>
          </a:p>
        </p:txBody>
      </p:sp>
      <p:sp>
        <p:nvSpPr>
          <p:cNvPr id="1181" name="スライド番号プレースホルダー 5"/>
          <p:cNvSpPr>
            <a:spLocks noGrp="1"/>
          </p:cNvSpPr>
          <p:nvPr>
            <p:ph type="sldNum" sz="quarter" idx="12"/>
          </p:nvPr>
        </p:nvSpPr>
        <p:spPr/>
        <p:txBody>
          <a:bodyPr/>
          <a:lstStyle>
            <a:lvl1pPr>
              <a:defRPr>
                <a:solidFill>
                  <a:schemeClr val="tx1"/>
                </a:solidFill>
              </a:defRPr>
            </a:lvl1pPr>
          </a:lstStyle>
          <a:p>
            <a:fld id="{2C9400E4-C46D-48FA-AEA0-ED136F70A0E5}" type="slidenum">
              <a:rPr lang="ja-JP" altLang="en-US" smtClean="0"/>
              <a:pPr/>
              <a:t>10</a:t>
            </a:fld>
            <a:endParaRPr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36" name="図 1"/>
          <p:cNvPicPr>
            <a:picLocks noChangeAspect="1"/>
          </p:cNvPicPr>
          <p:nvPr/>
        </p:nvPicPr>
        <p:blipFill>
          <a:blip r:embed="rId1"/>
          <a:stretch>
            <a:fillRect/>
          </a:stretch>
        </p:blipFill>
        <p:spPr>
          <a:xfrm>
            <a:off x="487601" y="276586"/>
            <a:ext cx="10923737" cy="6450991"/>
          </a:xfrm>
          <a:prstGeom prst="rect">
            <a:avLst/>
          </a:prstGeom>
        </p:spPr>
      </p:pic>
    </p:spTree>
    <p:extLst>
      <p:ext uri="{BB962C8B-B14F-4D97-AF65-F5344CB8AC3E}">
        <p14:creationId xmlns:p14="http://schemas.microsoft.com/office/powerpoint/2010/main" val="584051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38" name="図 1"/>
          <p:cNvPicPr>
            <a:picLocks noChangeAspect="1"/>
          </p:cNvPicPr>
          <p:nvPr/>
        </p:nvPicPr>
        <p:blipFill>
          <a:blip r:embed="rId1"/>
          <a:stretch>
            <a:fillRect/>
          </a:stretch>
        </p:blipFill>
        <p:spPr>
          <a:xfrm>
            <a:off x="700900" y="197469"/>
            <a:ext cx="10374537" cy="6404253"/>
          </a:xfrm>
          <a:prstGeom prst="rect">
            <a:avLst/>
          </a:prstGeom>
        </p:spPr>
      </p:pic>
    </p:spTree>
    <p:extLst>
      <p:ext uri="{BB962C8B-B14F-4D97-AF65-F5344CB8AC3E}">
        <p14:creationId xmlns:p14="http://schemas.microsoft.com/office/powerpoint/2010/main" val="309478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40" name="図 1"/>
          <p:cNvPicPr>
            <a:picLocks noChangeAspect="1"/>
          </p:cNvPicPr>
          <p:nvPr/>
        </p:nvPicPr>
        <p:blipFill>
          <a:blip r:embed="rId1"/>
          <a:stretch>
            <a:fillRect/>
          </a:stretch>
        </p:blipFill>
        <p:spPr>
          <a:xfrm>
            <a:off x="691178" y="282721"/>
            <a:ext cx="10636185" cy="6407328"/>
          </a:xfrm>
          <a:prstGeom prst="rect">
            <a:avLst/>
          </a:prstGeom>
        </p:spPr>
      </p:pic>
    </p:spTree>
    <p:extLst>
      <p:ext uri="{BB962C8B-B14F-4D97-AF65-F5344CB8AC3E}">
        <p14:creationId xmlns:p14="http://schemas.microsoft.com/office/powerpoint/2010/main" val="106263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61" name="コンテンツ プレースホルダー 76"/>
          <p:cNvSpPr/>
          <p:nvPr/>
        </p:nvSpPr>
        <p:spPr>
          <a:xfrm>
            <a:off x="725592" y="456574"/>
            <a:ext cx="10751560" cy="6095468"/>
          </a:xfrm>
          <a:prstGeom prst="rect">
            <a:avLst/>
          </a:prstGeom>
          <a:ln>
            <a:noFill/>
            <a:prstDash val="sysDash"/>
          </a:ln>
        </p:spPr>
        <p:txBody>
          <a:bodyPr lIns="121920" tIns="60960" rIns="121920" bIns="60960">
            <a:normAutofit lnSpcReduction="10000"/>
          </a:bodyPr>
          <a:lstStyle>
            <a:lvl1pPr marL="609600" indent="-609600" algn="l" defTabSz="914400" rtl="0" eaLnBrk="1" latinLnBrk="0" hangingPunct="1">
              <a:spcBef>
                <a:spcPct val="20000"/>
              </a:spcBef>
              <a:buFont typeface="Arial" panose="020B0604020202020204" pitchFamily="34" charset="0"/>
              <a:buChar char="•"/>
              <a:defRPr kumimoji="1" sz="4300" kern="1200">
                <a:solidFill>
                  <a:schemeClr val="tx1"/>
                </a:solidFill>
                <a:latin typeface="+mn-ea"/>
                <a:ea typeface="+mn-ea"/>
                <a:cs typeface="+mn-cs"/>
              </a:defRPr>
            </a:lvl1pPr>
            <a:lvl2pPr marL="1219200" indent="-609600" algn="l" defTabSz="914400"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2pPr>
            <a:lvl3pPr marL="1676400" indent="-4572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3pPr>
            <a:lvl4pPr marL="2286000" indent="-457200" algn="l" defTabSz="914400" rtl="0" eaLnBrk="1" latinLnBrk="0" hangingPunct="1">
              <a:spcBef>
                <a:spcPct val="20000"/>
              </a:spcBef>
              <a:buSzPct val="100000"/>
              <a:buFont typeface="Arial" panose="020B0604020202020204" pitchFamily="34" charset="0"/>
              <a:buChar char="•"/>
              <a:defRPr kumimoji="1" sz="2700" kern="1200">
                <a:solidFill>
                  <a:schemeClr val="tx1"/>
                </a:solidFill>
                <a:latin typeface="+mn-lt"/>
                <a:ea typeface="+mn-ea"/>
                <a:cs typeface="+mn-cs"/>
              </a:defRPr>
            </a:lvl4pPr>
            <a:lvl5pPr marL="2895600" marR="0" indent="-457200" algn="l" defTabSz="914400" rtl="0" eaLnBrk="1" fontAlgn="auto" latinLnBrk="0" hangingPunct="1">
              <a:lnSpc>
                <a:spcPct val="100000"/>
              </a:lnSpc>
              <a:spcBef>
                <a:spcPct val="20000"/>
              </a:spcBef>
              <a:spcAft>
                <a:spcPts val="0"/>
              </a:spcAft>
              <a:buClrTx/>
              <a:buSzPct val="100000"/>
              <a:buFont typeface="Arial" panose="020B0604020202020204" pitchFamily="34" charset="0"/>
              <a:buChar char="•"/>
              <a:tabLst/>
              <a:defRPr kumimoji="1" sz="2700" kern="1200">
                <a:solidFill>
                  <a:schemeClr val="tx1"/>
                </a:solidFill>
                <a:latin typeface="+mn-lt"/>
                <a:ea typeface="+mn-ea"/>
                <a:cs typeface="+mn-cs"/>
              </a:defRPr>
            </a:lvl5pPr>
            <a:lvl6pPr marL="3429000" indent="-3810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6pPr>
            <a:lvl7pPr marL="4038600" indent="-381000" algn="l" defTabSz="914400" rtl="0" eaLnBrk="1" latinLnBrk="0" hangingPunct="1">
              <a:spcBef>
                <a:spcPct val="20000"/>
              </a:spcBef>
              <a:buFont typeface="Arial" panose="020B0604020202020204" pitchFamily="34" charset="0"/>
              <a:buChar char="•"/>
              <a:defRPr kumimoji="1" sz="2100" kern="1200">
                <a:solidFill>
                  <a:schemeClr val="tx1"/>
                </a:solidFill>
                <a:latin typeface="+mn-lt"/>
                <a:ea typeface="+mj-ea"/>
                <a:cs typeface="+mn-cs"/>
              </a:defRPr>
            </a:lvl7pPr>
            <a:lvl8pPr marL="4648200" indent="-381000" algn="l" defTabSz="914400" rtl="0" eaLnBrk="1" latinLnBrk="0" hangingPunct="1">
              <a:spcBef>
                <a:spcPct val="20000"/>
              </a:spcBef>
              <a:buFont typeface="Arial" panose="020B0604020202020204" pitchFamily="34" charset="0"/>
              <a:buChar char="•"/>
              <a:defRPr kumimoji="1" sz="2100" kern="1200">
                <a:solidFill>
                  <a:schemeClr val="tx1"/>
                </a:solidFill>
                <a:latin typeface="+mn-lt"/>
                <a:ea typeface="+mj-ea"/>
                <a:cs typeface="+mn-cs"/>
              </a:defRPr>
            </a:lvl8pPr>
            <a:lvl9pPr marL="5257800" indent="-381000" algn="l" defTabSz="9144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a:lstStyle>
          <a:p>
            <a:pPr marL="0" indent="0">
              <a:buNone/>
            </a:pPr>
            <a:r>
              <a:rPr lang="ja-JP" altLang="ja-JP" sz="3200" b="1" dirty="0" smtClean="0">
                <a:solidFill>
                  <a:srgbClr val="FF0000"/>
                </a:solidFill>
              </a:rPr>
              <a:t>「</a:t>
            </a:r>
            <a:r>
              <a:rPr lang="ja-JP" altLang="ja-JP" sz="3200" b="1" dirty="0" smtClean="0">
                <a:solidFill>
                  <a:srgbClr val="FF0000"/>
                </a:solidFill>
              </a:rPr>
              <a:t>将来</a:t>
            </a:r>
            <a:r>
              <a:rPr lang="ja-JP" altLang="ja-JP" sz="3200" b="1" dirty="0">
                <a:solidFill>
                  <a:srgbClr val="FF0000"/>
                </a:solidFill>
              </a:rPr>
              <a:t>にわたり医療・介護・福祉サービスを切れ目なく安定的に提供できる体制を構築することで、地域住民の方がいつまでも住み慣れた地域で生活し続けられるようにしたい。」</a:t>
            </a:r>
            <a:endParaRPr lang="ja-JP" altLang="ja-JP" sz="3200" b="1" dirty="0">
              <a:solidFill>
                <a:srgbClr val="FF0000"/>
              </a:solidFill>
            </a:endParaRPr>
          </a:p>
          <a:p>
            <a:pPr marL="0" indent="0">
              <a:buNone/>
            </a:pPr>
            <a:r>
              <a:rPr lang="ja-JP" altLang="ja-JP" sz="3200" b="1" dirty="0"/>
              <a:t>　</a:t>
            </a:r>
            <a:endParaRPr lang="ja-JP" altLang="ja-JP" sz="3200" b="1" dirty="0">
              <a:solidFill>
                <a:schemeClr val="tx1"/>
              </a:solidFill>
            </a:endParaRPr>
          </a:p>
          <a:p>
            <a:pPr marL="0" indent="0">
              <a:buNone/>
            </a:pPr>
            <a:r>
              <a:rPr lang="ja-JP" altLang="ja-JP" sz="3200" b="1" dirty="0"/>
              <a:t>　</a:t>
            </a:r>
            <a:r>
              <a:rPr lang="ja-JP" altLang="ja-JP" sz="3200" b="1" dirty="0"/>
              <a:t>この</a:t>
            </a:r>
            <a:r>
              <a:rPr lang="ja-JP" altLang="ja-JP" sz="3200" b="1" dirty="0"/>
              <a:t>理念に基づき、</a:t>
            </a:r>
            <a:r>
              <a:rPr lang="ja-JP" altLang="ja-JP" sz="3200" b="1" dirty="0">
                <a:solidFill>
                  <a:schemeClr val="tx1"/>
                </a:solidFill>
              </a:rPr>
              <a:t>（仮称）</a:t>
            </a:r>
            <a:r>
              <a:rPr lang="ja-JP" altLang="ja-JP" sz="3200" b="1" dirty="0">
                <a:solidFill>
                  <a:schemeClr val="tx1"/>
                </a:solidFill>
              </a:rPr>
              <a:t>はたまるパートナーズ</a:t>
            </a:r>
            <a:r>
              <a:rPr lang="ja-JP" altLang="ja-JP" sz="3200" b="1" dirty="0">
                <a:solidFill>
                  <a:schemeClr val="tx1"/>
                </a:solidFill>
              </a:rPr>
              <a:t>は活動</a:t>
            </a:r>
            <a:r>
              <a:rPr lang="ja-JP" altLang="ja-JP" sz="3200" b="1" dirty="0">
                <a:solidFill>
                  <a:schemeClr val="tx1"/>
                </a:solidFill>
              </a:rPr>
              <a:t>を</a:t>
            </a:r>
            <a:r>
              <a:rPr lang="ja-JP" altLang="ja-JP" sz="3200" b="1" dirty="0">
                <a:solidFill>
                  <a:schemeClr val="tx1"/>
                </a:solidFill>
              </a:rPr>
              <a:t>進めていきますが、</a:t>
            </a:r>
            <a:r>
              <a:rPr lang="ja-JP" altLang="ja-JP" sz="3200" b="1" dirty="0">
                <a:solidFill>
                  <a:schemeClr val="tx1"/>
                </a:solidFill>
              </a:rPr>
              <a:t>全国的にも前例が少</a:t>
            </a:r>
            <a:r>
              <a:rPr lang="ja-JP" altLang="ja-JP" sz="3200" b="1" dirty="0"/>
              <a:t>ない中、</a:t>
            </a:r>
            <a:r>
              <a:rPr lang="ja-JP" altLang="ja-JP" sz="3200" b="1" dirty="0">
                <a:solidFill>
                  <a:srgbClr val="FF0000"/>
                </a:solidFill>
              </a:rPr>
              <a:t>幡多地域のみなさまの</a:t>
            </a:r>
            <a:r>
              <a:rPr lang="ja-JP" altLang="ja-JP" sz="3200" b="1" dirty="0">
                <a:solidFill>
                  <a:srgbClr val="FF0000"/>
                </a:solidFill>
              </a:rPr>
              <a:t>知恵やノウハウを結集し</a:t>
            </a:r>
            <a:r>
              <a:rPr lang="ja-JP" altLang="ja-JP" sz="3200" b="1" dirty="0">
                <a:solidFill>
                  <a:srgbClr val="FF0000"/>
                </a:solidFill>
              </a:rPr>
              <a:t>取り組んでいきたい。</a:t>
            </a:r>
            <a:r>
              <a:rPr lang="ja-JP" altLang="ja-JP" sz="3200" b="1" dirty="0"/>
              <a:t>と考えています。</a:t>
            </a:r>
            <a:endParaRPr lang="ja-JP" altLang="ja-JP" sz="3200" b="1" dirty="0"/>
          </a:p>
          <a:p>
            <a:pPr marL="0" indent="0">
              <a:buNone/>
            </a:pPr>
            <a:endParaRPr lang="ja-JP" altLang="ja-JP" sz="3200" b="1" dirty="0"/>
          </a:p>
          <a:p>
            <a:pPr marL="0" indent="0">
              <a:buNone/>
            </a:pPr>
            <a:r>
              <a:rPr lang="ja-JP" altLang="ja-JP" sz="3200" b="1" dirty="0"/>
              <a:t>今後とも</a:t>
            </a:r>
            <a:r>
              <a:rPr lang="ja-JP" altLang="ja-JP" sz="3200" b="1" dirty="0"/>
              <a:t>、</a:t>
            </a:r>
            <a:r>
              <a:rPr lang="ja-JP" altLang="ja-JP" sz="3200" b="1" dirty="0"/>
              <a:t>ご理解</a:t>
            </a:r>
            <a:r>
              <a:rPr lang="ja-JP" altLang="ja-JP" sz="3200" b="1" dirty="0"/>
              <a:t>・ご協力のほど、よろしくお願いいたします。</a:t>
            </a:r>
            <a:endParaRPr lang="ja-JP" altLang="ja-JP" sz="3200" b="1" dirty="0"/>
          </a:p>
          <a:p>
            <a:pPr marL="0" indent="0">
              <a:buNone/>
            </a:pPr>
            <a:endParaRPr kumimoji="1" lang="ja-JP" altLang="en-US" sz="3200" dirty="0"/>
          </a:p>
        </p:txBody>
      </p:sp>
    </p:spTree>
    <p:extLst>
      <p:ext uri="{BB962C8B-B14F-4D97-AF65-F5344CB8AC3E}">
        <p14:creationId xmlns:p14="http://schemas.microsoft.com/office/powerpoint/2010/main" val="4162395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03" name="図 2"/>
          <p:cNvPicPr>
            <a:picLocks noChangeAspect="1"/>
          </p:cNvPicPr>
          <p:nvPr/>
        </p:nvPicPr>
        <p:blipFill>
          <a:blip r:embed="rId1"/>
          <a:stretch>
            <a:fillRect/>
          </a:stretch>
        </p:blipFill>
        <p:spPr>
          <a:xfrm>
            <a:off x="577462" y="774441"/>
            <a:ext cx="11336332" cy="6115904"/>
          </a:xfrm>
          <a:prstGeom prst="rect">
            <a:avLst/>
          </a:prstGeom>
        </p:spPr>
      </p:pic>
      <p:sp>
        <p:nvSpPr>
          <p:cNvPr id="1104" name="タイトル 1"/>
          <p:cNvSpPr>
            <a:spLocks noGrp="1"/>
          </p:cNvSpPr>
          <p:nvPr>
            <p:ph type="ctrTitle"/>
          </p:nvPr>
        </p:nvSpPr>
        <p:spPr>
          <a:xfrm>
            <a:off x="252001" y="340823"/>
            <a:ext cx="2855094" cy="433618"/>
          </a:xfrm>
        </p:spPr>
        <p:txBody>
          <a:bodyPr>
            <a:normAutofit/>
          </a:bodyPr>
          <a:lstStyle/>
          <a:p>
            <a:pPr algn="l"/>
            <a:r>
              <a:rPr kumimoji="1" lang="ja-JP" altLang="en-US" sz="2400" b="1" dirty="0" smtClean="0"/>
              <a:t>幡多の人口推移</a:t>
            </a:r>
            <a:endParaRPr kumimoji="1" lang="ja-JP" altLang="en-US" sz="2400" b="1" dirty="0"/>
          </a:p>
        </p:txBody>
      </p:sp>
      <p:sp>
        <p:nvSpPr>
          <p:cNvPr id="1105" name="テキスト ボックス 4"/>
          <p:cNvSpPr txBox="1"/>
          <p:nvPr/>
        </p:nvSpPr>
        <p:spPr>
          <a:xfrm>
            <a:off x="1452862" y="1645919"/>
            <a:ext cx="831273" cy="253916"/>
          </a:xfrm>
          <a:prstGeom prst="rect">
            <a:avLst/>
          </a:prstGeom>
          <a:noFill/>
        </p:spPr>
        <p:txBody>
          <a:bodyPr wrap="square" rtlCol="0">
            <a:spAutoFit/>
          </a:bodyPr>
          <a:lstStyle/>
          <a:p>
            <a:r>
              <a:rPr kumimoji="1" lang="en-US" altLang="ja-JP" sz="1050" dirty="0" smtClean="0"/>
              <a:t>79,446</a:t>
            </a:r>
            <a:r>
              <a:rPr kumimoji="1" lang="ja-JP" altLang="en-US" sz="1050" dirty="0" smtClean="0"/>
              <a:t>人</a:t>
            </a:r>
            <a:endParaRPr kumimoji="1" lang="ja-JP" altLang="en-US" sz="1050" dirty="0"/>
          </a:p>
        </p:txBody>
      </p:sp>
      <p:sp>
        <p:nvSpPr>
          <p:cNvPr id="1106" name="テキスト ボックス 5"/>
          <p:cNvSpPr txBox="1"/>
          <p:nvPr/>
        </p:nvSpPr>
        <p:spPr>
          <a:xfrm>
            <a:off x="4491644" y="3066334"/>
            <a:ext cx="770312" cy="253916"/>
          </a:xfrm>
          <a:prstGeom prst="rect">
            <a:avLst/>
          </a:prstGeom>
          <a:noFill/>
        </p:spPr>
        <p:txBody>
          <a:bodyPr wrap="square" rtlCol="0">
            <a:spAutoFit/>
          </a:bodyPr>
          <a:lstStyle/>
          <a:p>
            <a:r>
              <a:rPr kumimoji="1" lang="en-US" altLang="ja-JP" sz="1050" dirty="0" smtClean="0"/>
              <a:t>53,743</a:t>
            </a:r>
            <a:r>
              <a:rPr kumimoji="1" lang="ja-JP" altLang="en-US" sz="1050" dirty="0" smtClean="0"/>
              <a:t>人</a:t>
            </a:r>
            <a:endParaRPr kumimoji="1" lang="ja-JP" altLang="en-US" sz="1050" dirty="0"/>
          </a:p>
        </p:txBody>
      </p:sp>
    </p:spTree>
    <p:extLst>
      <p:ext uri="{BB962C8B-B14F-4D97-AF65-F5344CB8AC3E}">
        <p14:creationId xmlns:p14="http://schemas.microsoft.com/office/powerpoint/2010/main" val="3703766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08" name="図 8"/>
          <p:cNvPicPr>
            <a:picLocks noChangeAspect="1"/>
          </p:cNvPicPr>
          <p:nvPr/>
        </p:nvPicPr>
        <p:blipFill>
          <a:blip r:embed="rId1"/>
          <a:stretch>
            <a:fillRect/>
          </a:stretch>
        </p:blipFill>
        <p:spPr>
          <a:xfrm>
            <a:off x="750607" y="705985"/>
            <a:ext cx="10640910" cy="6077798"/>
          </a:xfrm>
          <a:prstGeom prst="rect">
            <a:avLst/>
          </a:prstGeom>
        </p:spPr>
      </p:pic>
      <p:sp>
        <p:nvSpPr>
          <p:cNvPr id="1109" name="タイトル 1"/>
          <p:cNvSpPr txBox="1"/>
          <p:nvPr/>
        </p:nvSpPr>
        <p:spPr>
          <a:xfrm>
            <a:off x="252001" y="340823"/>
            <a:ext cx="2855094" cy="433618"/>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t>幡多の患者推移</a:t>
            </a:r>
            <a:endParaRPr lang="ja-JP" altLang="en-US" sz="2400" b="1" dirty="0"/>
          </a:p>
        </p:txBody>
      </p:sp>
      <p:sp>
        <p:nvSpPr>
          <p:cNvPr id="1110" name="テキスト ボックス 3"/>
          <p:cNvSpPr txBox="1"/>
          <p:nvPr/>
        </p:nvSpPr>
        <p:spPr>
          <a:xfrm>
            <a:off x="1440905" y="2033845"/>
            <a:ext cx="714896" cy="253916"/>
          </a:xfrm>
          <a:prstGeom prst="rect">
            <a:avLst/>
          </a:prstGeom>
          <a:noFill/>
        </p:spPr>
        <p:txBody>
          <a:bodyPr wrap="square" rtlCol="0">
            <a:spAutoFit/>
          </a:bodyPr>
          <a:lstStyle/>
          <a:p>
            <a:r>
              <a:rPr kumimoji="1" lang="en-US" altLang="ja-JP" sz="1050" dirty="0" smtClean="0"/>
              <a:t>1968</a:t>
            </a:r>
            <a:r>
              <a:rPr kumimoji="1" lang="ja-JP" altLang="en-US" sz="1050" dirty="0" smtClean="0"/>
              <a:t>人</a:t>
            </a:r>
            <a:endParaRPr kumimoji="1" lang="ja-JP" altLang="en-US" sz="1050" dirty="0"/>
          </a:p>
        </p:txBody>
      </p:sp>
      <p:sp>
        <p:nvSpPr>
          <p:cNvPr id="1111" name="テキスト ボックス 4"/>
          <p:cNvSpPr txBox="1"/>
          <p:nvPr/>
        </p:nvSpPr>
        <p:spPr>
          <a:xfrm>
            <a:off x="4366953" y="2588027"/>
            <a:ext cx="770312" cy="253916"/>
          </a:xfrm>
          <a:prstGeom prst="rect">
            <a:avLst/>
          </a:prstGeom>
          <a:noFill/>
        </p:spPr>
        <p:txBody>
          <a:bodyPr wrap="square" rtlCol="0">
            <a:spAutoFit/>
          </a:bodyPr>
          <a:lstStyle/>
          <a:p>
            <a:r>
              <a:rPr kumimoji="1" lang="en-US" altLang="ja-JP" sz="1050" dirty="0" smtClean="0"/>
              <a:t>1,701</a:t>
            </a:r>
            <a:r>
              <a:rPr kumimoji="1" lang="ja-JP" altLang="en-US" sz="1050" dirty="0" smtClean="0"/>
              <a:t>人</a:t>
            </a:r>
            <a:endParaRPr kumimoji="1" lang="ja-JP" altLang="en-US" sz="1050" dirty="0"/>
          </a:p>
        </p:txBody>
      </p:sp>
      <p:sp>
        <p:nvSpPr>
          <p:cNvPr id="1112" name="テキスト ボックス 5"/>
          <p:cNvSpPr txBox="1"/>
          <p:nvPr/>
        </p:nvSpPr>
        <p:spPr>
          <a:xfrm>
            <a:off x="6755476" y="1842652"/>
            <a:ext cx="770312" cy="253916"/>
          </a:xfrm>
          <a:prstGeom prst="rect">
            <a:avLst/>
          </a:prstGeom>
          <a:noFill/>
        </p:spPr>
        <p:txBody>
          <a:bodyPr wrap="square" rtlCol="0">
            <a:spAutoFit/>
          </a:bodyPr>
          <a:lstStyle/>
          <a:p>
            <a:r>
              <a:rPr kumimoji="1" lang="en-US" altLang="ja-JP" sz="1050" dirty="0" smtClean="0"/>
              <a:t>5,029</a:t>
            </a:r>
            <a:r>
              <a:rPr kumimoji="1" lang="ja-JP" altLang="en-US" sz="1050" dirty="0" smtClean="0"/>
              <a:t>人</a:t>
            </a:r>
            <a:endParaRPr kumimoji="1" lang="ja-JP" altLang="en-US" sz="1050" dirty="0"/>
          </a:p>
        </p:txBody>
      </p:sp>
      <p:sp>
        <p:nvSpPr>
          <p:cNvPr id="1113" name="テキスト ボックス 6"/>
          <p:cNvSpPr txBox="1"/>
          <p:nvPr/>
        </p:nvSpPr>
        <p:spPr>
          <a:xfrm>
            <a:off x="9676014" y="2841943"/>
            <a:ext cx="770312" cy="253916"/>
          </a:xfrm>
          <a:prstGeom prst="rect">
            <a:avLst/>
          </a:prstGeom>
          <a:noFill/>
        </p:spPr>
        <p:txBody>
          <a:bodyPr wrap="square" rtlCol="0">
            <a:spAutoFit/>
          </a:bodyPr>
          <a:lstStyle/>
          <a:p>
            <a:r>
              <a:rPr kumimoji="1" lang="en-US" altLang="ja-JP" sz="1050" dirty="0" smtClean="0"/>
              <a:t>3,756</a:t>
            </a:r>
            <a:r>
              <a:rPr kumimoji="1" lang="ja-JP" altLang="en-US" sz="1050" dirty="0" smtClean="0"/>
              <a:t>人</a:t>
            </a:r>
            <a:endParaRPr kumimoji="1" lang="ja-JP" altLang="en-US" sz="1050" dirty="0"/>
          </a:p>
        </p:txBody>
      </p:sp>
    </p:spTree>
    <p:extLst>
      <p:ext uri="{BB962C8B-B14F-4D97-AF65-F5344CB8AC3E}">
        <p14:creationId xmlns:p14="http://schemas.microsoft.com/office/powerpoint/2010/main" val="3721467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15" name="図 1"/>
          <p:cNvPicPr>
            <a:picLocks noChangeAspect="1"/>
          </p:cNvPicPr>
          <p:nvPr/>
        </p:nvPicPr>
        <p:blipFill>
          <a:blip r:embed="rId1"/>
          <a:stretch>
            <a:fillRect/>
          </a:stretch>
        </p:blipFill>
        <p:spPr>
          <a:xfrm>
            <a:off x="844070" y="537228"/>
            <a:ext cx="9463712" cy="5697682"/>
          </a:xfrm>
          <a:prstGeom prst="rect">
            <a:avLst/>
          </a:prstGeom>
        </p:spPr>
      </p:pic>
      <p:sp>
        <p:nvSpPr>
          <p:cNvPr id="1116" name="テキスト ボックス 3"/>
          <p:cNvSpPr txBox="1"/>
          <p:nvPr/>
        </p:nvSpPr>
        <p:spPr>
          <a:xfrm>
            <a:off x="132520" y="132521"/>
            <a:ext cx="10959549" cy="369332"/>
          </a:xfrm>
          <a:prstGeom prst="rect">
            <a:avLst/>
          </a:prstGeom>
          <a:noFill/>
        </p:spPr>
        <p:txBody>
          <a:bodyPr wrap="square" rtlCol="0">
            <a:spAutoFit/>
          </a:bodyPr>
          <a:lstStyle/>
          <a:p>
            <a:r>
              <a:rPr kumimoji="1" lang="ja-JP" altLang="en-US" b="1" dirty="0" smtClean="0"/>
              <a:t>幡多管内看護師・看護補助年齢分布</a:t>
            </a:r>
            <a:endParaRPr kumimoji="1" lang="en-US" altLang="ja-JP" b="1" dirty="0" smtClean="0"/>
          </a:p>
        </p:txBody>
      </p:sp>
      <p:sp>
        <p:nvSpPr>
          <p:cNvPr id="1117" name="テキスト ボックス 4"/>
          <p:cNvSpPr txBox="1"/>
          <p:nvPr/>
        </p:nvSpPr>
        <p:spPr>
          <a:xfrm>
            <a:off x="734965" y="6319823"/>
            <a:ext cx="7909232" cy="369332"/>
          </a:xfrm>
          <a:prstGeom prst="rect">
            <a:avLst/>
          </a:prstGeom>
          <a:noFill/>
        </p:spPr>
        <p:txBody>
          <a:bodyPr wrap="square" rtlCol="0">
            <a:spAutoFit/>
          </a:bodyPr>
          <a:lstStyle/>
          <a:p>
            <a:r>
              <a:rPr kumimoji="1" lang="en-US" altLang="ja-JP" b="1" dirty="0" smtClean="0"/>
              <a:t>※</a:t>
            </a:r>
            <a:r>
              <a:rPr kumimoji="1" lang="ja-JP" altLang="en-US" b="1" dirty="0" smtClean="0"/>
              <a:t>県内</a:t>
            </a:r>
            <a:r>
              <a:rPr kumimoji="1" lang="ja-JP" altLang="en-US" b="1" dirty="0" smtClean="0"/>
              <a:t>医師（平均年齢：</a:t>
            </a:r>
            <a:r>
              <a:rPr lang="en-US" altLang="ja-JP" b="1" dirty="0" smtClean="0"/>
              <a:t>50.5</a:t>
            </a:r>
            <a:r>
              <a:rPr lang="ja-JP" altLang="en-US" b="1" dirty="0" smtClean="0"/>
              <a:t>歳）県内</a:t>
            </a:r>
            <a:r>
              <a:rPr kumimoji="1" lang="ja-JP" altLang="en-US" b="1" dirty="0" smtClean="0"/>
              <a:t>看護師（平均年齢；</a:t>
            </a:r>
            <a:r>
              <a:rPr kumimoji="1" lang="en-US" altLang="ja-JP" b="1" dirty="0" smtClean="0"/>
              <a:t>47.2</a:t>
            </a:r>
            <a:r>
              <a:rPr kumimoji="1" lang="ja-JP" altLang="en-US" b="1" dirty="0" smtClean="0"/>
              <a:t>歳）</a:t>
            </a:r>
            <a:endParaRPr kumimoji="1" lang="en-US" altLang="ja-JP" b="1" dirty="0" smtClean="0"/>
          </a:p>
        </p:txBody>
      </p:sp>
    </p:spTree>
    <p:extLst>
      <p:ext uri="{BB962C8B-B14F-4D97-AF65-F5344CB8AC3E}">
        <p14:creationId xmlns:p14="http://schemas.microsoft.com/office/powerpoint/2010/main" val="870823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9" name="テキスト ボックス 1"/>
          <p:cNvSpPr txBox="1"/>
          <p:nvPr/>
        </p:nvSpPr>
        <p:spPr>
          <a:xfrm>
            <a:off x="356274" y="274827"/>
            <a:ext cx="11214978" cy="1384102"/>
          </a:xfrm>
          <a:prstGeom prst="rect">
            <a:avLst/>
          </a:prstGeom>
          <a:solidFill>
            <a:schemeClr val="accent4">
              <a:lumMod val="40000"/>
              <a:lumOff val="60000"/>
            </a:schemeClr>
          </a:solidFill>
          <a:ln>
            <a:solidFill>
              <a:schemeClr val="accent1"/>
            </a:solidFill>
          </a:ln>
        </p:spPr>
        <p:txBody>
          <a:bodyPr wrap="square" rtlCol="0">
            <a:spAutoFit/>
          </a:bodyPr>
          <a:lstStyle/>
          <a:p>
            <a:r>
              <a:rPr lang="ja-JP" altLang="en-US" sz="2800" dirty="0" smtClean="0"/>
              <a:t>人口減少は待ったなし。</a:t>
            </a:r>
            <a:r>
              <a:rPr lang="ja-JP" altLang="en-US" sz="2800" dirty="0" smtClean="0"/>
              <a:t>患者数も減少傾向が続く・・・</a:t>
            </a:r>
            <a:endParaRPr lang="en-US" altLang="ja-JP" sz="2800" dirty="0" smtClean="0"/>
          </a:p>
          <a:p>
            <a:r>
              <a:rPr lang="ja-JP" altLang="en-US" sz="2800" b="1" dirty="0" smtClean="0"/>
              <a:t>「公立病院・民間病院とも、地域内で必要な医療提供体制を維持しながら、時代に沿った病床や診療機能適正化が今後さらに重要！</a:t>
            </a:r>
            <a:endParaRPr kumimoji="1" lang="ja-JP" altLang="en-US" sz="2800" b="1" dirty="0"/>
          </a:p>
        </p:txBody>
      </p:sp>
      <p:sp>
        <p:nvSpPr>
          <p:cNvPr id="1120" name="テキスト ボックス 2"/>
          <p:cNvSpPr txBox="1"/>
          <p:nvPr/>
        </p:nvSpPr>
        <p:spPr>
          <a:xfrm>
            <a:off x="356273" y="2266431"/>
            <a:ext cx="11218138" cy="1260991"/>
          </a:xfrm>
          <a:prstGeom prst="rect">
            <a:avLst/>
          </a:prstGeom>
          <a:solidFill>
            <a:schemeClr val="accent4">
              <a:lumMod val="40000"/>
              <a:lumOff val="60000"/>
            </a:schemeClr>
          </a:solidFill>
          <a:ln>
            <a:solidFill>
              <a:schemeClr val="accent1"/>
            </a:solidFill>
          </a:ln>
        </p:spPr>
        <p:txBody>
          <a:bodyPr wrap="square" rtlCol="0">
            <a:spAutoFit/>
          </a:bodyPr>
          <a:lstStyle/>
          <a:p>
            <a:r>
              <a:rPr kumimoji="1" lang="ja-JP" altLang="en-US" sz="2400" dirty="0" smtClean="0"/>
              <a:t>・病院の収益悪化．．．</a:t>
            </a:r>
            <a:r>
              <a:rPr kumimoji="1" lang="ja-JP" altLang="en-US" sz="2400" dirty="0" smtClean="0"/>
              <a:t>医師・看護師をはじめとする医療専門人材の不足．．．</a:t>
            </a:r>
            <a:endParaRPr kumimoji="1" lang="en-US" altLang="ja-JP" sz="2400" dirty="0" smtClean="0"/>
          </a:p>
          <a:p>
            <a:endParaRPr kumimoji="1" lang="ja-JP" altLang="en-US" sz="2400" dirty="0" smtClean="0"/>
          </a:p>
          <a:p>
            <a:pPr algn="ctr"/>
            <a:r>
              <a:rPr kumimoji="1" lang="ja-JP" altLang="en-US" sz="2800" b="1" dirty="0" smtClean="0"/>
              <a:t>これを何とかしないと、患者サービスの低下を招いてしまう！！</a:t>
            </a:r>
            <a:endParaRPr kumimoji="1" lang="ja-JP" altLang="en-US" sz="2800" dirty="0" smtClean="0"/>
          </a:p>
        </p:txBody>
      </p:sp>
      <p:pic>
        <p:nvPicPr>
          <p:cNvPr id="1121" name="図 3"/>
          <p:cNvPicPr>
            <a:picLocks noChangeAspect="1"/>
          </p:cNvPicPr>
          <p:nvPr/>
        </p:nvPicPr>
        <p:blipFill>
          <a:blip r:embed="rId1"/>
          <a:stretch>
            <a:fillRect/>
          </a:stretch>
        </p:blipFill>
        <p:spPr>
          <a:xfrm>
            <a:off x="692027" y="4007240"/>
            <a:ext cx="10587326" cy="2557531"/>
          </a:xfrm>
          <a:prstGeom prst="rect">
            <a:avLst/>
          </a:prstGeom>
        </p:spPr>
      </p:pic>
      <p:sp>
        <p:nvSpPr>
          <p:cNvPr id="1122" name="下矢印 4"/>
          <p:cNvSpPr/>
          <p:nvPr/>
        </p:nvSpPr>
        <p:spPr>
          <a:xfrm>
            <a:off x="5127273" y="1793682"/>
            <a:ext cx="858417" cy="4727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87248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4" name="テキスト ボックス 1"/>
          <p:cNvSpPr txBox="1"/>
          <p:nvPr/>
        </p:nvSpPr>
        <p:spPr>
          <a:xfrm>
            <a:off x="235131" y="105494"/>
            <a:ext cx="4607457" cy="584775"/>
          </a:xfrm>
          <a:prstGeom prst="rect">
            <a:avLst/>
          </a:prstGeom>
          <a:solidFill>
            <a:schemeClr val="accent4">
              <a:lumMod val="40000"/>
              <a:lumOff val="60000"/>
            </a:schemeClr>
          </a:solidFill>
          <a:ln>
            <a:solidFill>
              <a:schemeClr val="accent1"/>
            </a:solidFill>
          </a:ln>
        </p:spPr>
        <p:txBody>
          <a:bodyPr wrap="square" rtlCol="0">
            <a:spAutoFit/>
          </a:bodyPr>
          <a:lstStyle/>
          <a:p>
            <a:r>
              <a:rPr kumimoji="1" lang="ja-JP" altLang="en-US" sz="3200" dirty="0" smtClean="0"/>
              <a:t>医療連携推進法人とは</a:t>
            </a:r>
            <a:endParaRPr kumimoji="1" lang="en-US" altLang="ja-JP" sz="3200" dirty="0" smtClean="0"/>
          </a:p>
        </p:txBody>
      </p:sp>
      <p:sp>
        <p:nvSpPr>
          <p:cNvPr id="1125" name="テキスト ボックス 2"/>
          <p:cNvSpPr txBox="1"/>
          <p:nvPr/>
        </p:nvSpPr>
        <p:spPr>
          <a:xfrm>
            <a:off x="169817" y="1224623"/>
            <a:ext cx="11227054" cy="953214"/>
          </a:xfrm>
          <a:prstGeom prst="rect">
            <a:avLst/>
          </a:prstGeom>
          <a:noFill/>
          <a:ln w="22225">
            <a:solidFill>
              <a:schemeClr val="accent1">
                <a:lumMod val="50000"/>
              </a:schemeClr>
            </a:solidFill>
          </a:ln>
        </p:spPr>
        <p:txBody>
          <a:bodyPr wrap="square" rtlCol="0">
            <a:spAutoFit/>
          </a:bodyPr>
          <a:lstStyle/>
          <a:p>
            <a:r>
              <a:rPr kumimoji="1" lang="ja-JP" altLang="en-US" sz="2800" dirty="0" smtClean="0"/>
              <a:t>複数の医療機関等が法人に参画することにより、競争よりも協調を進め、地域において質が高く効率的な医療提供体制を確保。</a:t>
            </a:r>
            <a:endParaRPr kumimoji="1" lang="en-US" altLang="ja-JP" sz="2800" dirty="0" smtClean="0"/>
          </a:p>
        </p:txBody>
      </p:sp>
      <p:sp>
        <p:nvSpPr>
          <p:cNvPr id="1126" name="テキスト ボックス 3"/>
          <p:cNvSpPr txBox="1"/>
          <p:nvPr/>
        </p:nvSpPr>
        <p:spPr>
          <a:xfrm>
            <a:off x="169816" y="2627608"/>
            <a:ext cx="11126445" cy="1814989"/>
          </a:xfrm>
          <a:prstGeom prst="rect">
            <a:avLst/>
          </a:prstGeom>
          <a:solidFill>
            <a:schemeClr val="accent1">
              <a:lumMod val="40000"/>
              <a:lumOff val="60000"/>
            </a:schemeClr>
          </a:solidFill>
          <a:ln>
            <a:solidFill>
              <a:schemeClr val="accent1"/>
            </a:solidFill>
          </a:ln>
        </p:spPr>
        <p:txBody>
          <a:bodyPr wrap="square" rtlCol="0">
            <a:spAutoFit/>
          </a:bodyPr>
          <a:lstStyle/>
          <a:p>
            <a:r>
              <a:rPr kumimoji="1" lang="ja-JP" altLang="en-US" sz="2800" b="1" dirty="0" smtClean="0"/>
              <a:t>・一般社団法人を設立して、「連携推進方針」（経営の効</a:t>
            </a:r>
            <a:r>
              <a:rPr kumimoji="1" lang="ja-JP" altLang="en-US" sz="2800" b="1" dirty="0" smtClean="0"/>
              <a:t>率化や</a:t>
            </a:r>
            <a:endParaRPr kumimoji="1" lang="en-US" altLang="ja-JP" sz="2800" b="1" dirty="0" smtClean="0"/>
          </a:p>
          <a:p>
            <a:r>
              <a:rPr kumimoji="1" lang="ja-JP" altLang="en-US" sz="2800" b="1" dirty="0" smtClean="0"/>
              <a:t>　</a:t>
            </a:r>
            <a:r>
              <a:rPr kumimoji="1" lang="ja-JP" altLang="en-US" sz="2800" b="1" dirty="0" smtClean="0"/>
              <a:t>共同研修・相互派遣等）に基づく事業の実施。</a:t>
            </a:r>
            <a:endParaRPr kumimoji="1" lang="ja-JP" altLang="en-US" sz="2800" b="1" dirty="0" smtClean="0"/>
          </a:p>
          <a:p>
            <a:r>
              <a:rPr kumimoji="1" lang="ja-JP" altLang="en-US" sz="2800" b="1" dirty="0" smtClean="0"/>
              <a:t>・各病院の経営は独立（但し、各法人資産の処分や事業の</a:t>
            </a:r>
            <a:r>
              <a:rPr kumimoji="1" lang="ja-JP" altLang="en-US" sz="2800" b="1" dirty="0" smtClean="0"/>
              <a:t>廃止等</a:t>
            </a:r>
            <a:endParaRPr sz="2800"/>
          </a:p>
          <a:p>
            <a:r>
              <a:rPr kumimoji="1" lang="ja-JP" altLang="en-US" sz="2800" b="1" dirty="0" smtClean="0"/>
              <a:t>　</a:t>
            </a:r>
            <a:r>
              <a:rPr kumimoji="1" lang="ja-JP" altLang="en-US" sz="2800" b="1" dirty="0" smtClean="0"/>
              <a:t>重要な事項を決定する時は、意見を求める必要がある。</a:t>
            </a:r>
            <a:r>
              <a:rPr kumimoji="1" lang="en-US" altLang="ja-JP" sz="2800" b="1" dirty="0" smtClean="0"/>
              <a:t>)</a:t>
            </a:r>
            <a:endParaRPr kumimoji="1" lang="ja-JP" altLang="en-US" sz="2800" b="1" dirty="0" smtClean="0"/>
          </a:p>
        </p:txBody>
      </p:sp>
      <p:sp>
        <p:nvSpPr>
          <p:cNvPr id="1127" name="テキスト ボックス 4"/>
          <p:cNvSpPr txBox="1"/>
          <p:nvPr/>
        </p:nvSpPr>
        <p:spPr>
          <a:xfrm>
            <a:off x="235131" y="4936568"/>
            <a:ext cx="11294260" cy="1076325"/>
          </a:xfrm>
          <a:prstGeom prst="rect">
            <a:avLst/>
          </a:prstGeom>
          <a:noFill/>
          <a:ln w="22225">
            <a:solidFill>
              <a:schemeClr val="accent1">
                <a:lumMod val="50000"/>
              </a:schemeClr>
            </a:solidFill>
          </a:ln>
        </p:spPr>
        <p:txBody>
          <a:bodyPr wrap="square" rtlCol="0">
            <a:spAutoFit/>
          </a:bodyPr>
          <a:lstStyle/>
          <a:p>
            <a:r>
              <a:rPr kumimoji="1" lang="ja-JP" altLang="en-US" sz="3200" dirty="0" smtClean="0"/>
              <a:t>よって、連携</a:t>
            </a:r>
            <a:r>
              <a:rPr lang="ja-JP" altLang="en-US" sz="3200" dirty="0" smtClean="0"/>
              <a:t>推進法人が全て支配するのではなく、連携推進方針に沿って、取組むべき事項を推進する。</a:t>
            </a:r>
            <a:endParaRPr kumimoji="1" lang="en-US" altLang="ja-JP" sz="3200" dirty="0" smtClean="0"/>
          </a:p>
        </p:txBody>
      </p:sp>
    </p:spTree>
    <p:extLst>
      <p:ext uri="{BB962C8B-B14F-4D97-AF65-F5344CB8AC3E}">
        <p14:creationId xmlns:p14="http://schemas.microsoft.com/office/powerpoint/2010/main" val="800787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29" name="図 1"/>
          <p:cNvPicPr>
            <a:picLocks noChangeAspect="1"/>
          </p:cNvPicPr>
          <p:nvPr/>
        </p:nvPicPr>
        <p:blipFill>
          <a:blip r:embed="rId1"/>
          <a:stretch>
            <a:fillRect/>
          </a:stretch>
        </p:blipFill>
        <p:spPr>
          <a:xfrm>
            <a:off x="631766" y="237287"/>
            <a:ext cx="11220303" cy="6030509"/>
          </a:xfrm>
          <a:prstGeom prst="rect">
            <a:avLst/>
          </a:prstGeom>
        </p:spPr>
      </p:pic>
    </p:spTree>
    <p:extLst>
      <p:ext uri="{BB962C8B-B14F-4D97-AF65-F5344CB8AC3E}">
        <p14:creationId xmlns:p14="http://schemas.microsoft.com/office/powerpoint/2010/main" val="259448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34" name="図 2"/>
          <p:cNvPicPr>
            <a:picLocks noChangeAspect="1"/>
          </p:cNvPicPr>
          <p:nvPr/>
        </p:nvPicPr>
        <p:blipFill>
          <a:blip r:embed="rId1"/>
          <a:stretch>
            <a:fillRect/>
          </a:stretch>
        </p:blipFill>
        <p:spPr>
          <a:xfrm>
            <a:off x="410547" y="139960"/>
            <a:ext cx="11112759" cy="6651665"/>
          </a:xfrm>
          <a:prstGeom prst="rect">
            <a:avLst/>
          </a:prstGeom>
        </p:spPr>
      </p:pic>
    </p:spTree>
    <p:extLst>
      <p:ext uri="{BB962C8B-B14F-4D97-AF65-F5344CB8AC3E}">
        <p14:creationId xmlns:p14="http://schemas.microsoft.com/office/powerpoint/2010/main" val="2307582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31" name="テキスト ボックス 1"/>
          <p:cNvSpPr txBox="1"/>
          <p:nvPr/>
        </p:nvSpPr>
        <p:spPr>
          <a:xfrm>
            <a:off x="160486" y="124263"/>
            <a:ext cx="4523481" cy="461665"/>
          </a:xfrm>
          <a:prstGeom prst="rect">
            <a:avLst/>
          </a:prstGeom>
          <a:solidFill>
            <a:schemeClr val="accent4">
              <a:lumMod val="40000"/>
              <a:lumOff val="60000"/>
            </a:schemeClr>
          </a:solidFill>
          <a:ln>
            <a:solidFill>
              <a:schemeClr val="accent1"/>
            </a:solidFill>
          </a:ln>
        </p:spPr>
        <p:txBody>
          <a:bodyPr wrap="square" rtlCol="0">
            <a:spAutoFit/>
          </a:bodyPr>
          <a:lstStyle/>
          <a:p>
            <a:r>
              <a:rPr kumimoji="1" lang="ja-JP" altLang="en-US" sz="2400" dirty="0" smtClean="0"/>
              <a:t>はたまるパートナーズとは</a:t>
            </a:r>
            <a:endParaRPr kumimoji="1" lang="en-US" altLang="ja-JP" sz="2400" dirty="0" smtClean="0"/>
          </a:p>
        </p:txBody>
      </p:sp>
      <p:pic>
        <p:nvPicPr>
          <p:cNvPr id="1132" name="図 2"/>
          <p:cNvPicPr>
            <a:picLocks noChangeAspect="1"/>
          </p:cNvPicPr>
          <p:nvPr/>
        </p:nvPicPr>
        <p:blipFill>
          <a:blip r:embed="rId1"/>
          <a:stretch>
            <a:fillRect/>
          </a:stretch>
        </p:blipFill>
        <p:spPr>
          <a:xfrm>
            <a:off x="494523" y="737118"/>
            <a:ext cx="10950167" cy="5967883"/>
          </a:xfrm>
          <a:prstGeom prst="rect">
            <a:avLst/>
          </a:prstGeom>
        </p:spPr>
      </p:pic>
    </p:spTree>
    <p:extLst>
      <p:ext uri="{BB962C8B-B14F-4D97-AF65-F5344CB8AC3E}">
        <p14:creationId xmlns:p14="http://schemas.microsoft.com/office/powerpoint/2010/main" val="27664425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208</TotalTime>
  <Words>326</Words>
  <Application>JUST Focus</Application>
  <Paragraphs>27</Paragraph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13</vt:i4>
      </vt:variant>
    </vt:vector>
  </HeadingPairs>
  <TitlesOfParts>
    <vt:vector size="17" baseType="lpstr">
      <vt:lpstr>游ゴシック</vt:lpstr>
      <vt:lpstr>游ゴシック Light</vt:lpstr>
      <vt:lpstr>Arial</vt:lpstr>
      <vt:lpstr>Office テーマ</vt:lpstr>
      <vt:lpstr>PowerPoint プレゼンテーション</vt:lpstr>
      <vt:lpstr>幡多の人口推移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HP Inc.</Company>
  <LinksUpToDate>false</LinksUpToDate>
  <SharedDoc>false</SharedDoc>
  <HyperlinksChanged>false</HyperlinksChanged>
  <AppVersion>4.1.2</AppVersion>
  <PresentationFormat>ユーザー設定</PresentationFormat>
  <Slides>14</Slides>
  <Notes>0</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幡多の人口推移</dc:title>
  <dc:creator>河野　賢二</dc:creator>
  <cp:lastModifiedBy>297909</cp:lastModifiedBy>
  <dcterms:created xsi:type="dcterms:W3CDTF">2024-10-21T07:13:02Z</dcterms:created>
  <dcterms:modified xsi:type="dcterms:W3CDTF">2024-10-30T05:30:59Z</dcterms:modified>
  <cp:revision>19</cp:revision>
</cp:coreProperties>
</file>

<file path=docProps/custom.xml><?xml version="1.0" encoding="utf-8"?>
<Properties xmlns:vt="http://schemas.openxmlformats.org/officeDocument/2006/docPropsVTypes" xmlns="http://schemas.openxmlformats.org/officeDocument/2006/custom-properties"/>
</file>