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256" r:id="rId2"/>
    <p:sldId id="3423" r:id="rId3"/>
    <p:sldId id="3427" r:id="rId4"/>
    <p:sldId id="2968" r:id="rId5"/>
    <p:sldId id="3442" r:id="rId6"/>
    <p:sldId id="3387" r:id="rId7"/>
    <p:sldId id="310" r:id="rId8"/>
    <p:sldId id="3118" r:id="rId9"/>
    <p:sldId id="3428" r:id="rId10"/>
    <p:sldId id="3439" r:id="rId11"/>
    <p:sldId id="3440" r:id="rId12"/>
    <p:sldId id="3429" r:id="rId13"/>
    <p:sldId id="3430" r:id="rId14"/>
    <p:sldId id="3434" r:id="rId15"/>
    <p:sldId id="3433" r:id="rId16"/>
    <p:sldId id="3435" r:id="rId17"/>
    <p:sldId id="3432" r:id="rId18"/>
    <p:sldId id="3431" r:id="rId19"/>
    <p:sldId id="3437"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EC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間スタイル 2 - アクセント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075"/>
    <p:restoredTop sz="95413"/>
  </p:normalViewPr>
  <p:slideViewPr>
    <p:cSldViewPr snapToGrid="0">
      <p:cViewPr varScale="1">
        <p:scale>
          <a:sx n="124" d="100"/>
          <a:sy n="124" d="100"/>
        </p:scale>
        <p:origin x="150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ja-JP" altLang="en-US"/>
          </a:p>
        </p:txBody>
      </p:sp>
      <p:sp>
        <p:nvSpPr>
          <p:cNvPr id="3" name="日付プレースホルダー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FC615-8992-BF41-89DB-B1F685872D2D}" type="datetimeFigureOut">
              <a:rPr kumimoji="1" lang="ja-JP" altLang="en-US" smtClean="0"/>
              <a:t>2024/10/24</a:t>
            </a:fld>
            <a:endParaRPr kumimoji="1" lang="ja-JP" altLang="en-US"/>
          </a:p>
        </p:txBody>
      </p:sp>
      <p:sp>
        <p:nvSpPr>
          <p:cNvPr id="4" name="スライド イメージ プレースホルダー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ja-JP" altLang="en-US"/>
          </a:p>
        </p:txBody>
      </p:sp>
      <p:sp>
        <p:nvSpPr>
          <p:cNvPr id="5" name="ノート プレースホルダー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6" name="フッター プレースホルダー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ja-JP" altLang="en-US"/>
          </a:p>
        </p:txBody>
      </p:sp>
      <p:sp>
        <p:nvSpPr>
          <p:cNvPr id="7" name="スライド番号プレースホルダー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30DA57-F4F9-E849-8FC2-A37C047497A8}" type="slidenum">
              <a:rPr kumimoji="1" lang="ja-JP" altLang="en-US" smtClean="0"/>
              <a:t>‹#›</a:t>
            </a:fld>
            <a:endParaRPr kumimoji="1" lang="ja-JP" altLang="en-US"/>
          </a:p>
        </p:txBody>
      </p:sp>
    </p:spTree>
    <p:extLst>
      <p:ext uri="{BB962C8B-B14F-4D97-AF65-F5344CB8AC3E}">
        <p14:creationId xmlns:p14="http://schemas.microsoft.com/office/powerpoint/2010/main" val="3060126466"/>
      </p:ext>
    </p:extLst>
  </p:cSld>
  <p:clrMap bg1="lt1" tx1="dk1" bg2="lt2" tx2="dk2" accent1="accent1" accent2="accent2" accent3="accent3" accent4="accent4" accent5="accent5" accent6="accent6" hlink="hlink" folHlink="folHlink"/>
  <p:notesStyle>
    <a:lvl1pPr marL="0" algn="l" defTabSz="914400" rtl="0" eaLnBrk="1" latinLnBrk="0" hangingPunct="1">
      <a:defRPr kumimoji="1" sz="1200" kern="1200">
        <a:solidFill>
          <a:schemeClr val="tx1"/>
        </a:solidFill>
        <a:latin typeface="+mn-lt"/>
        <a:ea typeface="+mn-ea"/>
        <a:cs typeface="+mn-cs"/>
      </a:defRPr>
    </a:lvl1pPr>
    <a:lvl2pPr marL="457200" algn="l" defTabSz="914400" rtl="0" eaLnBrk="1" latinLnBrk="0" hangingPunct="1">
      <a:defRPr kumimoji="1" sz="1200" kern="1200">
        <a:solidFill>
          <a:schemeClr val="tx1"/>
        </a:solidFill>
        <a:latin typeface="+mn-lt"/>
        <a:ea typeface="+mn-ea"/>
        <a:cs typeface="+mn-cs"/>
      </a:defRPr>
    </a:lvl2pPr>
    <a:lvl3pPr marL="914400" algn="l" defTabSz="914400" rtl="0" eaLnBrk="1" latinLnBrk="0" hangingPunct="1">
      <a:defRPr kumimoji="1" sz="1200" kern="1200">
        <a:solidFill>
          <a:schemeClr val="tx1"/>
        </a:solidFill>
        <a:latin typeface="+mn-lt"/>
        <a:ea typeface="+mn-ea"/>
        <a:cs typeface="+mn-cs"/>
      </a:defRPr>
    </a:lvl3pPr>
    <a:lvl4pPr marL="1371600" algn="l" defTabSz="914400" rtl="0" eaLnBrk="1" latinLnBrk="0" hangingPunct="1">
      <a:defRPr kumimoji="1" sz="1200" kern="1200">
        <a:solidFill>
          <a:schemeClr val="tx1"/>
        </a:solidFill>
        <a:latin typeface="+mn-lt"/>
        <a:ea typeface="+mn-ea"/>
        <a:cs typeface="+mn-cs"/>
      </a:defRPr>
    </a:lvl4pPr>
    <a:lvl5pPr marL="1828800" algn="l" defTabSz="914400" rtl="0" eaLnBrk="1" latinLnBrk="0" hangingPunct="1">
      <a:defRPr kumimoji="1" sz="1200" kern="1200">
        <a:solidFill>
          <a:schemeClr val="tx1"/>
        </a:solidFill>
        <a:latin typeface="+mn-lt"/>
        <a:ea typeface="+mn-ea"/>
        <a:cs typeface="+mn-cs"/>
      </a:defRPr>
    </a:lvl5pPr>
    <a:lvl6pPr marL="2286000" algn="l" defTabSz="914400" rtl="0" eaLnBrk="1" latinLnBrk="0" hangingPunct="1">
      <a:defRPr kumimoji="1" sz="1200" kern="1200">
        <a:solidFill>
          <a:schemeClr val="tx1"/>
        </a:solidFill>
        <a:latin typeface="+mn-lt"/>
        <a:ea typeface="+mn-ea"/>
        <a:cs typeface="+mn-cs"/>
      </a:defRPr>
    </a:lvl6pPr>
    <a:lvl7pPr marL="2743200" algn="l" defTabSz="914400" rtl="0" eaLnBrk="1" latinLnBrk="0" hangingPunct="1">
      <a:defRPr kumimoji="1" sz="1200" kern="1200">
        <a:solidFill>
          <a:schemeClr val="tx1"/>
        </a:solidFill>
        <a:latin typeface="+mn-lt"/>
        <a:ea typeface="+mn-ea"/>
        <a:cs typeface="+mn-cs"/>
      </a:defRPr>
    </a:lvl7pPr>
    <a:lvl8pPr marL="3200400" algn="l" defTabSz="914400" rtl="0" eaLnBrk="1" latinLnBrk="0" hangingPunct="1">
      <a:defRPr kumimoji="1" sz="1200" kern="1200">
        <a:solidFill>
          <a:schemeClr val="tx1"/>
        </a:solidFill>
        <a:latin typeface="+mn-lt"/>
        <a:ea typeface="+mn-ea"/>
        <a:cs typeface="+mn-cs"/>
      </a:defRPr>
    </a:lvl8pPr>
    <a:lvl9pPr marL="3657600" algn="l" defTabSz="914400" rtl="0" eaLnBrk="1" latinLnBrk="0" hangingPunct="1">
      <a:defRPr kumimoji="1"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本日は、当院での</a:t>
            </a:r>
            <a:r>
              <a:rPr kumimoji="1" lang="en-US" altLang="ja-JP" dirty="0"/>
              <a:t> </a:t>
            </a:r>
            <a:r>
              <a:rPr kumimoji="1" lang="ja-JP" altLang="en-US"/>
              <a:t>ヘルスケアモビリティを活用したオンライン診療やコミュニティナース活動についてと、これらを</a:t>
            </a:r>
            <a:r>
              <a:rPr kumimoji="1" lang="en-US" altLang="ja-JP" dirty="0"/>
              <a:t> </a:t>
            </a:r>
            <a:r>
              <a:rPr kumimoji="1" lang="ja-JP" altLang="en-US"/>
              <a:t>実臨床で有効に活用できた２症例について、ご紹介させていただきたいと思います。</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2</a:t>
            </a:fld>
            <a:endParaRPr kumimoji="1" lang="ja-JP" altLang="en-US"/>
          </a:p>
        </p:txBody>
      </p:sp>
    </p:spTree>
    <p:extLst>
      <p:ext uri="{BB962C8B-B14F-4D97-AF65-F5344CB8AC3E}">
        <p14:creationId xmlns:p14="http://schemas.microsoft.com/office/powerpoint/2010/main" val="2567489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まずは　これらについてのご紹介です。</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3</a:t>
            </a:fld>
            <a:endParaRPr kumimoji="1" lang="ja-JP" altLang="en-US"/>
          </a:p>
        </p:txBody>
      </p:sp>
    </p:spTree>
    <p:extLst>
      <p:ext uri="{BB962C8B-B14F-4D97-AF65-F5344CB8AC3E}">
        <p14:creationId xmlns:p14="http://schemas.microsoft.com/office/powerpoint/2010/main" val="2581444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CC08C-8082-D762-BDDE-B3FC2D4A30E7}"/>
            </a:ext>
          </a:extLst>
        </p:cNvPr>
        <p:cNvGrpSpPr/>
        <p:nvPr/>
      </p:nvGrpSpPr>
      <p:grpSpPr>
        <a:xfrm>
          <a:off x="0" y="0"/>
          <a:ext cx="0" cy="0"/>
          <a:chOff x="0" y="0"/>
          <a:chExt cx="0" cy="0"/>
        </a:xfrm>
      </p:grpSpPr>
      <p:sp>
        <p:nvSpPr>
          <p:cNvPr id="39937" name="スライド イメージ プレースホルダー 1">
            <a:extLst>
              <a:ext uri="{FF2B5EF4-FFF2-40B4-BE49-F238E27FC236}">
                <a16:creationId xmlns:a16="http://schemas.microsoft.com/office/drawing/2014/main" id="{E1243FE5-4B1D-6B95-F46D-E315C17035C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ノート プレースホルダー 2">
            <a:extLst>
              <a:ext uri="{FF2B5EF4-FFF2-40B4-BE49-F238E27FC236}">
                <a16:creationId xmlns:a16="http://schemas.microsoft.com/office/drawing/2014/main" id="{FB86CB03-6492-8437-2908-B0C9FC6D1EB8}"/>
              </a:ext>
            </a:extLst>
          </p:cNvPr>
          <p:cNvSpPr>
            <a:spLocks noGrp="1"/>
          </p:cNvSpPr>
          <p:nvPr>
            <p:ph type="body" idx="1"/>
          </p:nvPr>
        </p:nvSpPr>
        <p:spPr/>
        <p:txBody>
          <a:bodyPr/>
          <a:lstStyle/>
          <a:p>
            <a:pPr>
              <a:defRPr/>
            </a:pPr>
            <a:r>
              <a:rPr lang="ja-JP" altLang="en-US"/>
              <a:t>当院では、</a:t>
            </a:r>
            <a:r>
              <a:rPr lang="en-US" altLang="ja-JP" dirty="0"/>
              <a:t>2019</a:t>
            </a:r>
            <a:r>
              <a:rPr lang="ja-JP" altLang="en-US"/>
              <a:t>年より、「コミュニティナース活動」として、医療者が病院から地域へ出て、地域住民をとりまく健康問題の抽出や解決をめざし、幅広い活動をしています。</a:t>
            </a:r>
            <a:endParaRPr lang="en-US" altLang="ja-JP" dirty="0"/>
          </a:p>
          <a:p>
            <a:pPr>
              <a:defRPr/>
            </a:pPr>
            <a:r>
              <a:rPr lang="ja-JP" altLang="en-US"/>
              <a:t>かかりつけ患者に対する訪問診療・看護・リハビリ、退院後訪問、オンライン診療など医療の分野をカバーすることのみならず、</a:t>
            </a:r>
            <a:endParaRPr lang="en-US" altLang="ja-JP" dirty="0"/>
          </a:p>
          <a:p>
            <a:pPr>
              <a:defRPr/>
            </a:pPr>
            <a:r>
              <a:rPr lang="ja-JP" altLang="en-US"/>
              <a:t>定期的に　中心部から離れた地域の集会所などを巡回し、健康相談や体操指導などを行なったりすると同時に、行例とも連携し、支援の必要な住民がいないか情報収集するなど、地域の方々と近い場所で健康をサポートする活動をしています。</a:t>
            </a:r>
          </a:p>
        </p:txBody>
      </p:sp>
      <p:sp>
        <p:nvSpPr>
          <p:cNvPr id="39939" name="スライド番号プレースホルダー 3">
            <a:extLst>
              <a:ext uri="{FF2B5EF4-FFF2-40B4-BE49-F238E27FC236}">
                <a16:creationId xmlns:a16="http://schemas.microsoft.com/office/drawing/2014/main" id="{36E0CAA0-7DB5-0BDA-5718-63A4ECC20A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a:solidFill>
                  <a:schemeClr val="tx1"/>
                </a:solidFill>
                <a:latin typeface="Arial" panose="020B0604020202020204" pitchFamily="34" charset="0"/>
                <a:ea typeface="ＭＳ Ｐゴシック" panose="020B0600070205080204" pitchFamily="34" charset="-128"/>
              </a:defRPr>
            </a:lvl1pPr>
            <a:lvl2pPr marL="742950" indent="-285750">
              <a:defRPr kumimoji="1">
                <a:solidFill>
                  <a:schemeClr val="tx1"/>
                </a:solidFill>
                <a:latin typeface="Arial" panose="020B0604020202020204" pitchFamily="34" charset="0"/>
                <a:ea typeface="ＭＳ Ｐゴシック" panose="020B0600070205080204" pitchFamily="34" charset="-128"/>
              </a:defRPr>
            </a:lvl2pPr>
            <a:lvl3pPr marL="1143000" indent="-228600">
              <a:defRPr kumimoji="1">
                <a:solidFill>
                  <a:schemeClr val="tx1"/>
                </a:solidFill>
                <a:latin typeface="Arial" panose="020B0604020202020204" pitchFamily="34" charset="0"/>
                <a:ea typeface="ＭＳ Ｐゴシック" panose="020B0600070205080204" pitchFamily="34" charset="-128"/>
              </a:defRPr>
            </a:lvl3pPr>
            <a:lvl4pPr marL="1600200" indent="-228600">
              <a:defRPr kumimoji="1">
                <a:solidFill>
                  <a:schemeClr val="tx1"/>
                </a:solidFill>
                <a:latin typeface="Arial" panose="020B0604020202020204" pitchFamily="34" charset="0"/>
                <a:ea typeface="ＭＳ Ｐゴシック" panose="020B0600070205080204" pitchFamily="34" charset="-128"/>
              </a:defRPr>
            </a:lvl4pPr>
            <a:lvl5pPr marL="2057400" indent="-228600">
              <a:defRPr kumimoji="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ＭＳ Ｐゴシック" panose="020B0600070205080204" pitchFamily="34" charset="-128"/>
              </a:defRPr>
            </a:lvl9pPr>
          </a:lstStyle>
          <a:p>
            <a:fld id="{09AF36B8-E064-F64F-BA15-528060E7EF54}" type="slidenum">
              <a:rPr lang="ja-JP" altLang="en-US" smtClean="0">
                <a:latin typeface="Calibri" panose="020F0502020204030204" pitchFamily="34" charset="0"/>
              </a:rPr>
              <a:pPr/>
              <a:t>4</a:t>
            </a:fld>
            <a:endParaRPr lang="ja-JP" altLang="en-US">
              <a:latin typeface="Calibri" panose="020F0502020204030204" pitchFamily="34" charset="0"/>
            </a:endParaRPr>
          </a:p>
        </p:txBody>
      </p:sp>
    </p:spTree>
    <p:extLst>
      <p:ext uri="{BB962C8B-B14F-4D97-AF65-F5344CB8AC3E}">
        <p14:creationId xmlns:p14="http://schemas.microsoft.com/office/powerpoint/2010/main" val="1691900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移動保健室、巡回診療の活動実績と活動場所です。現在、●箇所の拠点へ定期的に訪問しています。</a:t>
            </a:r>
            <a:endParaRPr kumimoji="1" lang="en-US" altLang="ja-JP" dirty="0"/>
          </a:p>
          <a:p>
            <a:endParaRPr kumimoji="1" lang="ja-JP" altLang="en-US" dirty="0"/>
          </a:p>
        </p:txBody>
      </p:sp>
      <p:sp>
        <p:nvSpPr>
          <p:cNvPr id="4" name="スライド番号プレースホルダー 3"/>
          <p:cNvSpPr>
            <a:spLocks noGrp="1"/>
          </p:cNvSpPr>
          <p:nvPr>
            <p:ph type="sldNum" sz="quarter" idx="5"/>
          </p:nvPr>
        </p:nvSpPr>
        <p:spPr/>
        <p:txBody>
          <a:bodyPr/>
          <a:lstStyle/>
          <a:p>
            <a:fld id="{49EF63BF-0071-4D31-B3C5-C2C5EA66ED6D}" type="slidenum">
              <a:rPr kumimoji="1" lang="ja-JP" altLang="en-US" smtClean="0"/>
              <a:t>5</a:t>
            </a:fld>
            <a:endParaRPr kumimoji="1" lang="ja-JP" altLang="en-US"/>
          </a:p>
        </p:txBody>
      </p:sp>
    </p:spTree>
    <p:extLst>
      <p:ext uri="{BB962C8B-B14F-4D97-AF65-F5344CB8AC3E}">
        <p14:creationId xmlns:p14="http://schemas.microsoft.com/office/powerpoint/2010/main" val="70656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その際に活躍するのが、ヘルスケアモビリティ・医療</a:t>
            </a:r>
            <a:r>
              <a:rPr kumimoji="1" lang="en-US" altLang="ja-JP" dirty="0" err="1"/>
              <a:t>MaaS</a:t>
            </a:r>
            <a:r>
              <a:rPr kumimoji="1" lang="ja-JP" altLang="en-US"/>
              <a:t>車両です。これは、・・・・</a:t>
            </a:r>
          </a:p>
        </p:txBody>
      </p:sp>
      <p:sp>
        <p:nvSpPr>
          <p:cNvPr id="4" name="スライド番号プレースホルダー 3"/>
          <p:cNvSpPr>
            <a:spLocks noGrp="1"/>
          </p:cNvSpPr>
          <p:nvPr>
            <p:ph type="sldNum" sz="quarter" idx="5"/>
          </p:nvPr>
        </p:nvSpPr>
        <p:spPr/>
        <p:txBody>
          <a:bodyPr/>
          <a:lstStyle/>
          <a:p>
            <a:fld id="{49EF63BF-0071-4D31-B3C5-C2C5EA66ED6D}" type="slidenum">
              <a:rPr kumimoji="1" lang="ja-JP" altLang="en-US" smtClean="0"/>
              <a:t>6</a:t>
            </a:fld>
            <a:endParaRPr kumimoji="1" lang="ja-JP" altLang="en-US"/>
          </a:p>
        </p:txBody>
      </p:sp>
    </p:spTree>
    <p:extLst>
      <p:ext uri="{BB962C8B-B14F-4D97-AF65-F5344CB8AC3E}">
        <p14:creationId xmlns:p14="http://schemas.microsoft.com/office/powerpoint/2010/main" val="2557844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コミュニティナース活動の一環である移動保健室とオンライン診療を組み合わせることもおこなっています。</a:t>
            </a:r>
            <a:endParaRPr kumimoji="1" lang="en-US" altLang="ja-JP" dirty="0"/>
          </a:p>
          <a:p>
            <a:r>
              <a:rPr kumimoji="1" lang="ja-JP" altLang="en-US"/>
              <a:t>こうすることによって、移動保健室を積極的に活用していただき、ヘルスケアモビリティを効率的に活用することができます。</a:t>
            </a:r>
            <a:endParaRPr kumimoji="1" lang="en-US" altLang="ja-JP" dirty="0"/>
          </a:p>
          <a:p>
            <a:endParaRPr kumimoji="1" lang="en-US" altLang="ja-JP" dirty="0"/>
          </a:p>
          <a:p>
            <a:r>
              <a:rPr kumimoji="1" lang="en-US" altLang="ja-JP" dirty="0"/>
              <a:t>Maas</a:t>
            </a:r>
            <a:r>
              <a:rPr kumimoji="1" lang="ja-JP" altLang="en-US"/>
              <a:t>車両で地域ごとにオンライン診療を行い、待ち時間は移動保健室で会話やレクレーションなどを行いながらすごしていただきます。</a:t>
            </a:r>
            <a:endParaRPr kumimoji="1" lang="en-US" altLang="ja-JP" dirty="0"/>
          </a:p>
          <a:p>
            <a:r>
              <a:rPr kumimoji="1" lang="ja-JP" altLang="en-US"/>
              <a:t>診察の順がきたら車内へ移動し、看護師がサポートしながら、画面越しに病院の診察室で待機している医師とつなぎます。</a:t>
            </a:r>
            <a:endParaRPr kumimoji="1" lang="en-US" altLang="ja-JP" dirty="0"/>
          </a:p>
          <a:p>
            <a:r>
              <a:rPr kumimoji="1" lang="en-US" altLang="ja-JP" dirty="0"/>
              <a:t>D to P with N </a:t>
            </a:r>
            <a:r>
              <a:rPr kumimoji="1" lang="ja-JP" altLang="en-US"/>
              <a:t>　のシステムです</a:t>
            </a:r>
            <a:endParaRPr kumimoji="1" lang="en-US" altLang="ja-JP" dirty="0"/>
          </a:p>
          <a:p>
            <a:r>
              <a:rPr kumimoji="1" lang="ja-JP" altLang="en-US"/>
              <a:t>医師と患者のみをつなぐ従来のオンライン診療では、客観的な身体所見や検査を行うことができず、また、視力・聴力や、デバイス操作に自信のない方は利用しづらい面があるかと思いますが、</a:t>
            </a:r>
            <a:endParaRPr kumimoji="1" lang="en-US" altLang="ja-JP" dirty="0"/>
          </a:p>
          <a:p>
            <a:r>
              <a:rPr kumimoji="1" lang="ja-JP" altLang="en-US"/>
              <a:t>看護師が患者さんの隣でサポートすることで、こういったオンラインの欠点を補い、高齢の方でもスムーズに診察を受けることができるようになりました。</a:t>
            </a:r>
            <a:endParaRPr kumimoji="1" lang="en-US" altLang="ja-JP"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a:t>交通の便がない、通院で体力を消耗してしまうなど、通院が困難な方々に大変喜ばれています。</a:t>
            </a:r>
          </a:p>
          <a:p>
            <a:endParaRPr kumimoji="1" lang="en-US" altLang="ja-JP" dirty="0"/>
          </a:p>
          <a:p>
            <a:endParaRPr kumimoji="1" lang="en-US" altLang="ja-JP" dirty="0"/>
          </a:p>
        </p:txBody>
      </p:sp>
      <p:sp>
        <p:nvSpPr>
          <p:cNvPr id="4" name="スライド番号プレースホルダー 3"/>
          <p:cNvSpPr>
            <a:spLocks noGrp="1"/>
          </p:cNvSpPr>
          <p:nvPr>
            <p:ph type="sldNum" sz="quarter" idx="5"/>
          </p:nvPr>
        </p:nvSpPr>
        <p:spPr/>
        <p:txBody>
          <a:bodyPr/>
          <a:lstStyle/>
          <a:p>
            <a:fld id="{712662DD-2C74-1048-B506-FF621E68BB2C}" type="slidenum">
              <a:rPr kumimoji="1" lang="ja-JP" altLang="en-US" smtClean="0"/>
              <a:t>7</a:t>
            </a:fld>
            <a:endParaRPr kumimoji="1" lang="ja-JP" altLang="en-US"/>
          </a:p>
        </p:txBody>
      </p:sp>
    </p:spTree>
    <p:extLst>
      <p:ext uri="{BB962C8B-B14F-4D97-AF65-F5344CB8AC3E}">
        <p14:creationId xmlns:p14="http://schemas.microsoft.com/office/powerpoint/2010/main" val="3812874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sz="1200" kern="1200">
                <a:solidFill>
                  <a:schemeClr val="tx1"/>
                </a:solidFill>
                <a:effectLst/>
                <a:latin typeface="+mn-lt"/>
                <a:ea typeface="+mn-ea"/>
                <a:cs typeface="+mn-cs"/>
              </a:rPr>
              <a:t>このように地域で活動することにより、病院と地域をシームレスにつなぐ医療を展開していこうとしています。</a:t>
            </a:r>
            <a:endParaRPr kumimoji="1" lang="ja-JP" altLang="ja-JP" sz="1200" kern="1200">
              <a:solidFill>
                <a:schemeClr val="tx1"/>
              </a:solidFill>
              <a:effectLst/>
              <a:latin typeface="+mn-lt"/>
              <a:ea typeface="+mn-ea"/>
              <a:cs typeface="+mn-cs"/>
            </a:endParaRPr>
          </a:p>
        </p:txBody>
      </p:sp>
      <p:sp>
        <p:nvSpPr>
          <p:cNvPr id="4" name="スライド番号プレースホルダー 3"/>
          <p:cNvSpPr>
            <a:spLocks noGrp="1"/>
          </p:cNvSpPr>
          <p:nvPr>
            <p:ph type="sldNum" sz="quarter" idx="5"/>
          </p:nvPr>
        </p:nvSpPr>
        <p:spPr/>
        <p:txBody>
          <a:bodyPr/>
          <a:lstStyle/>
          <a:p>
            <a:fld id="{0B7EF3BE-F4B7-E44E-9A4D-F5BCF461F375}" type="slidenum">
              <a:rPr kumimoji="1" lang="ja-JP" altLang="en-US" smtClean="0"/>
              <a:t>8</a:t>
            </a:fld>
            <a:endParaRPr kumimoji="1" lang="ja-JP" altLang="en-US"/>
          </a:p>
        </p:txBody>
      </p:sp>
    </p:spTree>
    <p:extLst>
      <p:ext uri="{BB962C8B-B14F-4D97-AF65-F5344CB8AC3E}">
        <p14:creationId xmlns:p14="http://schemas.microsoft.com/office/powerpoint/2010/main" val="3253135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ここまでご紹介させていただいたように、当院では、ヘルスケアモビリティを用いたオンライン診療を、日常診療の一つの形としてかなり浸透させてきました。</a:t>
            </a:r>
            <a:endParaRPr kumimoji="1" lang="en-US" altLang="ja-JP" dirty="0"/>
          </a:p>
          <a:p>
            <a:r>
              <a:rPr kumimoji="1" lang="ja-JP" altLang="en-US"/>
              <a:t>ふだんは、病状が比較的安定していて、通院が困難という方を対象とすることが多いですが、</a:t>
            </a:r>
            <a:endParaRPr kumimoji="1" lang="en-US" altLang="ja-JP" dirty="0"/>
          </a:p>
          <a:p>
            <a:endParaRPr kumimoji="1" lang="en-US" altLang="ja-JP" dirty="0"/>
          </a:p>
          <a:p>
            <a:r>
              <a:rPr kumimoji="1" lang="ja-JP" altLang="en-US"/>
              <a:t>応用例として、専門的な治療を必要とする方や、複雑な社会的背景を有する方の診療にも、こういった手法を役立てることのできたという経験をしましたので、ご紹介させていただきたいと思います。</a:t>
            </a:r>
            <a:endParaRPr kumimoji="1" lang="en-US" altLang="ja-JP" dirty="0"/>
          </a:p>
          <a:p>
            <a:endParaRPr kumimoji="1" lang="en-US" altLang="ja-JP" dirty="0"/>
          </a:p>
          <a:p>
            <a:r>
              <a:rPr kumimoji="1" lang="ja-JP" altLang="en-US"/>
              <a:t>一例目は、末期がん患者さんの症例です。</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9</a:t>
            </a:fld>
            <a:endParaRPr kumimoji="1" lang="ja-JP" altLang="en-US"/>
          </a:p>
        </p:txBody>
      </p:sp>
    </p:spTree>
    <p:extLst>
      <p:ext uri="{BB962C8B-B14F-4D97-AF65-F5344CB8AC3E}">
        <p14:creationId xmlns:p14="http://schemas.microsoft.com/office/powerpoint/2010/main" val="2000999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口腔内多発扁平上皮癌で長い治療歴があり、再発を来した方です。大学病院に通院されていましたが、幡多地域にお住まいの方なので、有事の対応のため当院紹介となりました。</a:t>
            </a:r>
            <a:endParaRPr kumimoji="1" lang="en-US" altLang="ja-JP" dirty="0"/>
          </a:p>
          <a:p>
            <a:r>
              <a:rPr kumimoji="1" lang="ja-JP" altLang="en-US"/>
              <a:t>紹介いただいてから約半年後、病勢悪化のため化学療法が中止となり、急速に増大した右頸部リンパ節が体表に露出して出血するなど制御困難となりました。</a:t>
            </a:r>
            <a:endParaRPr kumimoji="1" lang="en-US" altLang="ja-JP" dirty="0"/>
          </a:p>
          <a:p>
            <a:r>
              <a:rPr kumimoji="1" lang="ja-JP" altLang="en-US"/>
              <a:t>ので、治療方針を相談するため、大学病院腫瘍内科の先生と画面を繋いでオンライン診療を行いました。</a:t>
            </a:r>
            <a:endParaRPr kumimoji="1" lang="en-US" altLang="ja-JP" dirty="0"/>
          </a:p>
          <a:p>
            <a:endParaRPr kumimoji="1" lang="en-US" altLang="ja-JP" dirty="0"/>
          </a:p>
          <a:p>
            <a:endParaRPr kumimoji="1" lang="en-US" altLang="ja-JP" dirty="0"/>
          </a:p>
          <a:p>
            <a:r>
              <a:rPr kumimoji="1" lang="en-US" altLang="ja-JP" dirty="0"/>
              <a:t>8/8 </a:t>
            </a:r>
            <a:r>
              <a:rPr kumimoji="1" lang="en-US" altLang="ja-JP" dirty="0" err="1"/>
              <a:t>MaaS</a:t>
            </a:r>
            <a:endParaRPr kumimoji="1" lang="ja-JP" altLang="en-US"/>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10</a:t>
            </a:fld>
            <a:endParaRPr kumimoji="1" lang="ja-JP" altLang="en-US"/>
          </a:p>
        </p:txBody>
      </p:sp>
    </p:spTree>
    <p:extLst>
      <p:ext uri="{BB962C8B-B14F-4D97-AF65-F5344CB8AC3E}">
        <p14:creationId xmlns:p14="http://schemas.microsoft.com/office/powerpoint/2010/main" val="2570698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左から当院の佐藤先生、中央が患者さん、右が看護師です。看護師さんは、大学病院腫瘍内科から来ていただいた、がん看護の専門看護師です。</a:t>
            </a:r>
            <a:endParaRPr kumimoji="1" lang="en-US" altLang="ja-JP" dirty="0"/>
          </a:p>
          <a:p>
            <a:r>
              <a:rPr kumimoji="1" lang="ja-JP" altLang="en-US"/>
              <a:t>オンラインで繋いでいる先の医師は、大学病院の腫瘍内科教授の佐竹先生です。</a:t>
            </a:r>
            <a:endParaRPr kumimoji="1" lang="en-US" altLang="ja-JP" dirty="0"/>
          </a:p>
          <a:p>
            <a:r>
              <a:rPr kumimoji="1" lang="ja-JP" altLang="en-US"/>
              <a:t>局所の所見を拡大して画面共有したり</a:t>
            </a:r>
            <a:r>
              <a:rPr kumimoji="1" lang="en-US" altLang="ja-JP" dirty="0"/>
              <a:t> (1:20)</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a:t>看護師さんがご本人からお聞きした質問をお伝えするなどサポートしたり</a:t>
            </a:r>
            <a:r>
              <a:rPr kumimoji="1" lang="en-US" altLang="ja-JP" dirty="0"/>
              <a:t>(2:30)</a:t>
            </a:r>
          </a:p>
          <a:p>
            <a:r>
              <a:rPr kumimoji="1" lang="ja-JP" altLang="en-US"/>
              <a:t>エコー検査の画面を共有しています。</a:t>
            </a:r>
            <a:r>
              <a:rPr kumimoji="1" lang="en-US" altLang="ja-JP" dirty="0"/>
              <a:t>(7:10)</a:t>
            </a:r>
          </a:p>
          <a:p>
            <a:endParaRPr kumimoji="1" lang="en-US" altLang="ja-JP" dirty="0"/>
          </a:p>
          <a:p>
            <a:r>
              <a:rPr kumimoji="1" lang="ja-JP" altLang="en-US"/>
              <a:t>この診察の結果、放射線治療の適応があるのではないかと提案いただき、大学病院放射線科へのコンサルトが進められたということです。</a:t>
            </a:r>
            <a:endParaRPr kumimoji="1" lang="en-US" altLang="ja-JP" dirty="0"/>
          </a:p>
          <a:p>
            <a:endParaRPr kumimoji="1" lang="en-US" altLang="ja-JP"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a:t>このようなご病状で、診察のために大学まで数時間かけていくというのはかなり大変かつ、限られた時間の消耗も無視できない問題です。</a:t>
            </a:r>
            <a:endParaRPr kumimoji="1" lang="en-US" altLang="ja-JP"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1" lang="ja-JP" altLang="en-US"/>
              <a:t>オンライン診療により、ご本人の負担はかなり軽減されたことだと思います。</a:t>
            </a:r>
            <a:endParaRPr kumimoji="1" lang="en-US" altLang="ja-JP" dirty="0"/>
          </a:p>
          <a:p>
            <a:endParaRPr kumimoji="1" lang="en-US" altLang="ja-JP" dirty="0"/>
          </a:p>
          <a:p>
            <a:endParaRPr kumimoji="1" lang="en-US" altLang="ja-JP" dirty="0"/>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11</a:t>
            </a:fld>
            <a:endParaRPr kumimoji="1" lang="ja-JP" altLang="en-US"/>
          </a:p>
        </p:txBody>
      </p:sp>
    </p:spTree>
    <p:extLst>
      <p:ext uri="{BB962C8B-B14F-4D97-AF65-F5344CB8AC3E}">
        <p14:creationId xmlns:p14="http://schemas.microsoft.com/office/powerpoint/2010/main" val="3704668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二症例目は、離島在住の患者さんです。</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12</a:t>
            </a:fld>
            <a:endParaRPr kumimoji="1" lang="ja-JP" altLang="en-US"/>
          </a:p>
        </p:txBody>
      </p:sp>
    </p:spTree>
    <p:extLst>
      <p:ext uri="{BB962C8B-B14F-4D97-AF65-F5344CB8AC3E}">
        <p14:creationId xmlns:p14="http://schemas.microsoft.com/office/powerpoint/2010/main" val="76778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長い病歴で徐々に腎機能が悪化し、すでに末期腎不全に至っている方です。</a:t>
            </a:r>
            <a:endParaRPr kumimoji="1" lang="en-US" altLang="ja-JP" dirty="0"/>
          </a:p>
          <a:p>
            <a:r>
              <a:rPr kumimoji="1" lang="ja-JP" altLang="en-US"/>
              <a:t>最近体調を崩すことが増え、入退院を繰り返すようになりました。今回も体調不良で緊急入院されましたが、１週間程度入院されて体調が回復されたので、退院可能と判断し、退院調整しようとしたのですが</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13</a:t>
            </a:fld>
            <a:endParaRPr kumimoji="1" lang="ja-JP" altLang="en-US"/>
          </a:p>
        </p:txBody>
      </p:sp>
    </p:spTree>
    <p:extLst>
      <p:ext uri="{BB962C8B-B14F-4D97-AF65-F5344CB8AC3E}">
        <p14:creationId xmlns:p14="http://schemas.microsoft.com/office/powerpoint/2010/main" val="3752517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何度も入退院を繰り返されていることもあり、家族は退院に反対でした。しかし本人がどうしても帰りたいとおっしゃり、現在なんとか</a:t>
            </a:r>
            <a:r>
              <a:rPr kumimoji="1" lang="en-US" altLang="ja-JP" dirty="0"/>
              <a:t>ADL</a:t>
            </a:r>
            <a:r>
              <a:rPr kumimoji="1" lang="ja-JP" altLang="en-US"/>
              <a:t>を維持することができており、予後が短いことがわかっているので</a:t>
            </a:r>
            <a:endParaRPr kumimoji="1" lang="en-US" altLang="ja-JP" dirty="0"/>
          </a:p>
          <a:p>
            <a:r>
              <a:rPr kumimoji="1" lang="ja-JP" altLang="en-US"/>
              <a:t>医療者としてもやはり本人の意思を尊重してあげたいという気持ちになり、家族も最後には根負けしたようで、退院することになりました。</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14</a:t>
            </a:fld>
            <a:endParaRPr kumimoji="1" lang="ja-JP" altLang="en-US"/>
          </a:p>
        </p:txBody>
      </p:sp>
    </p:spTree>
    <p:extLst>
      <p:ext uri="{BB962C8B-B14F-4D97-AF65-F5344CB8AC3E}">
        <p14:creationId xmlns:p14="http://schemas.microsoft.com/office/powerpoint/2010/main" val="2935957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退院２週後、看護師、栄養士と入院担当医の私で離島を訪問しました。</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15</a:t>
            </a:fld>
            <a:endParaRPr kumimoji="1" lang="ja-JP" altLang="en-US"/>
          </a:p>
        </p:txBody>
      </p:sp>
    </p:spTree>
    <p:extLst>
      <p:ext uri="{BB962C8B-B14F-4D97-AF65-F5344CB8AC3E}">
        <p14:creationId xmlns:p14="http://schemas.microsoft.com/office/powerpoint/2010/main" val="25367182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島に着いて、まず、地域を支えてくださっている島の支援者の方とミーティングを行いました。</a:t>
            </a:r>
            <a:endParaRPr kumimoji="1" lang="en-US" altLang="ja-JP" dirty="0"/>
          </a:p>
          <a:p>
            <a:r>
              <a:rPr kumimoji="1" lang="ja-JP" altLang="en-US"/>
              <a:t>お話の中で</a:t>
            </a:r>
            <a:endParaRPr kumimoji="1" lang="en-US" altLang="ja-JP" dirty="0"/>
          </a:p>
          <a:p>
            <a:r>
              <a:rPr kumimoji="1" lang="ja-JP" altLang="en-US"/>
              <a:t>退院後の患者さんの暮らしを支えてくださっているのは、実質はこの島の支援者の方で、</a:t>
            </a:r>
            <a:endParaRPr kumimoji="1" lang="en-US" altLang="ja-JP" dirty="0"/>
          </a:p>
          <a:p>
            <a:r>
              <a:rPr kumimoji="1" lang="ja-JP" altLang="en-US"/>
              <a:t>高齢者の多い島の日常を支えるのは非常に大変だということ、支えたい気持ちはあるものの</a:t>
            </a:r>
            <a:endParaRPr kumimoji="1" lang="en-US" altLang="ja-JP" dirty="0"/>
          </a:p>
          <a:p>
            <a:r>
              <a:rPr kumimoji="1" lang="ja-JP" altLang="en-US"/>
              <a:t>支援者の方々が、患者さんの病状について詳しく知る機会もなく、精神的にも大きな負担を感じておられることがよくわかりました。</a:t>
            </a:r>
            <a:endParaRPr kumimoji="1" lang="en-US" altLang="ja-JP" dirty="0"/>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16</a:t>
            </a:fld>
            <a:endParaRPr kumimoji="1" lang="ja-JP" altLang="en-US"/>
          </a:p>
        </p:txBody>
      </p:sp>
    </p:spTree>
    <p:extLst>
      <p:ext uri="{BB962C8B-B14F-4D97-AF65-F5344CB8AC3E}">
        <p14:creationId xmlns:p14="http://schemas.microsoft.com/office/powerpoint/2010/main" val="1318088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つづいて、患者さん宅を訪問し、患者さんの主治医である外来担当医の先生と画面をつなぎ、生活の様子をお伝えしました。また、支援者さんとも画面をつなぎ、直接お話しすることで、意見交換や相談、また感謝をお伝えすることもできました。</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17</a:t>
            </a:fld>
            <a:endParaRPr kumimoji="1" lang="ja-JP" altLang="en-US"/>
          </a:p>
        </p:txBody>
      </p:sp>
    </p:spTree>
    <p:extLst>
      <p:ext uri="{BB962C8B-B14F-4D97-AF65-F5344CB8AC3E}">
        <p14:creationId xmlns:p14="http://schemas.microsoft.com/office/powerpoint/2010/main" val="16008909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島の道路事情なども共有することができました。</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18</a:t>
            </a:fld>
            <a:endParaRPr kumimoji="1" lang="ja-JP" altLang="en-US"/>
          </a:p>
        </p:txBody>
      </p:sp>
    </p:spTree>
    <p:extLst>
      <p:ext uri="{BB962C8B-B14F-4D97-AF65-F5344CB8AC3E}">
        <p14:creationId xmlns:p14="http://schemas.microsoft.com/office/powerpoint/2010/main" val="3192517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スライド イメージ プレースホルダー 1"/>
          <p:cNvSpPr>
            <a:spLocks noGrp="1" noRot="1" noChangeAspect="1"/>
          </p:cNvSpPr>
          <p:nvPr>
            <p:ph type="sldImg"/>
          </p:nvPr>
        </p:nvSpPr>
        <p:spPr/>
      </p:sp>
      <p:sp>
        <p:nvSpPr>
          <p:cNvPr id="3" name="ノート プレースホルダー 2"/>
          <p:cNvSpPr>
            <a:spLocks noGrp="1"/>
          </p:cNvSpPr>
          <p:nvPr>
            <p:ph type="body" idx="1"/>
          </p:nvPr>
        </p:nvSpPr>
        <p:spPr/>
        <p:txBody>
          <a:bodyPr/>
          <a:lstStyle/>
          <a:p>
            <a:r>
              <a:rPr kumimoji="1" lang="ja-JP" altLang="en-US"/>
              <a:t>地域の患者さんのために</a:t>
            </a:r>
          </a:p>
        </p:txBody>
      </p:sp>
      <p:sp>
        <p:nvSpPr>
          <p:cNvPr id="4" name="スライド番号プレースホルダー 3"/>
          <p:cNvSpPr>
            <a:spLocks noGrp="1"/>
          </p:cNvSpPr>
          <p:nvPr>
            <p:ph type="sldNum" sz="quarter" idx="5"/>
          </p:nvPr>
        </p:nvSpPr>
        <p:spPr/>
        <p:txBody>
          <a:bodyPr/>
          <a:lstStyle/>
          <a:p>
            <a:fld id="{CB30DA57-F4F9-E849-8FC2-A37C047497A8}" type="slidenum">
              <a:rPr kumimoji="1" lang="ja-JP" altLang="en-US" smtClean="0"/>
              <a:t>19</a:t>
            </a:fld>
            <a:endParaRPr kumimoji="1" lang="ja-JP" altLang="en-US"/>
          </a:p>
        </p:txBody>
      </p:sp>
    </p:spTree>
    <p:extLst>
      <p:ext uri="{BB962C8B-B14F-4D97-AF65-F5344CB8AC3E}">
        <p14:creationId xmlns:p14="http://schemas.microsoft.com/office/powerpoint/2010/main" val="4168205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ja-JP" altLang="en-US"/>
              <a:t>マスター タイトルの書式設定</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ja-JP" altLang="en-US"/>
              <a:t>マスター サブタイトルの書式設定</a:t>
            </a:r>
            <a:endParaRPr lang="en-US" dirty="0"/>
          </a:p>
        </p:txBody>
      </p:sp>
      <p:sp>
        <p:nvSpPr>
          <p:cNvPr id="4" name="Date Placeholder 3"/>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3910295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idx="1"/>
          </p:nvPr>
        </p:nvSpPr>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1227036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ja-JP" altLang="en-US"/>
              <a:t>マスター タイトルの書式設定</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ja-JP" altLang="en-US"/>
              <a:t>マスター テキストの書式設定</a:t>
            </a:r>
          </a:p>
        </p:txBody>
      </p:sp>
      <p:sp>
        <p:nvSpPr>
          <p:cNvPr id="4" name="Date Placeholder 3"/>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2166796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Date Placeholder 4"/>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529422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ja-JP" altLang="en-US"/>
              <a:t>マスター タイトルの書式設定</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4" name="Content Placeholder 3"/>
          <p:cNvSpPr>
            <a:spLocks noGrp="1"/>
          </p:cNvSpPr>
          <p:nvPr>
            <p:ph sz="half" idx="2"/>
          </p:nvPr>
        </p:nvSpPr>
        <p:spPr>
          <a:xfrm>
            <a:off x="629842" y="2505075"/>
            <a:ext cx="3868340"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ja-JP" altLang="en-US"/>
              <a:t>マスター テキストの書式設定</a:t>
            </a:r>
          </a:p>
        </p:txBody>
      </p:sp>
      <p:sp>
        <p:nvSpPr>
          <p:cNvPr id="6" name="Content Placeholder 5"/>
          <p:cNvSpPr>
            <a:spLocks noGrp="1"/>
          </p:cNvSpPr>
          <p:nvPr>
            <p:ph sz="quarter" idx="4"/>
          </p:nvPr>
        </p:nvSpPr>
        <p:spPr>
          <a:xfrm>
            <a:off x="4629150" y="2505075"/>
            <a:ext cx="3887391" cy="3684588"/>
          </a:xfrm>
        </p:spPr>
        <p:txBody>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7" name="Date Placeholder 6"/>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4192792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Date Placeholder 2"/>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961218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86477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ja-JP" altLang="en-US"/>
              <a:t>マスター タイトルの書式設定</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139553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ja-JP" altLang="en-US"/>
              <a:t>マスター タイトルの書式設定</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ja-JP" altLang="en-US"/>
              <a:t>アイコンをクリックして図を追加</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ja-JP" altLang="en-US"/>
              <a:t>マスター テキストの書式設定</a:t>
            </a:r>
          </a:p>
        </p:txBody>
      </p:sp>
      <p:sp>
        <p:nvSpPr>
          <p:cNvPr id="5" name="Date Placeholder 4"/>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3237697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ja-JP" altLang="en-US"/>
              <a:t>マスター タイトルの書式設定</a:t>
            </a:r>
            <a:endParaRPr lang="en-US" dirty="0"/>
          </a:p>
        </p:txBody>
      </p:sp>
      <p:sp>
        <p:nvSpPr>
          <p:cNvPr id="3" name="Vertical Text Placeholder 2"/>
          <p:cNvSpPr>
            <a:spLocks noGrp="1"/>
          </p:cNvSpPr>
          <p:nvPr>
            <p:ph type="body" orient="vert" idx="1"/>
          </p:nvPr>
        </p:nvSpPr>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4143839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ja-JP" altLang="en-US"/>
              <a:t>マスター タイトルの書式設定</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10"/>
          </p:nvPr>
        </p:nvSpPr>
        <p:spPr/>
        <p:txBody>
          <a:bodyPr/>
          <a:lstStyle/>
          <a:p>
            <a:fld id="{D3A4C9ED-0774-1A45-BF32-B869080E5586}" type="datetimeFigureOut">
              <a:rPr kumimoji="1" lang="ja-JP" altLang="en-US" smtClean="0"/>
              <a:t>2024/10/24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1622528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ja-JP" altLang="en-US"/>
              <a:t>マスター タイトルの書式設定</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A4C9ED-0774-1A45-BF32-B869080E5586}" type="datetimeFigureOut">
              <a:rPr kumimoji="1" lang="ja-JP" altLang="en-US" smtClean="0"/>
              <a:t>2024/10/24</a:t>
            </a:fld>
            <a:endParaRPr kumimoji="1" lang="ja-JP"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ja-JP"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93833B-182C-8D44-B5B4-BC2E7AA9EEFC}" type="slidenum">
              <a:rPr kumimoji="1" lang="ja-JP" altLang="en-US" smtClean="0"/>
              <a:t>‹#›</a:t>
            </a:fld>
            <a:endParaRPr kumimoji="1" lang="ja-JP" altLang="en-US"/>
          </a:p>
        </p:txBody>
      </p:sp>
    </p:spTree>
    <p:extLst>
      <p:ext uri="{BB962C8B-B14F-4D97-AF65-F5344CB8AC3E}">
        <p14:creationId xmlns:p14="http://schemas.microsoft.com/office/powerpoint/2010/main" val="338557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kumimoji="1" sz="4400" kern="1200" baseline="0">
          <a:solidFill>
            <a:schemeClr val="tx1"/>
          </a:solidFill>
          <a:latin typeface="Helvetica Neue" panose="02000503000000020004" pitchFamily="2" charset="0"/>
          <a:ea typeface="游ゴシック" panose="020B0400000000000000" pitchFamily="34" charset="-128"/>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9.jpeg"/><Relationship Id="rId7" Type="http://schemas.microsoft.com/office/2007/relationships/hdphoto" Target="../media/hdphoto3.wdp"/><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png"/><Relationship Id="rId5" Type="http://schemas.microsoft.com/office/2007/relationships/hdphoto" Target="../media/hdphoto2.wdp"/><Relationship Id="rId4" Type="http://schemas.openxmlformats.org/officeDocument/2006/relationships/image" Target="../media/image10.png"/><Relationship Id="rId9"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descr="屋外, 草, 道路, キャンプカー が含まれている画像&#10;&#10;自動的に生成された説明">
            <a:extLst>
              <a:ext uri="{FF2B5EF4-FFF2-40B4-BE49-F238E27FC236}">
                <a16:creationId xmlns:a16="http://schemas.microsoft.com/office/drawing/2014/main" id="{CDD98A3D-0864-C778-973B-5DBF00CC134C}"/>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5331"/>
          <a:stretch/>
        </p:blipFill>
        <p:spPr>
          <a:xfrm>
            <a:off x="-12787" y="0"/>
            <a:ext cx="9169574" cy="5799364"/>
          </a:xfrm>
          <a:prstGeom prst="rect">
            <a:avLst/>
          </a:prstGeom>
        </p:spPr>
      </p:pic>
      <p:sp>
        <p:nvSpPr>
          <p:cNvPr id="2" name="タイトル 1">
            <a:extLst>
              <a:ext uri="{FF2B5EF4-FFF2-40B4-BE49-F238E27FC236}">
                <a16:creationId xmlns:a16="http://schemas.microsoft.com/office/drawing/2014/main" id="{52CDF013-5045-3D66-2FE6-50551234F5E6}"/>
              </a:ext>
            </a:extLst>
          </p:cNvPr>
          <p:cNvSpPr>
            <a:spLocks noGrp="1"/>
          </p:cNvSpPr>
          <p:nvPr>
            <p:ph type="ctrTitle"/>
          </p:nvPr>
        </p:nvSpPr>
        <p:spPr>
          <a:xfrm>
            <a:off x="-25576" y="-725262"/>
            <a:ext cx="9169575" cy="2387600"/>
          </a:xfrm>
        </p:spPr>
        <p:txBody>
          <a:bodyPr>
            <a:normAutofit/>
          </a:bodyPr>
          <a:lstStyle/>
          <a:p>
            <a:r>
              <a:rPr kumimoji="1" lang="ja-JP" altLang="en-US" sz="4800" b="1">
                <a:solidFill>
                  <a:schemeClr val="bg1"/>
                </a:solidFill>
                <a:latin typeface="hanatotyoutyo" panose="02000600000000000000" pitchFamily="2" charset="-128"/>
                <a:ea typeface="hanatotyoutyo" panose="02000600000000000000" pitchFamily="2" charset="-128"/>
              </a:rPr>
              <a:t>地域とシームレスに繋がる</a:t>
            </a:r>
            <a:br>
              <a:rPr kumimoji="1" lang="en-US" altLang="ja-JP" sz="4800" b="1" dirty="0">
                <a:solidFill>
                  <a:schemeClr val="bg1"/>
                </a:solidFill>
                <a:latin typeface="hanatotyoutyo" panose="02000600000000000000" pitchFamily="2" charset="-128"/>
                <a:ea typeface="hanatotyoutyo" panose="02000600000000000000" pitchFamily="2" charset="-128"/>
              </a:rPr>
            </a:br>
            <a:r>
              <a:rPr kumimoji="1" lang="ja-JP" altLang="en-US" sz="4800" b="1">
                <a:solidFill>
                  <a:schemeClr val="bg1"/>
                </a:solidFill>
                <a:latin typeface="hanatotyoutyo" panose="02000600000000000000" pitchFamily="2" charset="-128"/>
                <a:ea typeface="hanatotyoutyo" panose="02000600000000000000" pitchFamily="2" charset="-128"/>
              </a:rPr>
              <a:t>未来志向の街づくり</a:t>
            </a:r>
          </a:p>
        </p:txBody>
      </p:sp>
      <p:sp>
        <p:nvSpPr>
          <p:cNvPr id="3" name="字幕 2">
            <a:extLst>
              <a:ext uri="{FF2B5EF4-FFF2-40B4-BE49-F238E27FC236}">
                <a16:creationId xmlns:a16="http://schemas.microsoft.com/office/drawing/2014/main" id="{36A59A31-78DC-8868-CBBE-6393CFC30E8B}"/>
              </a:ext>
            </a:extLst>
          </p:cNvPr>
          <p:cNvSpPr>
            <a:spLocks noGrp="1"/>
          </p:cNvSpPr>
          <p:nvPr>
            <p:ph type="subTitle" idx="1"/>
          </p:nvPr>
        </p:nvSpPr>
        <p:spPr>
          <a:xfrm>
            <a:off x="2149927" y="5821136"/>
            <a:ext cx="6858000" cy="1193799"/>
          </a:xfrm>
          <a:noFill/>
        </p:spPr>
        <p:txBody>
          <a:bodyPr>
            <a:normAutofit fontScale="92500"/>
          </a:bodyPr>
          <a:lstStyle/>
          <a:p>
            <a:r>
              <a:rPr kumimoji="1" lang="ja-JP" altLang="en-US" sz="2800" b="1">
                <a:latin typeface="hanatotyoutyo" panose="02000600000000000000" pitchFamily="2" charset="-128"/>
                <a:ea typeface="hanatotyoutyo" panose="02000600000000000000" pitchFamily="2" charset="-128"/>
              </a:rPr>
              <a:t>　　　　　　　　　長生会</a:t>
            </a:r>
            <a:r>
              <a:rPr lang="ja-JP" altLang="en-US" sz="2800" b="1">
                <a:latin typeface="hanatotyoutyo" panose="02000600000000000000" pitchFamily="2" charset="-128"/>
                <a:ea typeface="hanatotyoutyo" panose="02000600000000000000" pitchFamily="2" charset="-128"/>
              </a:rPr>
              <a:t>　</a:t>
            </a:r>
            <a:r>
              <a:rPr kumimoji="1" lang="ja-JP" altLang="en-US" sz="2800" b="1">
                <a:latin typeface="hanatotyoutyo" panose="02000600000000000000" pitchFamily="2" charset="-128"/>
                <a:ea typeface="hanatotyoutyo" panose="02000600000000000000" pitchFamily="2" charset="-128"/>
              </a:rPr>
              <a:t>大井田病院</a:t>
            </a:r>
            <a:endParaRPr kumimoji="1" lang="en-US" altLang="ja-JP" sz="2800" b="1" dirty="0">
              <a:latin typeface="hanatotyoutyo" panose="02000600000000000000" pitchFamily="2" charset="-128"/>
              <a:ea typeface="hanatotyoutyo" panose="02000600000000000000" pitchFamily="2" charset="-128"/>
            </a:endParaRPr>
          </a:p>
          <a:p>
            <a:pPr algn="r"/>
            <a:r>
              <a:rPr lang="ja-JP" altLang="en-US" sz="2800" b="1">
                <a:latin typeface="hanatotyoutyo" panose="02000600000000000000" pitchFamily="2" charset="-128"/>
                <a:ea typeface="hanatotyoutyo" panose="02000600000000000000" pitchFamily="2" charset="-128"/>
              </a:rPr>
              <a:t>竜野真維　佐藤拓也　中野知美　田中公章　</a:t>
            </a:r>
            <a:endParaRPr kumimoji="1" lang="ja-JP" altLang="en-US" sz="2800" b="1">
              <a:latin typeface="hanatotyoutyo" panose="02000600000000000000" pitchFamily="2" charset="-128"/>
              <a:ea typeface="hanatotyoutyo" panose="02000600000000000000" pitchFamily="2" charset="-128"/>
            </a:endParaRPr>
          </a:p>
        </p:txBody>
      </p:sp>
    </p:spTree>
    <p:extLst>
      <p:ext uri="{BB962C8B-B14F-4D97-AF65-F5344CB8AC3E}">
        <p14:creationId xmlns:p14="http://schemas.microsoft.com/office/powerpoint/2010/main" val="4111835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BA667BFA-38E3-8EAC-2D2D-4B98E8528088}"/>
              </a:ext>
            </a:extLst>
          </p:cNvPr>
          <p:cNvSpPr>
            <a:spLocks noGrp="1"/>
          </p:cNvSpPr>
          <p:nvPr>
            <p:ph type="title"/>
          </p:nvPr>
        </p:nvSpPr>
        <p:spPr/>
        <p:txBody>
          <a:bodyPr/>
          <a:lstStyle/>
          <a:p>
            <a:pPr algn="ctr"/>
            <a:r>
              <a:rPr kumimoji="1" lang="ja-JP" altLang="en-US" b="1"/>
              <a:t>本日の内容</a:t>
            </a:r>
          </a:p>
        </p:txBody>
      </p:sp>
      <p:sp>
        <p:nvSpPr>
          <p:cNvPr id="3" name="コンテンツ プレースホルダー 2">
            <a:extLst>
              <a:ext uri="{FF2B5EF4-FFF2-40B4-BE49-F238E27FC236}">
                <a16:creationId xmlns:a16="http://schemas.microsoft.com/office/drawing/2014/main" id="{31CA2AA0-AF04-B375-5923-FF916B667BB2}"/>
              </a:ext>
            </a:extLst>
          </p:cNvPr>
          <p:cNvSpPr>
            <a:spLocks noGrp="1"/>
          </p:cNvSpPr>
          <p:nvPr>
            <p:ph idx="1"/>
          </p:nvPr>
        </p:nvSpPr>
        <p:spPr>
          <a:xfrm>
            <a:off x="1" y="1929797"/>
            <a:ext cx="9143999" cy="4351338"/>
          </a:xfrm>
        </p:spPr>
        <p:txBody>
          <a:bodyPr/>
          <a:lstStyle/>
          <a:p>
            <a:pPr algn="ctr"/>
            <a:r>
              <a:rPr kumimoji="1" lang="ja-JP" altLang="en-US" sz="2600" b="1"/>
              <a:t>ヘルスケアモビリティ</a:t>
            </a:r>
            <a:r>
              <a:rPr kumimoji="1" lang="en-US" altLang="ja-JP" sz="2600" dirty="0"/>
              <a:t> (</a:t>
            </a:r>
            <a:r>
              <a:rPr kumimoji="1" lang="ja-JP" altLang="en-US" sz="2600"/>
              <a:t>医療</a:t>
            </a:r>
            <a:r>
              <a:rPr kumimoji="1" lang="en-US" altLang="ja-JP" sz="2600" dirty="0" err="1"/>
              <a:t>MaaS</a:t>
            </a:r>
            <a:r>
              <a:rPr kumimoji="1" lang="en-US" altLang="ja-JP" sz="2600" dirty="0"/>
              <a:t>) / </a:t>
            </a:r>
            <a:r>
              <a:rPr kumimoji="1" lang="ja-JP" altLang="en-US" sz="2600" b="1"/>
              <a:t>オンライン診療</a:t>
            </a:r>
            <a:r>
              <a:rPr kumimoji="1" lang="en-US" altLang="ja-JP" sz="2600" b="1" dirty="0"/>
              <a:t> </a:t>
            </a:r>
            <a:br>
              <a:rPr kumimoji="1" lang="en-US" altLang="ja-JP" sz="2600" dirty="0"/>
            </a:br>
            <a:r>
              <a:rPr kumimoji="1" lang="ja-JP" altLang="en-US" sz="2600" b="1"/>
              <a:t>コミュニティナース活動</a:t>
            </a:r>
            <a:r>
              <a:rPr kumimoji="1" lang="en-US" altLang="ja-JP" sz="2600" b="1" dirty="0"/>
              <a:t> </a:t>
            </a:r>
            <a:r>
              <a:rPr kumimoji="1" lang="ja-JP" altLang="en-US" sz="2600"/>
              <a:t>についてのご紹介</a:t>
            </a:r>
            <a:endParaRPr kumimoji="1" lang="en-US" altLang="ja-JP" sz="2600" dirty="0"/>
          </a:p>
          <a:p>
            <a:pPr algn="ctr"/>
            <a:endParaRPr lang="en-US" altLang="ja-JP" dirty="0"/>
          </a:p>
          <a:p>
            <a:pPr algn="ctr"/>
            <a:r>
              <a:rPr lang="ja-JP" altLang="en-US" sz="2600" b="1"/>
              <a:t>ヘルスケアモビリティ</a:t>
            </a:r>
            <a:r>
              <a:rPr lang="ja-JP" altLang="en-US" sz="2600"/>
              <a:t>による</a:t>
            </a:r>
            <a:r>
              <a:rPr lang="en-US" altLang="ja-JP" sz="2600" dirty="0"/>
              <a:t> </a:t>
            </a:r>
            <a:r>
              <a:rPr lang="en-US" altLang="ja-JP" sz="2600" b="1" dirty="0"/>
              <a:t>D to P with N (+ D)</a:t>
            </a:r>
            <a:r>
              <a:rPr lang="en-US" altLang="ja-JP" sz="2600" dirty="0"/>
              <a:t> </a:t>
            </a:r>
            <a:r>
              <a:rPr lang="ja-JP" altLang="en-US" sz="2600"/>
              <a:t>を活用し、</a:t>
            </a:r>
            <a:br>
              <a:rPr lang="en-US" altLang="ja-JP" sz="2600" dirty="0"/>
            </a:br>
            <a:r>
              <a:rPr lang="ja-JP" altLang="en-US" sz="2600" b="1"/>
              <a:t>末期がん患者</a:t>
            </a:r>
            <a:r>
              <a:rPr lang="ja-JP" altLang="en-US" sz="2600"/>
              <a:t>に対し、</a:t>
            </a:r>
            <a:r>
              <a:rPr lang="ja-JP" altLang="en-US" sz="2600" b="1"/>
              <a:t>専門医</a:t>
            </a:r>
            <a:r>
              <a:rPr lang="ja-JP" altLang="en-US" sz="2600"/>
              <a:t>による診察が行われた一例</a:t>
            </a:r>
            <a:endParaRPr lang="en-US" altLang="ja-JP" sz="2600" dirty="0"/>
          </a:p>
          <a:p>
            <a:pPr algn="ctr"/>
            <a:endParaRPr kumimoji="1" lang="en-US" altLang="ja-JP" dirty="0"/>
          </a:p>
          <a:p>
            <a:pPr algn="ctr"/>
            <a:r>
              <a:rPr lang="ja-JP" altLang="en-US" sz="2600" b="1"/>
              <a:t>コミュニティナース活動</a:t>
            </a:r>
            <a:r>
              <a:rPr lang="ja-JP" altLang="en-US" sz="2600"/>
              <a:t>と</a:t>
            </a:r>
            <a:r>
              <a:rPr lang="ja-JP" altLang="en-US" sz="2600" b="1"/>
              <a:t>オンライン診療</a:t>
            </a:r>
            <a:r>
              <a:rPr lang="ja-JP" altLang="en-US" sz="2600"/>
              <a:t>を組み合わせ、</a:t>
            </a:r>
            <a:br>
              <a:rPr lang="en-US" altLang="ja-JP" sz="2600" dirty="0"/>
            </a:br>
            <a:r>
              <a:rPr lang="ja-JP" altLang="en-US" sz="2600" b="1"/>
              <a:t>離島患者</a:t>
            </a:r>
            <a:r>
              <a:rPr lang="ja-JP" altLang="en-US" sz="2600"/>
              <a:t>の</a:t>
            </a:r>
            <a:r>
              <a:rPr lang="ja-JP" altLang="en-US" sz="2600" b="1"/>
              <a:t>社会的背景</a:t>
            </a:r>
            <a:r>
              <a:rPr lang="ja-JP" altLang="en-US" sz="2600"/>
              <a:t>について理解が深まった一例</a:t>
            </a:r>
            <a:endParaRPr kumimoji="1" lang="en-US" altLang="ja-JP" sz="2600" dirty="0"/>
          </a:p>
        </p:txBody>
      </p:sp>
    </p:spTree>
    <p:extLst>
      <p:ext uri="{BB962C8B-B14F-4D97-AF65-F5344CB8AC3E}">
        <p14:creationId xmlns:p14="http://schemas.microsoft.com/office/powerpoint/2010/main" val="934976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角丸四角形 3">
            <a:extLst>
              <a:ext uri="{FF2B5EF4-FFF2-40B4-BE49-F238E27FC236}">
                <a16:creationId xmlns:a16="http://schemas.microsoft.com/office/drawing/2014/main" id="{995F24D1-D7A1-06CA-B584-C1F33C985490}"/>
              </a:ext>
            </a:extLst>
          </p:cNvPr>
          <p:cNvSpPr/>
          <p:nvPr/>
        </p:nvSpPr>
        <p:spPr>
          <a:xfrm>
            <a:off x="358815" y="1782501"/>
            <a:ext cx="8472669" cy="1041722"/>
          </a:xfrm>
          <a:prstGeom prst="round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a:extLst>
              <a:ext uri="{FF2B5EF4-FFF2-40B4-BE49-F238E27FC236}">
                <a16:creationId xmlns:a16="http://schemas.microsoft.com/office/drawing/2014/main" id="{BA667BFA-38E3-8EAC-2D2D-4B98E8528088}"/>
              </a:ext>
            </a:extLst>
          </p:cNvPr>
          <p:cNvSpPr>
            <a:spLocks noGrp="1"/>
          </p:cNvSpPr>
          <p:nvPr>
            <p:ph type="title"/>
          </p:nvPr>
        </p:nvSpPr>
        <p:spPr/>
        <p:txBody>
          <a:bodyPr/>
          <a:lstStyle/>
          <a:p>
            <a:pPr algn="ctr"/>
            <a:r>
              <a:rPr kumimoji="1" lang="ja-JP" altLang="en-US" b="1"/>
              <a:t>本日の内容</a:t>
            </a:r>
          </a:p>
        </p:txBody>
      </p:sp>
      <p:sp>
        <p:nvSpPr>
          <p:cNvPr id="3" name="コンテンツ プレースホルダー 2">
            <a:extLst>
              <a:ext uri="{FF2B5EF4-FFF2-40B4-BE49-F238E27FC236}">
                <a16:creationId xmlns:a16="http://schemas.microsoft.com/office/drawing/2014/main" id="{31CA2AA0-AF04-B375-5923-FF916B667BB2}"/>
              </a:ext>
            </a:extLst>
          </p:cNvPr>
          <p:cNvSpPr>
            <a:spLocks noGrp="1"/>
          </p:cNvSpPr>
          <p:nvPr>
            <p:ph idx="1"/>
          </p:nvPr>
        </p:nvSpPr>
        <p:spPr>
          <a:xfrm>
            <a:off x="1" y="1929797"/>
            <a:ext cx="9143999" cy="4351338"/>
          </a:xfrm>
        </p:spPr>
        <p:txBody>
          <a:bodyPr/>
          <a:lstStyle/>
          <a:p>
            <a:pPr algn="ctr"/>
            <a:r>
              <a:rPr kumimoji="1" lang="ja-JP" altLang="en-US" sz="2600" b="1"/>
              <a:t>ヘルスケアモビリティ</a:t>
            </a:r>
            <a:r>
              <a:rPr kumimoji="1" lang="en-US" altLang="ja-JP" sz="2600" dirty="0"/>
              <a:t> (</a:t>
            </a:r>
            <a:r>
              <a:rPr kumimoji="1" lang="ja-JP" altLang="en-US" sz="2600"/>
              <a:t>医療</a:t>
            </a:r>
            <a:r>
              <a:rPr kumimoji="1" lang="en-US" altLang="ja-JP" sz="2600" dirty="0" err="1"/>
              <a:t>MaaS</a:t>
            </a:r>
            <a:r>
              <a:rPr kumimoji="1" lang="en-US" altLang="ja-JP" sz="2600" dirty="0"/>
              <a:t>) / </a:t>
            </a:r>
            <a:r>
              <a:rPr kumimoji="1" lang="ja-JP" altLang="en-US" sz="2600" b="1"/>
              <a:t>オンライン診療</a:t>
            </a:r>
            <a:r>
              <a:rPr kumimoji="1" lang="en-US" altLang="ja-JP" sz="2600" b="1" dirty="0"/>
              <a:t> </a:t>
            </a:r>
            <a:br>
              <a:rPr kumimoji="1" lang="en-US" altLang="ja-JP" sz="2600" dirty="0"/>
            </a:br>
            <a:r>
              <a:rPr kumimoji="1" lang="ja-JP" altLang="en-US" sz="2600" b="1"/>
              <a:t>コミュニティナース活動</a:t>
            </a:r>
            <a:r>
              <a:rPr kumimoji="1" lang="en-US" altLang="ja-JP" sz="2600" b="1" dirty="0"/>
              <a:t> </a:t>
            </a:r>
            <a:r>
              <a:rPr kumimoji="1" lang="ja-JP" altLang="en-US" sz="2600"/>
              <a:t>についてのご紹介</a:t>
            </a:r>
            <a:endParaRPr kumimoji="1" lang="en-US" altLang="ja-JP" sz="2600" dirty="0"/>
          </a:p>
          <a:p>
            <a:pPr algn="ctr"/>
            <a:endParaRPr lang="en-US" altLang="ja-JP" dirty="0"/>
          </a:p>
          <a:p>
            <a:pPr algn="ctr"/>
            <a:r>
              <a:rPr lang="ja-JP" altLang="en-US" sz="2600" b="1">
                <a:solidFill>
                  <a:schemeClr val="tx1">
                    <a:lumMod val="50000"/>
                    <a:lumOff val="50000"/>
                  </a:schemeClr>
                </a:solidFill>
              </a:rPr>
              <a:t>ヘルスケアモビリティ</a:t>
            </a:r>
            <a:r>
              <a:rPr lang="ja-JP" altLang="en-US" sz="2600">
                <a:solidFill>
                  <a:schemeClr val="tx1">
                    <a:lumMod val="50000"/>
                    <a:lumOff val="50000"/>
                  </a:schemeClr>
                </a:solidFill>
              </a:rPr>
              <a:t>による</a:t>
            </a:r>
            <a:r>
              <a:rPr lang="en-US" altLang="ja-JP" sz="2600" dirty="0">
                <a:solidFill>
                  <a:schemeClr val="tx1">
                    <a:lumMod val="50000"/>
                    <a:lumOff val="50000"/>
                  </a:schemeClr>
                </a:solidFill>
              </a:rPr>
              <a:t> </a:t>
            </a:r>
            <a:r>
              <a:rPr lang="en-US" altLang="ja-JP" sz="2600" b="1" dirty="0">
                <a:solidFill>
                  <a:schemeClr val="tx1">
                    <a:lumMod val="50000"/>
                    <a:lumOff val="50000"/>
                  </a:schemeClr>
                </a:solidFill>
              </a:rPr>
              <a:t>D to P with N (+ D)</a:t>
            </a:r>
            <a:r>
              <a:rPr lang="en-US" altLang="ja-JP" sz="2600" dirty="0">
                <a:solidFill>
                  <a:schemeClr val="tx1">
                    <a:lumMod val="50000"/>
                    <a:lumOff val="50000"/>
                  </a:schemeClr>
                </a:solidFill>
              </a:rPr>
              <a:t> </a:t>
            </a:r>
            <a:r>
              <a:rPr lang="ja-JP" altLang="en-US" sz="2600">
                <a:solidFill>
                  <a:schemeClr val="tx1">
                    <a:lumMod val="50000"/>
                    <a:lumOff val="50000"/>
                  </a:schemeClr>
                </a:solidFill>
              </a:rPr>
              <a:t>を活用し、</a:t>
            </a:r>
            <a:br>
              <a:rPr lang="en-US" altLang="ja-JP" sz="2600" dirty="0">
                <a:solidFill>
                  <a:schemeClr val="tx1">
                    <a:lumMod val="50000"/>
                    <a:lumOff val="50000"/>
                  </a:schemeClr>
                </a:solidFill>
              </a:rPr>
            </a:br>
            <a:r>
              <a:rPr lang="ja-JP" altLang="en-US" sz="2600" b="1">
                <a:solidFill>
                  <a:schemeClr val="tx1">
                    <a:lumMod val="50000"/>
                    <a:lumOff val="50000"/>
                  </a:schemeClr>
                </a:solidFill>
              </a:rPr>
              <a:t>末期がん患者</a:t>
            </a:r>
            <a:r>
              <a:rPr lang="ja-JP" altLang="en-US" sz="2600">
                <a:solidFill>
                  <a:schemeClr val="tx1">
                    <a:lumMod val="50000"/>
                    <a:lumOff val="50000"/>
                  </a:schemeClr>
                </a:solidFill>
              </a:rPr>
              <a:t>に対し、</a:t>
            </a:r>
            <a:r>
              <a:rPr lang="ja-JP" altLang="en-US" sz="2600" b="1">
                <a:solidFill>
                  <a:schemeClr val="tx1">
                    <a:lumMod val="50000"/>
                    <a:lumOff val="50000"/>
                  </a:schemeClr>
                </a:solidFill>
              </a:rPr>
              <a:t>専門医</a:t>
            </a:r>
            <a:r>
              <a:rPr lang="ja-JP" altLang="en-US" sz="2600">
                <a:solidFill>
                  <a:schemeClr val="tx1">
                    <a:lumMod val="50000"/>
                    <a:lumOff val="50000"/>
                  </a:schemeClr>
                </a:solidFill>
              </a:rPr>
              <a:t>による診察が行われた一例</a:t>
            </a:r>
            <a:endParaRPr lang="en-US" altLang="ja-JP" sz="2600" dirty="0">
              <a:solidFill>
                <a:schemeClr val="tx1">
                  <a:lumMod val="50000"/>
                  <a:lumOff val="50000"/>
                </a:schemeClr>
              </a:solidFill>
            </a:endParaRPr>
          </a:p>
          <a:p>
            <a:pPr algn="ctr"/>
            <a:endParaRPr kumimoji="1" lang="en-US" altLang="ja-JP" dirty="0">
              <a:solidFill>
                <a:schemeClr val="tx1">
                  <a:lumMod val="50000"/>
                  <a:lumOff val="50000"/>
                </a:schemeClr>
              </a:solidFill>
            </a:endParaRPr>
          </a:p>
          <a:p>
            <a:pPr algn="ctr"/>
            <a:r>
              <a:rPr lang="ja-JP" altLang="en-US" sz="2600" b="1">
                <a:solidFill>
                  <a:schemeClr val="tx1">
                    <a:lumMod val="50000"/>
                    <a:lumOff val="50000"/>
                  </a:schemeClr>
                </a:solidFill>
              </a:rPr>
              <a:t>コミュニティナース活動</a:t>
            </a:r>
            <a:r>
              <a:rPr lang="ja-JP" altLang="en-US" sz="2600">
                <a:solidFill>
                  <a:schemeClr val="tx1">
                    <a:lumMod val="50000"/>
                    <a:lumOff val="50000"/>
                  </a:schemeClr>
                </a:solidFill>
              </a:rPr>
              <a:t>と</a:t>
            </a:r>
            <a:r>
              <a:rPr lang="ja-JP" altLang="en-US" sz="2600" b="1">
                <a:solidFill>
                  <a:schemeClr val="tx1">
                    <a:lumMod val="50000"/>
                    <a:lumOff val="50000"/>
                  </a:schemeClr>
                </a:solidFill>
              </a:rPr>
              <a:t>オンライン診療</a:t>
            </a:r>
            <a:r>
              <a:rPr lang="ja-JP" altLang="en-US" sz="2600">
                <a:solidFill>
                  <a:schemeClr val="tx1">
                    <a:lumMod val="50000"/>
                    <a:lumOff val="50000"/>
                  </a:schemeClr>
                </a:solidFill>
              </a:rPr>
              <a:t>を組み合わせ、</a:t>
            </a:r>
            <a:br>
              <a:rPr lang="en-US" altLang="ja-JP" sz="2600" dirty="0">
                <a:solidFill>
                  <a:schemeClr val="tx1">
                    <a:lumMod val="50000"/>
                    <a:lumOff val="50000"/>
                  </a:schemeClr>
                </a:solidFill>
              </a:rPr>
            </a:br>
            <a:r>
              <a:rPr lang="ja-JP" altLang="en-US" sz="2600" b="1">
                <a:solidFill>
                  <a:schemeClr val="tx1">
                    <a:lumMod val="50000"/>
                    <a:lumOff val="50000"/>
                  </a:schemeClr>
                </a:solidFill>
              </a:rPr>
              <a:t>離島患者</a:t>
            </a:r>
            <a:r>
              <a:rPr lang="ja-JP" altLang="en-US" sz="2600">
                <a:solidFill>
                  <a:schemeClr val="tx1">
                    <a:lumMod val="50000"/>
                    <a:lumOff val="50000"/>
                  </a:schemeClr>
                </a:solidFill>
              </a:rPr>
              <a:t>の</a:t>
            </a:r>
            <a:r>
              <a:rPr lang="ja-JP" altLang="en-US" sz="2600" b="1">
                <a:solidFill>
                  <a:schemeClr val="tx1">
                    <a:lumMod val="50000"/>
                    <a:lumOff val="50000"/>
                  </a:schemeClr>
                </a:solidFill>
              </a:rPr>
              <a:t>社会的背景</a:t>
            </a:r>
            <a:r>
              <a:rPr lang="ja-JP" altLang="en-US" sz="2600">
                <a:solidFill>
                  <a:schemeClr val="tx1">
                    <a:lumMod val="50000"/>
                    <a:lumOff val="50000"/>
                  </a:schemeClr>
                </a:solidFill>
              </a:rPr>
              <a:t>について理解が深まった一例</a:t>
            </a:r>
            <a:endParaRPr kumimoji="1" lang="en-US" altLang="ja-JP" sz="2600" dirty="0">
              <a:solidFill>
                <a:schemeClr val="tx1">
                  <a:lumMod val="50000"/>
                  <a:lumOff val="50000"/>
                </a:schemeClr>
              </a:solidFill>
            </a:endParaRPr>
          </a:p>
        </p:txBody>
      </p:sp>
    </p:spTree>
    <p:extLst>
      <p:ext uri="{BB962C8B-B14F-4D97-AF65-F5344CB8AC3E}">
        <p14:creationId xmlns:p14="http://schemas.microsoft.com/office/powerpoint/2010/main" val="3548411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69DA0-67DA-5AA1-65EC-62D5875DBEAD}"/>
            </a:ext>
          </a:extLst>
        </p:cNvPr>
        <p:cNvGrpSpPr/>
        <p:nvPr/>
      </p:nvGrpSpPr>
      <p:grpSpPr>
        <a:xfrm>
          <a:off x="0" y="0"/>
          <a:ext cx="0" cy="0"/>
          <a:chOff x="0" y="0"/>
          <a:chExt cx="0" cy="0"/>
        </a:xfrm>
      </p:grpSpPr>
      <p:sp>
        <p:nvSpPr>
          <p:cNvPr id="38913" name="テキスト ボックス 1">
            <a:extLst>
              <a:ext uri="{FF2B5EF4-FFF2-40B4-BE49-F238E27FC236}">
                <a16:creationId xmlns:a16="http://schemas.microsoft.com/office/drawing/2014/main" id="{2DBE2655-616E-11D9-5815-F7EC17E7AD1D}"/>
              </a:ext>
            </a:extLst>
          </p:cNvPr>
          <p:cNvSpPr txBox="1">
            <a:spLocks noChangeArrowheads="1"/>
          </p:cNvSpPr>
          <p:nvPr/>
        </p:nvSpPr>
        <p:spPr bwMode="auto">
          <a:xfrm>
            <a:off x="1681593" y="293538"/>
            <a:ext cx="598756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ja-JP" altLang="en-US" sz="3600" b="1">
                <a:latin typeface="Meiryo" panose="020B0604030504040204" pitchFamily="34" charset="-128"/>
                <a:ea typeface="Meiryo" panose="020B0604030504040204" pitchFamily="34" charset="-128"/>
              </a:rPr>
              <a:t>コミュニティナース活動</a:t>
            </a:r>
            <a:endParaRPr lang="ja-JP" altLang="en-US" b="1">
              <a:latin typeface="Meiryo" panose="020B0604030504040204" pitchFamily="34" charset="-128"/>
              <a:ea typeface="Meiryo" panose="020B0604030504040204" pitchFamily="34" charset="-128"/>
            </a:endParaRPr>
          </a:p>
        </p:txBody>
      </p:sp>
      <p:sp>
        <p:nvSpPr>
          <p:cNvPr id="38915" name="テキスト ボックス 4">
            <a:extLst>
              <a:ext uri="{FF2B5EF4-FFF2-40B4-BE49-F238E27FC236}">
                <a16:creationId xmlns:a16="http://schemas.microsoft.com/office/drawing/2014/main" id="{B0C98C98-83C2-9072-E5EE-6CDA48A54966}"/>
              </a:ext>
            </a:extLst>
          </p:cNvPr>
          <p:cNvSpPr txBox="1">
            <a:spLocks noChangeArrowheads="1"/>
          </p:cNvSpPr>
          <p:nvPr/>
        </p:nvSpPr>
        <p:spPr bwMode="auto">
          <a:xfrm>
            <a:off x="206747" y="891862"/>
            <a:ext cx="8937253" cy="420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kumimoji="1"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kumimoji="1"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kumimoji="1"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kumimoji="1"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ja-JP" altLang="en-US" sz="1067">
                <a:solidFill>
                  <a:srgbClr val="000000"/>
                </a:solidFill>
              </a:rPr>
              <a:t>　　日常生活における医療的観点からの課題（暮らしの中での課題）を知り、</a:t>
            </a:r>
            <a:endParaRPr lang="en-US" altLang="ja-JP" sz="1067" dirty="0">
              <a:solidFill>
                <a:srgbClr val="000000"/>
              </a:solidFill>
            </a:endParaRPr>
          </a:p>
          <a:p>
            <a:pPr algn="ctr">
              <a:spcBef>
                <a:spcPct val="0"/>
              </a:spcBef>
              <a:buFontTx/>
              <a:buNone/>
            </a:pPr>
            <a:r>
              <a:rPr lang="ja-JP" altLang="en-US" sz="1067">
                <a:solidFill>
                  <a:srgbClr val="000000"/>
                </a:solidFill>
              </a:rPr>
              <a:t>院内でのケア・リハだけでなく、日々の暮らしの中でできる改善策を提案する</a:t>
            </a:r>
            <a:endParaRPr lang="en-US" altLang="ja-JP" sz="1067" dirty="0">
              <a:solidFill>
                <a:srgbClr val="000000"/>
              </a:solidFill>
            </a:endParaRPr>
          </a:p>
        </p:txBody>
      </p:sp>
      <p:pic>
        <p:nvPicPr>
          <p:cNvPr id="38917" name="図 2" descr="ダイアグラム&#10;&#10;中程度の精度で自動的に生成された説明">
            <a:extLst>
              <a:ext uri="{FF2B5EF4-FFF2-40B4-BE49-F238E27FC236}">
                <a16:creationId xmlns:a16="http://schemas.microsoft.com/office/drawing/2014/main" id="{D1A987E7-4E4C-9CCA-011D-93FAAE5185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10" y="1476637"/>
            <a:ext cx="9070775" cy="4616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 name="直線コネクタ 3">
            <a:extLst>
              <a:ext uri="{FF2B5EF4-FFF2-40B4-BE49-F238E27FC236}">
                <a16:creationId xmlns:a16="http://schemas.microsoft.com/office/drawing/2014/main" id="{CAACAF67-6670-C39A-77F3-51070E854D11}"/>
              </a:ext>
            </a:extLst>
          </p:cNvPr>
          <p:cNvCxnSpPr>
            <a:cxnSpLocks/>
          </p:cNvCxnSpPr>
          <p:nvPr/>
        </p:nvCxnSpPr>
        <p:spPr>
          <a:xfrm>
            <a:off x="286564" y="1469647"/>
            <a:ext cx="8312747"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7" name="テキスト ボックス 6">
            <a:extLst>
              <a:ext uri="{FF2B5EF4-FFF2-40B4-BE49-F238E27FC236}">
                <a16:creationId xmlns:a16="http://schemas.microsoft.com/office/drawing/2014/main" id="{0D565C82-DCCF-7609-92E2-AD8CC5D6C7F4}"/>
              </a:ext>
            </a:extLst>
          </p:cNvPr>
          <p:cNvSpPr txBox="1"/>
          <p:nvPr/>
        </p:nvSpPr>
        <p:spPr>
          <a:xfrm>
            <a:off x="206747" y="6296710"/>
            <a:ext cx="8802410" cy="338554"/>
          </a:xfrm>
          <a:prstGeom prst="rect">
            <a:avLst/>
          </a:prstGeom>
          <a:noFill/>
        </p:spPr>
        <p:txBody>
          <a:bodyPr wrap="none" rtlCol="0">
            <a:spAutoFit/>
          </a:bodyPr>
          <a:lstStyle/>
          <a:p>
            <a:r>
              <a:rPr kumimoji="1" lang="ja-JP" altLang="en-US" sz="1600" b="1"/>
              <a:t>病院よりも施設よりも、もっと近い場所で街づくりをしながら、地域の方々の健康をサポート</a:t>
            </a:r>
          </a:p>
        </p:txBody>
      </p:sp>
      <p:sp>
        <p:nvSpPr>
          <p:cNvPr id="3" name="テキスト ボックス 2">
            <a:extLst>
              <a:ext uri="{FF2B5EF4-FFF2-40B4-BE49-F238E27FC236}">
                <a16:creationId xmlns:a16="http://schemas.microsoft.com/office/drawing/2014/main" id="{8D2BC129-3C82-4894-6E4B-AB57B264A773}"/>
              </a:ext>
            </a:extLst>
          </p:cNvPr>
          <p:cNvSpPr txBox="1"/>
          <p:nvPr/>
        </p:nvSpPr>
        <p:spPr>
          <a:xfrm>
            <a:off x="7754208" y="1021879"/>
            <a:ext cx="845103" cy="307777"/>
          </a:xfrm>
          <a:prstGeom prst="rect">
            <a:avLst/>
          </a:prstGeom>
          <a:noFill/>
        </p:spPr>
        <p:txBody>
          <a:bodyPr wrap="none" rtlCol="0">
            <a:spAutoFit/>
          </a:bodyPr>
          <a:lstStyle/>
          <a:p>
            <a:r>
              <a:rPr kumimoji="1" lang="en-US" altLang="ja-JP" sz="1400" dirty="0"/>
              <a:t>2019</a:t>
            </a:r>
            <a:r>
              <a:rPr kumimoji="1" lang="ja-JP" altLang="en-US" sz="1400"/>
              <a:t>年</a:t>
            </a:r>
            <a:r>
              <a:rPr kumimoji="1" lang="en-US" altLang="ja-JP" sz="1400" dirty="0"/>
              <a:t>~</a:t>
            </a:r>
          </a:p>
        </p:txBody>
      </p:sp>
    </p:spTree>
    <p:extLst>
      <p:ext uri="{BB962C8B-B14F-4D97-AF65-F5344CB8AC3E}">
        <p14:creationId xmlns:p14="http://schemas.microsoft.com/office/powerpoint/2010/main" val="252239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281E28D4-CB80-8421-2B5D-A2D47D14D117}"/>
              </a:ext>
            </a:extLst>
          </p:cNvPr>
          <p:cNvPicPr>
            <a:picLocks noChangeAspect="1"/>
          </p:cNvPicPr>
          <p:nvPr/>
        </p:nvPicPr>
        <p:blipFill rotWithShape="1">
          <a:blip r:embed="rId3"/>
          <a:srcRect t="6958" r="10537"/>
          <a:stretch/>
        </p:blipFill>
        <p:spPr>
          <a:xfrm>
            <a:off x="339205" y="1196475"/>
            <a:ext cx="3464789" cy="5365424"/>
          </a:xfrm>
          <a:prstGeom prst="rect">
            <a:avLst/>
          </a:prstGeom>
        </p:spPr>
      </p:pic>
      <p:sp>
        <p:nvSpPr>
          <p:cNvPr id="11" name="テキスト ボックス 10">
            <a:extLst>
              <a:ext uri="{FF2B5EF4-FFF2-40B4-BE49-F238E27FC236}">
                <a16:creationId xmlns:a16="http://schemas.microsoft.com/office/drawing/2014/main" id="{F87A0481-CB37-4E9B-6BC6-917F0ABE8051}"/>
              </a:ext>
            </a:extLst>
          </p:cNvPr>
          <p:cNvSpPr txBox="1"/>
          <p:nvPr/>
        </p:nvSpPr>
        <p:spPr>
          <a:xfrm>
            <a:off x="161239" y="260840"/>
            <a:ext cx="8643556" cy="475387"/>
          </a:xfrm>
          <a:prstGeom prst="rect">
            <a:avLst/>
          </a:prstGeom>
          <a:solidFill>
            <a:srgbClr val="73FEFF"/>
          </a:solidFill>
        </p:spPr>
        <p:txBody>
          <a:bodyPr wrap="square" rtlCol="0">
            <a:spAutoFit/>
          </a:bodyPr>
          <a:lstStyle/>
          <a:p>
            <a:pPr algn="ctr"/>
            <a:r>
              <a:rPr kumimoji="1" lang="ja-JP" altLang="en-US" sz="2489" b="1" dirty="0">
                <a:latin typeface="Meiryo" panose="020B0604030504040204" pitchFamily="34" charset="-128"/>
                <a:ea typeface="Meiryo" panose="020B0604030504040204" pitchFamily="34" charset="-128"/>
              </a:rPr>
              <a:t>移動保健室・巡回</a:t>
            </a:r>
            <a:r>
              <a:rPr kumimoji="1" lang="ja-JP" altLang="en-US" sz="2489" b="1">
                <a:latin typeface="Meiryo" panose="020B0604030504040204" pitchFamily="34" charset="-128"/>
                <a:ea typeface="Meiryo" panose="020B0604030504040204" pitchFamily="34" charset="-128"/>
              </a:rPr>
              <a:t>診療　活動</a:t>
            </a:r>
            <a:r>
              <a:rPr kumimoji="1" lang="ja-JP" altLang="en-US" sz="2489" b="1" dirty="0">
                <a:latin typeface="Meiryo" panose="020B0604030504040204" pitchFamily="34" charset="-128"/>
                <a:ea typeface="Meiryo" panose="020B0604030504040204" pitchFamily="34" charset="-128"/>
              </a:rPr>
              <a:t>実績と活動場所</a:t>
            </a:r>
          </a:p>
        </p:txBody>
      </p:sp>
      <p:sp>
        <p:nvSpPr>
          <p:cNvPr id="5" name="星: 5 pt 4">
            <a:extLst>
              <a:ext uri="{FF2B5EF4-FFF2-40B4-BE49-F238E27FC236}">
                <a16:creationId xmlns:a16="http://schemas.microsoft.com/office/drawing/2014/main" id="{B47BB4C7-147B-8228-7A13-06BBC8B3A64F}"/>
              </a:ext>
            </a:extLst>
          </p:cNvPr>
          <p:cNvSpPr/>
          <p:nvPr/>
        </p:nvSpPr>
        <p:spPr>
          <a:xfrm>
            <a:off x="1556939" y="2219529"/>
            <a:ext cx="189615" cy="149652"/>
          </a:xfrm>
          <a:prstGeom prst="star5">
            <a:avLst/>
          </a:prstGeom>
          <a:solidFill>
            <a:srgbClr val="73FEFF"/>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ja-JP" altLang="en-US" sz="1350"/>
          </a:p>
        </p:txBody>
      </p:sp>
      <p:sp>
        <p:nvSpPr>
          <p:cNvPr id="6" name="星: 5 pt 5">
            <a:extLst>
              <a:ext uri="{FF2B5EF4-FFF2-40B4-BE49-F238E27FC236}">
                <a16:creationId xmlns:a16="http://schemas.microsoft.com/office/drawing/2014/main" id="{3FB1D8EF-B617-C52D-6206-EF53770D7F8A}"/>
              </a:ext>
            </a:extLst>
          </p:cNvPr>
          <p:cNvSpPr/>
          <p:nvPr/>
        </p:nvSpPr>
        <p:spPr>
          <a:xfrm>
            <a:off x="2634302" y="6044432"/>
            <a:ext cx="189615" cy="149652"/>
          </a:xfrm>
          <a:prstGeom prst="star5">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ja-JP" altLang="en-US" sz="1350"/>
          </a:p>
        </p:txBody>
      </p:sp>
      <p:sp>
        <p:nvSpPr>
          <p:cNvPr id="7" name="星: 5 pt 6">
            <a:extLst>
              <a:ext uri="{FF2B5EF4-FFF2-40B4-BE49-F238E27FC236}">
                <a16:creationId xmlns:a16="http://schemas.microsoft.com/office/drawing/2014/main" id="{41B3E79F-94DB-42EA-9586-D5C453A06B3B}"/>
              </a:ext>
            </a:extLst>
          </p:cNvPr>
          <p:cNvSpPr/>
          <p:nvPr/>
        </p:nvSpPr>
        <p:spPr>
          <a:xfrm>
            <a:off x="1651747" y="5194945"/>
            <a:ext cx="189615" cy="149652"/>
          </a:xfrm>
          <a:prstGeom prst="star5">
            <a:avLst/>
          </a:prstGeom>
          <a:solidFill>
            <a:srgbClr val="73FEFF"/>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ja-JP" altLang="en-US" sz="1350"/>
          </a:p>
        </p:txBody>
      </p:sp>
      <p:sp>
        <p:nvSpPr>
          <p:cNvPr id="8" name="星: 5 pt 7">
            <a:extLst>
              <a:ext uri="{FF2B5EF4-FFF2-40B4-BE49-F238E27FC236}">
                <a16:creationId xmlns:a16="http://schemas.microsoft.com/office/drawing/2014/main" id="{9D12F5D0-CDC7-EF2C-CF4D-FABBBB10482A}"/>
              </a:ext>
            </a:extLst>
          </p:cNvPr>
          <p:cNvSpPr/>
          <p:nvPr/>
        </p:nvSpPr>
        <p:spPr>
          <a:xfrm>
            <a:off x="1911690" y="4355193"/>
            <a:ext cx="189615" cy="149652"/>
          </a:xfrm>
          <a:prstGeom prst="star5">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ja-JP" altLang="en-US" sz="1350"/>
          </a:p>
        </p:txBody>
      </p:sp>
      <p:sp>
        <p:nvSpPr>
          <p:cNvPr id="9" name="星: 5 pt 8">
            <a:extLst>
              <a:ext uri="{FF2B5EF4-FFF2-40B4-BE49-F238E27FC236}">
                <a16:creationId xmlns:a16="http://schemas.microsoft.com/office/drawing/2014/main" id="{0A9E739B-5B92-8B5E-9C52-B94B02837D63}"/>
              </a:ext>
            </a:extLst>
          </p:cNvPr>
          <p:cNvSpPr/>
          <p:nvPr/>
        </p:nvSpPr>
        <p:spPr>
          <a:xfrm>
            <a:off x="1881983" y="5219855"/>
            <a:ext cx="189615" cy="149652"/>
          </a:xfrm>
          <a:prstGeom prst="star5">
            <a:avLst/>
          </a:prstGeom>
          <a:solidFill>
            <a:srgbClr val="0DEEF3"/>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ja-JP" altLang="en-US" sz="1350"/>
          </a:p>
        </p:txBody>
      </p:sp>
      <p:sp>
        <p:nvSpPr>
          <p:cNvPr id="10" name="星: 5 pt 9">
            <a:extLst>
              <a:ext uri="{FF2B5EF4-FFF2-40B4-BE49-F238E27FC236}">
                <a16:creationId xmlns:a16="http://schemas.microsoft.com/office/drawing/2014/main" id="{FB50DA97-D2B4-9672-647A-94576DE173A0}"/>
              </a:ext>
            </a:extLst>
          </p:cNvPr>
          <p:cNvSpPr/>
          <p:nvPr/>
        </p:nvSpPr>
        <p:spPr>
          <a:xfrm>
            <a:off x="2356341" y="5705516"/>
            <a:ext cx="189615" cy="149652"/>
          </a:xfrm>
          <a:prstGeom prst="star5">
            <a:avLst/>
          </a:prstGeom>
          <a:solidFill>
            <a:srgbClr val="73FEFF"/>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ja-JP" altLang="en-US" sz="1350"/>
          </a:p>
        </p:txBody>
      </p:sp>
      <p:sp>
        <p:nvSpPr>
          <p:cNvPr id="17" name="吹き出し: 四角形 16">
            <a:extLst>
              <a:ext uri="{FF2B5EF4-FFF2-40B4-BE49-F238E27FC236}">
                <a16:creationId xmlns:a16="http://schemas.microsoft.com/office/drawing/2014/main" id="{DCD673E0-971F-E588-7BA4-69DF42B3E524}"/>
              </a:ext>
            </a:extLst>
          </p:cNvPr>
          <p:cNvSpPr/>
          <p:nvPr/>
        </p:nvSpPr>
        <p:spPr>
          <a:xfrm>
            <a:off x="1613835" y="3713737"/>
            <a:ext cx="725909" cy="313726"/>
          </a:xfrm>
          <a:prstGeom prst="wedgeRectCallout">
            <a:avLst>
              <a:gd name="adj1" fmla="val 8795"/>
              <a:gd name="adj2" fmla="val 153425"/>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200" b="1" dirty="0">
                <a:solidFill>
                  <a:schemeClr val="tx1"/>
                </a:solidFill>
                <a:latin typeface="メイリオ" panose="020B0604030504040204" pitchFamily="50" charset="-128"/>
                <a:ea typeface="メイリオ" panose="020B0604030504040204" pitchFamily="50" charset="-128"/>
              </a:rPr>
              <a:t>沖須賀</a:t>
            </a:r>
          </a:p>
        </p:txBody>
      </p:sp>
      <p:sp>
        <p:nvSpPr>
          <p:cNvPr id="18" name="吹き出し: 四角形 17">
            <a:extLst>
              <a:ext uri="{FF2B5EF4-FFF2-40B4-BE49-F238E27FC236}">
                <a16:creationId xmlns:a16="http://schemas.microsoft.com/office/drawing/2014/main" id="{39E46E22-F02C-96F9-D293-06420A805A94}"/>
              </a:ext>
            </a:extLst>
          </p:cNvPr>
          <p:cNvSpPr/>
          <p:nvPr/>
        </p:nvSpPr>
        <p:spPr>
          <a:xfrm>
            <a:off x="1881983" y="6215355"/>
            <a:ext cx="597913" cy="292991"/>
          </a:xfrm>
          <a:prstGeom prst="wedgeRectCallout">
            <a:avLst>
              <a:gd name="adj1" fmla="val 44723"/>
              <a:gd name="adj2" fmla="val -178297"/>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200" b="1">
                <a:solidFill>
                  <a:schemeClr val="tx1"/>
                </a:solidFill>
                <a:latin typeface="メイリオ" panose="020B0604030504040204" pitchFamily="50" charset="-128"/>
                <a:ea typeface="メイリオ" panose="020B0604030504040204" pitchFamily="50" charset="-128"/>
              </a:rPr>
              <a:t>石</a:t>
            </a:r>
            <a:r>
              <a:rPr lang="en-US" altLang="ja-JP" sz="1200" b="1" dirty="0">
                <a:solidFill>
                  <a:schemeClr val="tx1"/>
                </a:solidFill>
                <a:latin typeface="メイリオ" panose="020B0604030504040204" pitchFamily="50" charset="-128"/>
                <a:ea typeface="メイリオ" panose="020B0604030504040204" pitchFamily="50" charset="-128"/>
              </a:rPr>
              <a:t> </a:t>
            </a:r>
            <a:r>
              <a:rPr lang="ja-JP" altLang="en-US" sz="1200" b="1">
                <a:solidFill>
                  <a:schemeClr val="tx1"/>
                </a:solidFill>
                <a:latin typeface="メイリオ" panose="020B0604030504040204" pitchFamily="50" charset="-128"/>
                <a:ea typeface="メイリオ" panose="020B0604030504040204" pitchFamily="50" charset="-128"/>
              </a:rPr>
              <a:t>原</a:t>
            </a:r>
            <a:endParaRPr lang="ja-JP" altLang="en-US" sz="1200" b="1" dirty="0">
              <a:solidFill>
                <a:schemeClr val="tx1"/>
              </a:solidFill>
              <a:latin typeface="メイリオ" panose="020B0604030504040204" pitchFamily="50" charset="-128"/>
              <a:ea typeface="メイリオ" panose="020B0604030504040204" pitchFamily="50" charset="-128"/>
            </a:endParaRPr>
          </a:p>
        </p:txBody>
      </p:sp>
      <p:sp>
        <p:nvSpPr>
          <p:cNvPr id="19" name="吹き出し: 四角形 18">
            <a:extLst>
              <a:ext uri="{FF2B5EF4-FFF2-40B4-BE49-F238E27FC236}">
                <a16:creationId xmlns:a16="http://schemas.microsoft.com/office/drawing/2014/main" id="{5A4142BF-A05B-B1FD-D844-7EBFF48428A4}"/>
              </a:ext>
            </a:extLst>
          </p:cNvPr>
          <p:cNvSpPr/>
          <p:nvPr/>
        </p:nvSpPr>
        <p:spPr>
          <a:xfrm>
            <a:off x="3303363" y="6185616"/>
            <a:ext cx="659446" cy="313728"/>
          </a:xfrm>
          <a:prstGeom prst="wedgeRectCallout">
            <a:avLst>
              <a:gd name="adj1" fmla="val -150898"/>
              <a:gd name="adj2" fmla="val -61278"/>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200" b="1" dirty="0">
                <a:solidFill>
                  <a:schemeClr val="tx1"/>
                </a:solidFill>
                <a:latin typeface="メイリオ" panose="020B0604030504040204" pitchFamily="50" charset="-128"/>
                <a:ea typeface="メイリオ" panose="020B0604030504040204" pitchFamily="50" charset="-128"/>
              </a:rPr>
              <a:t>舟の川</a:t>
            </a:r>
          </a:p>
        </p:txBody>
      </p:sp>
      <p:sp>
        <p:nvSpPr>
          <p:cNvPr id="20" name="吹き出し: 四角形 19">
            <a:extLst>
              <a:ext uri="{FF2B5EF4-FFF2-40B4-BE49-F238E27FC236}">
                <a16:creationId xmlns:a16="http://schemas.microsoft.com/office/drawing/2014/main" id="{02FFC214-3B23-2086-897D-B125BE45A888}"/>
              </a:ext>
            </a:extLst>
          </p:cNvPr>
          <p:cNvSpPr/>
          <p:nvPr/>
        </p:nvSpPr>
        <p:spPr>
          <a:xfrm>
            <a:off x="1173589" y="6026793"/>
            <a:ext cx="659447" cy="313726"/>
          </a:xfrm>
          <a:prstGeom prst="wedgeRectCallout">
            <a:avLst>
              <a:gd name="adj1" fmla="val 67957"/>
              <a:gd name="adj2" fmla="val -262481"/>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200" b="1" dirty="0">
                <a:solidFill>
                  <a:schemeClr val="tx1"/>
                </a:solidFill>
                <a:latin typeface="メイリオ" panose="020B0604030504040204" pitchFamily="50" charset="-128"/>
                <a:ea typeface="メイリオ" panose="020B0604030504040204" pitchFamily="50" charset="-128"/>
              </a:rPr>
              <a:t>小筑紫</a:t>
            </a:r>
          </a:p>
        </p:txBody>
      </p:sp>
      <p:sp>
        <p:nvSpPr>
          <p:cNvPr id="21" name="吹き出し: 四角形 20">
            <a:extLst>
              <a:ext uri="{FF2B5EF4-FFF2-40B4-BE49-F238E27FC236}">
                <a16:creationId xmlns:a16="http://schemas.microsoft.com/office/drawing/2014/main" id="{2FDE613E-2579-A130-4A8F-F5818090711A}"/>
              </a:ext>
            </a:extLst>
          </p:cNvPr>
          <p:cNvSpPr/>
          <p:nvPr/>
        </p:nvSpPr>
        <p:spPr>
          <a:xfrm>
            <a:off x="924152" y="4937948"/>
            <a:ext cx="573188" cy="262696"/>
          </a:xfrm>
          <a:prstGeom prst="wedgeRectCallout">
            <a:avLst>
              <a:gd name="adj1" fmla="val 82683"/>
              <a:gd name="adj2" fmla="val 52136"/>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200" b="1">
                <a:solidFill>
                  <a:schemeClr val="tx1"/>
                </a:solidFill>
                <a:latin typeface="メイリオ" panose="020B0604030504040204" pitchFamily="50" charset="-128"/>
                <a:ea typeface="メイリオ" panose="020B0604030504040204" pitchFamily="50" charset="-128"/>
              </a:rPr>
              <a:t>栄</a:t>
            </a:r>
            <a:r>
              <a:rPr lang="en-US" altLang="ja-JP" sz="1200" b="1" dirty="0">
                <a:solidFill>
                  <a:schemeClr val="tx1"/>
                </a:solidFill>
                <a:latin typeface="メイリオ" panose="020B0604030504040204" pitchFamily="50" charset="-128"/>
                <a:ea typeface="メイリオ" panose="020B0604030504040204" pitchFamily="50" charset="-128"/>
              </a:rPr>
              <a:t> </a:t>
            </a:r>
            <a:r>
              <a:rPr lang="ja-JP" altLang="en-US" sz="1200" b="1">
                <a:solidFill>
                  <a:schemeClr val="tx1"/>
                </a:solidFill>
                <a:latin typeface="メイリオ" panose="020B0604030504040204" pitchFamily="50" charset="-128"/>
                <a:ea typeface="メイリオ" panose="020B0604030504040204" pitchFamily="50" charset="-128"/>
              </a:rPr>
              <a:t>喜</a:t>
            </a:r>
            <a:endParaRPr lang="ja-JP" altLang="en-US" sz="1200" b="1" dirty="0">
              <a:solidFill>
                <a:schemeClr val="tx1"/>
              </a:solidFill>
              <a:latin typeface="メイリオ" panose="020B0604030504040204" pitchFamily="50" charset="-128"/>
              <a:ea typeface="メイリオ" panose="020B0604030504040204" pitchFamily="50" charset="-128"/>
            </a:endParaRPr>
          </a:p>
        </p:txBody>
      </p:sp>
      <p:sp>
        <p:nvSpPr>
          <p:cNvPr id="24" name="吹き出し: 四角形 23">
            <a:extLst>
              <a:ext uri="{FF2B5EF4-FFF2-40B4-BE49-F238E27FC236}">
                <a16:creationId xmlns:a16="http://schemas.microsoft.com/office/drawing/2014/main" id="{47AEFD13-C319-B13A-1C6F-D3638B6CE8F2}"/>
              </a:ext>
            </a:extLst>
          </p:cNvPr>
          <p:cNvSpPr/>
          <p:nvPr/>
        </p:nvSpPr>
        <p:spPr>
          <a:xfrm>
            <a:off x="625770" y="2569987"/>
            <a:ext cx="596766" cy="307156"/>
          </a:xfrm>
          <a:prstGeom prst="wedgeRectCallout">
            <a:avLst>
              <a:gd name="adj1" fmla="val 118382"/>
              <a:gd name="adj2" fmla="val -106643"/>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200" b="1">
                <a:solidFill>
                  <a:schemeClr val="tx1"/>
                </a:solidFill>
                <a:latin typeface="メイリオ" panose="020B0604030504040204" pitchFamily="50" charset="-128"/>
                <a:ea typeface="メイリオ" panose="020B0604030504040204" pitchFamily="50" charset="-128"/>
              </a:rPr>
              <a:t>楠</a:t>
            </a:r>
            <a:r>
              <a:rPr lang="en-US" altLang="ja-JP" sz="1200" b="1" dirty="0">
                <a:solidFill>
                  <a:schemeClr val="tx1"/>
                </a:solidFill>
                <a:latin typeface="メイリオ" panose="020B0604030504040204" pitchFamily="50" charset="-128"/>
                <a:ea typeface="メイリオ" panose="020B0604030504040204" pitchFamily="50" charset="-128"/>
              </a:rPr>
              <a:t> </a:t>
            </a:r>
            <a:r>
              <a:rPr lang="ja-JP" altLang="en-US" sz="1200" b="1">
                <a:solidFill>
                  <a:schemeClr val="tx1"/>
                </a:solidFill>
                <a:latin typeface="メイリオ" panose="020B0604030504040204" pitchFamily="50" charset="-128"/>
                <a:ea typeface="メイリオ" panose="020B0604030504040204" pitchFamily="50" charset="-128"/>
              </a:rPr>
              <a:t>山</a:t>
            </a:r>
            <a:endParaRPr lang="ja-JP" altLang="en-US" sz="1200" b="1" dirty="0">
              <a:solidFill>
                <a:schemeClr val="tx1"/>
              </a:solidFill>
              <a:latin typeface="メイリオ" panose="020B0604030504040204" pitchFamily="50" charset="-128"/>
              <a:ea typeface="メイリオ" panose="020B0604030504040204" pitchFamily="50" charset="-128"/>
            </a:endParaRPr>
          </a:p>
        </p:txBody>
      </p:sp>
      <p:sp>
        <p:nvSpPr>
          <p:cNvPr id="26" name="吹き出し: 四角形 25">
            <a:extLst>
              <a:ext uri="{FF2B5EF4-FFF2-40B4-BE49-F238E27FC236}">
                <a16:creationId xmlns:a16="http://schemas.microsoft.com/office/drawing/2014/main" id="{A51758D9-9BAF-5C1B-9526-7F97EE0A3B0F}"/>
              </a:ext>
            </a:extLst>
          </p:cNvPr>
          <p:cNvSpPr/>
          <p:nvPr/>
        </p:nvSpPr>
        <p:spPr>
          <a:xfrm>
            <a:off x="2477557" y="4684968"/>
            <a:ext cx="573188" cy="262696"/>
          </a:xfrm>
          <a:prstGeom prst="wedgeRectCallout">
            <a:avLst>
              <a:gd name="adj1" fmla="val -116259"/>
              <a:gd name="adj2" fmla="val 69383"/>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200" b="1">
                <a:solidFill>
                  <a:schemeClr val="tx1"/>
                </a:solidFill>
                <a:latin typeface="メイリオ" panose="020B0604030504040204" pitchFamily="50" charset="-128"/>
                <a:ea typeface="メイリオ" panose="020B0604030504040204" pitchFamily="50" charset="-128"/>
              </a:rPr>
              <a:t>呼</a:t>
            </a:r>
            <a:r>
              <a:rPr lang="en-US" altLang="ja-JP" sz="1200" b="1" dirty="0">
                <a:solidFill>
                  <a:schemeClr val="tx1"/>
                </a:solidFill>
                <a:latin typeface="メイリオ" panose="020B0604030504040204" pitchFamily="50" charset="-128"/>
                <a:ea typeface="メイリオ" panose="020B0604030504040204" pitchFamily="50" charset="-128"/>
              </a:rPr>
              <a:t> </a:t>
            </a:r>
            <a:r>
              <a:rPr lang="ja-JP" altLang="en-US" sz="1200" b="1">
                <a:solidFill>
                  <a:schemeClr val="tx1"/>
                </a:solidFill>
                <a:latin typeface="メイリオ" panose="020B0604030504040204" pitchFamily="50" charset="-128"/>
                <a:ea typeface="メイリオ" panose="020B0604030504040204" pitchFamily="50" charset="-128"/>
              </a:rPr>
              <a:t>崎</a:t>
            </a:r>
            <a:endParaRPr lang="ja-JP" altLang="en-US" sz="1200" b="1" dirty="0">
              <a:solidFill>
                <a:schemeClr val="tx1"/>
              </a:solidFill>
              <a:latin typeface="メイリオ" panose="020B0604030504040204" pitchFamily="50" charset="-128"/>
              <a:ea typeface="メイリオ" panose="020B0604030504040204" pitchFamily="50" charset="-128"/>
            </a:endParaRPr>
          </a:p>
        </p:txBody>
      </p:sp>
      <p:sp>
        <p:nvSpPr>
          <p:cNvPr id="27" name="星: 5 pt 26">
            <a:extLst>
              <a:ext uri="{FF2B5EF4-FFF2-40B4-BE49-F238E27FC236}">
                <a16:creationId xmlns:a16="http://schemas.microsoft.com/office/drawing/2014/main" id="{14167124-09B3-0872-3E49-4308D7A29FE3}"/>
              </a:ext>
            </a:extLst>
          </p:cNvPr>
          <p:cNvSpPr/>
          <p:nvPr/>
        </p:nvSpPr>
        <p:spPr>
          <a:xfrm>
            <a:off x="1931862" y="4983412"/>
            <a:ext cx="189615" cy="149652"/>
          </a:xfrm>
          <a:prstGeom prst="star5">
            <a:avLst/>
          </a:prstGeom>
          <a:solidFill>
            <a:srgbClr val="73FEFF"/>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ja-JP" altLang="en-US" sz="1350"/>
          </a:p>
        </p:txBody>
      </p:sp>
      <p:sp>
        <p:nvSpPr>
          <p:cNvPr id="32" name="正方形/長方形 31">
            <a:extLst>
              <a:ext uri="{FF2B5EF4-FFF2-40B4-BE49-F238E27FC236}">
                <a16:creationId xmlns:a16="http://schemas.microsoft.com/office/drawing/2014/main" id="{21383792-C20B-FAAC-4FCC-4FBA4CDF20F1}"/>
              </a:ext>
            </a:extLst>
          </p:cNvPr>
          <p:cNvSpPr/>
          <p:nvPr/>
        </p:nvSpPr>
        <p:spPr>
          <a:xfrm>
            <a:off x="2356341" y="1275379"/>
            <a:ext cx="1652514" cy="3251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5" name="グループ化 34">
            <a:extLst>
              <a:ext uri="{FF2B5EF4-FFF2-40B4-BE49-F238E27FC236}">
                <a16:creationId xmlns:a16="http://schemas.microsoft.com/office/drawing/2014/main" id="{12066E7F-3942-4893-7AD9-592BC27D011F}"/>
              </a:ext>
            </a:extLst>
          </p:cNvPr>
          <p:cNvGrpSpPr/>
          <p:nvPr/>
        </p:nvGrpSpPr>
        <p:grpSpPr>
          <a:xfrm>
            <a:off x="99853" y="846209"/>
            <a:ext cx="2329961" cy="1209455"/>
            <a:chOff x="6814039" y="2893714"/>
            <a:chExt cx="2329961" cy="1209455"/>
          </a:xfrm>
        </p:grpSpPr>
        <p:sp>
          <p:nvSpPr>
            <p:cNvPr id="22" name="フローチャート: 結合子 21">
              <a:extLst>
                <a:ext uri="{FF2B5EF4-FFF2-40B4-BE49-F238E27FC236}">
                  <a16:creationId xmlns:a16="http://schemas.microsoft.com/office/drawing/2014/main" id="{56630893-7E1D-350C-67F6-F7F506AD4116}"/>
                </a:ext>
              </a:extLst>
            </p:cNvPr>
            <p:cNvSpPr/>
            <p:nvPr/>
          </p:nvSpPr>
          <p:spPr>
            <a:xfrm>
              <a:off x="7010170" y="2893714"/>
              <a:ext cx="1937698" cy="1209455"/>
            </a:xfrm>
            <a:prstGeom prst="flowChartConnector">
              <a:avLst/>
            </a:prstGeom>
            <a:solidFill>
              <a:srgbClr val="73FE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ja-JP" sz="1050" dirty="0">
                <a:solidFill>
                  <a:schemeClr val="tx1"/>
                </a:solidFill>
                <a:latin typeface="メイリオ" panose="020B0604030504040204" pitchFamily="50" charset="-128"/>
                <a:ea typeface="メイリオ" panose="020B0604030504040204" pitchFamily="50" charset="-128"/>
              </a:endParaRPr>
            </a:p>
            <a:p>
              <a:pPr algn="ctr"/>
              <a:endParaRPr lang="ja-JP" altLang="en-US" sz="788" dirty="0">
                <a:solidFill>
                  <a:schemeClr val="tx1"/>
                </a:solidFill>
                <a:latin typeface="メイリオ" panose="020B0604030504040204" pitchFamily="50" charset="-128"/>
                <a:ea typeface="メイリオ" panose="020B0604030504040204" pitchFamily="50" charset="-128"/>
              </a:endParaRPr>
            </a:p>
          </p:txBody>
        </p:sp>
        <p:sp>
          <p:nvSpPr>
            <p:cNvPr id="33" name="テキスト ボックス 32">
              <a:extLst>
                <a:ext uri="{FF2B5EF4-FFF2-40B4-BE49-F238E27FC236}">
                  <a16:creationId xmlns:a16="http://schemas.microsoft.com/office/drawing/2014/main" id="{3D3168BD-0B9B-44D7-B07F-F1F4422CE671}"/>
                </a:ext>
              </a:extLst>
            </p:cNvPr>
            <p:cNvSpPr txBox="1"/>
            <p:nvPr/>
          </p:nvSpPr>
          <p:spPr>
            <a:xfrm>
              <a:off x="6814039" y="3071020"/>
              <a:ext cx="2329961" cy="1023357"/>
            </a:xfrm>
            <a:prstGeom prst="rect">
              <a:avLst/>
            </a:prstGeom>
            <a:noFill/>
          </p:spPr>
          <p:txBody>
            <a:bodyPr wrap="square" rtlCol="0">
              <a:spAutoFit/>
            </a:bodyPr>
            <a:lstStyle/>
            <a:p>
              <a:pPr algn="ctr"/>
              <a:r>
                <a:rPr lang="ja-JP" altLang="en-US">
                  <a:solidFill>
                    <a:schemeClr val="tx1"/>
                  </a:solidFill>
                  <a:latin typeface="メイリオ" panose="020B0604030504040204" pitchFamily="50" charset="-128"/>
                  <a:ea typeface="メイリオ" panose="020B0604030504040204" pitchFamily="50" charset="-128"/>
                </a:rPr>
                <a:t>移動保健室</a:t>
              </a:r>
              <a:endParaRPr lang="en-US" altLang="ja-JP" dirty="0">
                <a:solidFill>
                  <a:schemeClr val="tx1"/>
                </a:solidFill>
                <a:latin typeface="メイリオ" panose="020B0604030504040204" pitchFamily="50" charset="-128"/>
                <a:ea typeface="メイリオ" panose="020B0604030504040204" pitchFamily="50" charset="-128"/>
              </a:endParaRPr>
            </a:p>
            <a:p>
              <a:pPr algn="ctr"/>
              <a:r>
                <a:rPr lang="ja-JP" altLang="en-US" sz="1400">
                  <a:solidFill>
                    <a:schemeClr val="tx1"/>
                  </a:solidFill>
                  <a:latin typeface="メイリオ" panose="020B0604030504040204" pitchFamily="50" charset="-128"/>
                  <a:ea typeface="メイリオ" panose="020B0604030504040204" pitchFamily="50" charset="-128"/>
                </a:rPr>
                <a:t>巡回オンライン診療</a:t>
              </a:r>
              <a:endParaRPr lang="en-US" altLang="ja-JP" sz="1400" dirty="0">
                <a:solidFill>
                  <a:schemeClr val="tx1"/>
                </a:solidFill>
                <a:latin typeface="メイリオ" panose="020B0604030504040204" pitchFamily="50" charset="-128"/>
                <a:ea typeface="メイリオ" panose="020B0604030504040204" pitchFamily="50" charset="-128"/>
              </a:endParaRPr>
            </a:p>
            <a:p>
              <a:pPr algn="ctr"/>
              <a:r>
                <a:rPr lang="ja-JP" altLang="en-US">
                  <a:solidFill>
                    <a:schemeClr val="tx1"/>
                  </a:solidFill>
                  <a:latin typeface="メイリオ" panose="020B0604030504040204" pitchFamily="50" charset="-128"/>
                  <a:ea typeface="メイリオ" panose="020B0604030504040204" pitchFamily="50" charset="-128"/>
                </a:rPr>
                <a:t>実施地区</a:t>
              </a:r>
              <a:endParaRPr lang="en-US" altLang="ja-JP" dirty="0">
                <a:solidFill>
                  <a:schemeClr val="tx1"/>
                </a:solidFill>
                <a:latin typeface="メイリオ" panose="020B0604030504040204" pitchFamily="50" charset="-128"/>
                <a:ea typeface="メイリオ" panose="020B0604030504040204" pitchFamily="50" charset="-128"/>
              </a:endParaRPr>
            </a:p>
            <a:p>
              <a:pPr algn="ctr"/>
              <a:r>
                <a:rPr lang="ja-JP" altLang="en-US" sz="1050">
                  <a:solidFill>
                    <a:schemeClr val="tx1"/>
                  </a:solidFill>
                  <a:latin typeface="メイリオ" panose="020B0604030504040204" pitchFamily="50" charset="-128"/>
                  <a:ea typeface="メイリオ" panose="020B0604030504040204" pitchFamily="50" charset="-128"/>
                </a:rPr>
                <a:t>（</a:t>
              </a:r>
              <a:r>
                <a:rPr lang="en-US" altLang="ja-JP" sz="1050" dirty="0">
                  <a:solidFill>
                    <a:schemeClr val="tx1"/>
                  </a:solidFill>
                  <a:latin typeface="メイリオ" panose="020B0604030504040204" pitchFamily="50" charset="-128"/>
                  <a:ea typeface="メイリオ" panose="020B0604030504040204" pitchFamily="50" charset="-128"/>
                </a:rPr>
                <a:t>2024.10)</a:t>
              </a:r>
              <a:endParaRPr lang="ja-JP" altLang="en-US" sz="600">
                <a:solidFill>
                  <a:schemeClr val="tx1"/>
                </a:solidFill>
                <a:latin typeface="メイリオ" panose="020B0604030504040204" pitchFamily="50" charset="-128"/>
                <a:ea typeface="メイリオ" panose="020B0604030504040204" pitchFamily="50" charset="-128"/>
              </a:endParaRPr>
            </a:p>
          </p:txBody>
        </p:sp>
      </p:grpSp>
      <p:sp>
        <p:nvSpPr>
          <p:cNvPr id="37" name="円/楕円 36">
            <a:extLst>
              <a:ext uri="{FF2B5EF4-FFF2-40B4-BE49-F238E27FC236}">
                <a16:creationId xmlns:a16="http://schemas.microsoft.com/office/drawing/2014/main" id="{260A47AA-3431-C0AF-304C-B6D1EA1B2B4D}"/>
              </a:ext>
            </a:extLst>
          </p:cNvPr>
          <p:cNvSpPr/>
          <p:nvPr/>
        </p:nvSpPr>
        <p:spPr>
          <a:xfrm>
            <a:off x="2710173" y="1773459"/>
            <a:ext cx="1252636" cy="113506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aphicFrame>
        <p:nvGraphicFramePr>
          <p:cNvPr id="25" name="表 24">
            <a:extLst>
              <a:ext uri="{FF2B5EF4-FFF2-40B4-BE49-F238E27FC236}">
                <a16:creationId xmlns:a16="http://schemas.microsoft.com/office/drawing/2014/main" id="{91736D5F-64E0-D59A-29EF-A696124C520D}"/>
              </a:ext>
            </a:extLst>
          </p:cNvPr>
          <p:cNvGraphicFramePr>
            <a:graphicFrameLocks noGrp="1"/>
          </p:cNvGraphicFramePr>
          <p:nvPr>
            <p:extLst>
              <p:ext uri="{D42A27DB-BD31-4B8C-83A1-F6EECF244321}">
                <p14:modId xmlns:p14="http://schemas.microsoft.com/office/powerpoint/2010/main" val="3716377040"/>
              </p:ext>
            </p:extLst>
          </p:nvPr>
        </p:nvGraphicFramePr>
        <p:xfrm>
          <a:off x="2961059" y="906115"/>
          <a:ext cx="6024096" cy="1541278"/>
        </p:xfrm>
        <a:graphic>
          <a:graphicData uri="http://schemas.openxmlformats.org/drawingml/2006/table">
            <a:tbl>
              <a:tblPr firstRow="1" firstCol="1" bandRow="1"/>
              <a:tblGrid>
                <a:gridCol w="2282169">
                  <a:extLst>
                    <a:ext uri="{9D8B030D-6E8A-4147-A177-3AD203B41FA5}">
                      <a16:colId xmlns:a16="http://schemas.microsoft.com/office/drawing/2014/main" val="2911263310"/>
                    </a:ext>
                  </a:extLst>
                </a:gridCol>
                <a:gridCol w="534561">
                  <a:extLst>
                    <a:ext uri="{9D8B030D-6E8A-4147-A177-3AD203B41FA5}">
                      <a16:colId xmlns:a16="http://schemas.microsoft.com/office/drawing/2014/main" val="3308603450"/>
                    </a:ext>
                  </a:extLst>
                </a:gridCol>
                <a:gridCol w="534561">
                  <a:extLst>
                    <a:ext uri="{9D8B030D-6E8A-4147-A177-3AD203B41FA5}">
                      <a16:colId xmlns:a16="http://schemas.microsoft.com/office/drawing/2014/main" val="2678949264"/>
                    </a:ext>
                  </a:extLst>
                </a:gridCol>
                <a:gridCol w="534561">
                  <a:extLst>
                    <a:ext uri="{9D8B030D-6E8A-4147-A177-3AD203B41FA5}">
                      <a16:colId xmlns:a16="http://schemas.microsoft.com/office/drawing/2014/main" val="614785054"/>
                    </a:ext>
                  </a:extLst>
                </a:gridCol>
                <a:gridCol w="534561">
                  <a:extLst>
                    <a:ext uri="{9D8B030D-6E8A-4147-A177-3AD203B41FA5}">
                      <a16:colId xmlns:a16="http://schemas.microsoft.com/office/drawing/2014/main" val="633367749"/>
                    </a:ext>
                  </a:extLst>
                </a:gridCol>
                <a:gridCol w="534561">
                  <a:extLst>
                    <a:ext uri="{9D8B030D-6E8A-4147-A177-3AD203B41FA5}">
                      <a16:colId xmlns:a16="http://schemas.microsoft.com/office/drawing/2014/main" val="858111310"/>
                    </a:ext>
                  </a:extLst>
                </a:gridCol>
                <a:gridCol w="534561">
                  <a:extLst>
                    <a:ext uri="{9D8B030D-6E8A-4147-A177-3AD203B41FA5}">
                      <a16:colId xmlns:a16="http://schemas.microsoft.com/office/drawing/2014/main" val="2883838446"/>
                    </a:ext>
                  </a:extLst>
                </a:gridCol>
                <a:gridCol w="534561">
                  <a:extLst>
                    <a:ext uri="{9D8B030D-6E8A-4147-A177-3AD203B41FA5}">
                      <a16:colId xmlns:a16="http://schemas.microsoft.com/office/drawing/2014/main" val="2069839292"/>
                    </a:ext>
                  </a:extLst>
                </a:gridCol>
              </a:tblGrid>
              <a:tr h="283919">
                <a:tc rowSpan="2">
                  <a:txBody>
                    <a:bodyPr/>
                    <a:lstStyle/>
                    <a:p>
                      <a:pPr algn="just"/>
                      <a:r>
                        <a:rPr lang="en-US" sz="1050" b="0" kern="100" dirty="0">
                          <a:effectLst/>
                          <a:latin typeface="Meiryo" panose="020B0604030504040204" pitchFamily="34" charset="-128"/>
                          <a:ea typeface="Meiryo" panose="020B0604030504040204" pitchFamily="34" charset="-128"/>
                          <a:cs typeface="Times New Roman" panose="02020603050405020304" pitchFamily="18" charset="0"/>
                        </a:rPr>
                        <a:t> </a:t>
                      </a:r>
                    </a:p>
                    <a:p>
                      <a:pPr algn="just"/>
                      <a:r>
                        <a:rPr lang="en-US" sz="1050" b="0" kern="100" dirty="0">
                          <a:effectLst/>
                          <a:latin typeface="Meiryo" panose="020B0604030504040204" pitchFamily="34" charset="-128"/>
                          <a:ea typeface="Meiryo" panose="020B0604030504040204" pitchFamily="34" charset="-128"/>
                          <a:cs typeface="Times New Roman" panose="02020603050405020304" pitchFamily="18" charset="0"/>
                        </a:rPr>
                        <a:t> </a:t>
                      </a:r>
                      <a:endParaRPr lang="ja-JP" altLang="en-US" sz="1050" b="0"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7">
                  <a:txBody>
                    <a:bodyPr/>
                    <a:lstStyle/>
                    <a:p>
                      <a:pPr algn="ctr"/>
                      <a:r>
                        <a:rPr lang="en-US" sz="1400" b="0" kern="100" dirty="0">
                          <a:effectLst/>
                          <a:latin typeface="Meiryo" panose="020B0604030504040204" pitchFamily="34" charset="-128"/>
                          <a:ea typeface="Meiryo" panose="020B0604030504040204" pitchFamily="34" charset="-128"/>
                          <a:cs typeface="Times New Roman" panose="02020603050405020304" pitchFamily="18" charset="0"/>
                        </a:rPr>
                        <a:t>2024</a:t>
                      </a:r>
                      <a:r>
                        <a:rPr lang="ja-JP" sz="1400" b="0" kern="100">
                          <a:effectLst/>
                          <a:latin typeface="Meiryo" panose="020B0604030504040204" pitchFamily="34" charset="-128"/>
                          <a:ea typeface="Meiryo" panose="020B0604030504040204" pitchFamily="34" charset="-128"/>
                          <a:cs typeface="Times New Roman" panose="02020603050405020304" pitchFamily="18" charset="0"/>
                        </a:rPr>
                        <a:t>年度　上半期</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tc hMerge="1">
                  <a:txBody>
                    <a:bodyPr/>
                    <a:lstStyle/>
                    <a:p>
                      <a:endParaRPr kumimoji="1" lang="ja-JP" altLang="en-US"/>
                    </a:p>
                  </a:txBody>
                  <a:tcPr/>
                </a:tc>
                <a:extLst>
                  <a:ext uri="{0D108BD9-81ED-4DB2-BD59-A6C34878D82A}">
                    <a16:rowId xmlns:a16="http://schemas.microsoft.com/office/drawing/2014/main" val="3772288508"/>
                  </a:ext>
                </a:extLst>
              </a:tr>
              <a:tr h="283919">
                <a:tc vMerge="1">
                  <a:txBody>
                    <a:bodyPr/>
                    <a:lstStyle/>
                    <a:p>
                      <a:pPr algn="just"/>
                      <a:r>
                        <a:rPr lang="en-US" sz="1050" b="0" kern="100" dirty="0">
                          <a:effectLst/>
                          <a:latin typeface="Yu Gothic" panose="020B0400000000000000" pitchFamily="34" charset="-128"/>
                          <a:ea typeface="游明朝" panose="02020400000000000000" pitchFamily="18" charset="-128"/>
                          <a:cs typeface="Times New Roman" panose="02020603050405020304" pitchFamily="18" charset="0"/>
                        </a:rPr>
                        <a:t> </a:t>
                      </a:r>
                      <a:endParaRPr lang="ja-JP" sz="1050" b="0" kern="100">
                        <a:effectLst/>
                        <a:latin typeface="游明朝" panose="02020400000000000000" pitchFamily="18" charset="-128"/>
                        <a:ea typeface="游明朝" panose="02020400000000000000" pitchFamily="18"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r>
                        <a:rPr lang="ja-JP" altLang="en-US" sz="1400" b="0" kern="100">
                          <a:effectLst/>
                          <a:latin typeface="Meiryo" panose="020B0604030504040204" pitchFamily="34" charset="-128"/>
                          <a:ea typeface="Meiryo" panose="020B0604030504040204" pitchFamily="34" charset="-128"/>
                          <a:cs typeface="Times New Roman" panose="02020603050405020304" pitchFamily="18" charset="0"/>
                        </a:rPr>
                        <a:t>４</a:t>
                      </a:r>
                      <a:r>
                        <a:rPr lang="ja-JP" sz="1400" b="0" kern="100">
                          <a:effectLst/>
                          <a:latin typeface="Meiryo" panose="020B0604030504040204" pitchFamily="34" charset="-128"/>
                          <a:ea typeface="Meiryo" panose="020B0604030504040204" pitchFamily="34" charset="-128"/>
                          <a:cs typeface="Times New Roman" panose="02020603050405020304" pitchFamily="18" charset="0"/>
                        </a:rPr>
                        <a:t>月</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r>
                        <a:rPr lang="ja-JP" altLang="en-US" sz="1400" b="0" kern="100">
                          <a:effectLst/>
                          <a:latin typeface="Meiryo" panose="020B0604030504040204" pitchFamily="34" charset="-128"/>
                          <a:ea typeface="Meiryo" panose="020B0604030504040204" pitchFamily="34" charset="-128"/>
                          <a:cs typeface="Times New Roman" panose="02020603050405020304" pitchFamily="18" charset="0"/>
                        </a:rPr>
                        <a:t>５</a:t>
                      </a:r>
                      <a:r>
                        <a:rPr lang="ja-JP" sz="1400" b="0" kern="100">
                          <a:effectLst/>
                          <a:latin typeface="Meiryo" panose="020B0604030504040204" pitchFamily="34" charset="-128"/>
                          <a:ea typeface="Meiryo" panose="020B0604030504040204" pitchFamily="34" charset="-128"/>
                          <a:cs typeface="Times New Roman" panose="02020603050405020304" pitchFamily="18" charset="0"/>
                        </a:rPr>
                        <a:t>月</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r>
                        <a:rPr lang="ja-JP" altLang="en-US" sz="1400" b="0" kern="100">
                          <a:effectLst/>
                          <a:latin typeface="Meiryo" panose="020B0604030504040204" pitchFamily="34" charset="-128"/>
                          <a:ea typeface="Meiryo" panose="020B0604030504040204" pitchFamily="34" charset="-128"/>
                          <a:cs typeface="Times New Roman" panose="02020603050405020304" pitchFamily="18" charset="0"/>
                        </a:rPr>
                        <a:t>６</a:t>
                      </a:r>
                      <a:r>
                        <a:rPr lang="ja-JP" sz="1400" b="0" kern="100">
                          <a:effectLst/>
                          <a:latin typeface="Meiryo" panose="020B0604030504040204" pitchFamily="34" charset="-128"/>
                          <a:ea typeface="Meiryo" panose="020B0604030504040204" pitchFamily="34" charset="-128"/>
                          <a:cs typeface="Times New Roman" panose="02020603050405020304" pitchFamily="18" charset="0"/>
                        </a:rPr>
                        <a:t>月</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r>
                        <a:rPr lang="ja-JP" altLang="en-US" sz="1400" b="0" kern="100">
                          <a:effectLst/>
                          <a:latin typeface="Meiryo" panose="020B0604030504040204" pitchFamily="34" charset="-128"/>
                          <a:ea typeface="Meiryo" panose="020B0604030504040204" pitchFamily="34" charset="-128"/>
                          <a:cs typeface="Times New Roman" panose="02020603050405020304" pitchFamily="18" charset="0"/>
                        </a:rPr>
                        <a:t>７</a:t>
                      </a:r>
                      <a:r>
                        <a:rPr lang="ja-JP" sz="1400" b="0" kern="100">
                          <a:effectLst/>
                          <a:latin typeface="Meiryo" panose="020B0604030504040204" pitchFamily="34" charset="-128"/>
                          <a:ea typeface="Meiryo" panose="020B0604030504040204" pitchFamily="34" charset="-128"/>
                          <a:cs typeface="Times New Roman" panose="02020603050405020304" pitchFamily="18" charset="0"/>
                        </a:rPr>
                        <a:t>月</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r>
                        <a:rPr lang="ja-JP" altLang="en-US" sz="1400" b="0" kern="100">
                          <a:effectLst/>
                          <a:latin typeface="Meiryo" panose="020B0604030504040204" pitchFamily="34" charset="-128"/>
                          <a:ea typeface="Meiryo" panose="020B0604030504040204" pitchFamily="34" charset="-128"/>
                          <a:cs typeface="Times New Roman" panose="02020603050405020304" pitchFamily="18" charset="0"/>
                        </a:rPr>
                        <a:t>８</a:t>
                      </a:r>
                      <a:r>
                        <a:rPr lang="ja-JP" sz="1400" b="0" kern="100">
                          <a:effectLst/>
                          <a:latin typeface="Meiryo" panose="020B0604030504040204" pitchFamily="34" charset="-128"/>
                          <a:ea typeface="Meiryo" panose="020B0604030504040204" pitchFamily="34" charset="-128"/>
                          <a:cs typeface="Times New Roman" panose="02020603050405020304" pitchFamily="18" charset="0"/>
                        </a:rPr>
                        <a:t>月</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r>
                        <a:rPr lang="ja-JP" altLang="en-US" sz="1400" b="0" kern="100">
                          <a:effectLst/>
                          <a:latin typeface="Meiryo" panose="020B0604030504040204" pitchFamily="34" charset="-128"/>
                          <a:ea typeface="Meiryo" panose="020B0604030504040204" pitchFamily="34" charset="-128"/>
                          <a:cs typeface="Times New Roman" panose="02020603050405020304" pitchFamily="18" charset="0"/>
                        </a:rPr>
                        <a:t>９</a:t>
                      </a:r>
                      <a:r>
                        <a:rPr lang="ja-JP" sz="1400" b="0" kern="100">
                          <a:effectLst/>
                          <a:latin typeface="Meiryo" panose="020B0604030504040204" pitchFamily="34" charset="-128"/>
                          <a:ea typeface="Meiryo" panose="020B0604030504040204" pitchFamily="34" charset="-128"/>
                          <a:cs typeface="Times New Roman" panose="02020603050405020304" pitchFamily="18" charset="0"/>
                        </a:rPr>
                        <a:t>月</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r>
                        <a:rPr lang="ja-JP" sz="1400" b="0" kern="100">
                          <a:effectLst/>
                          <a:latin typeface="Meiryo" panose="020B0604030504040204" pitchFamily="34" charset="-128"/>
                          <a:ea typeface="Meiryo" panose="020B0604030504040204" pitchFamily="34" charset="-128"/>
                          <a:cs typeface="Times New Roman" panose="02020603050405020304" pitchFamily="18" charset="0"/>
                        </a:rPr>
                        <a:t>計</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586291699"/>
                  </a:ext>
                </a:extLst>
              </a:tr>
              <a:tr h="324480">
                <a:tc>
                  <a:txBody>
                    <a:bodyPr/>
                    <a:lstStyle/>
                    <a:p>
                      <a:pPr algn="ctr"/>
                      <a:r>
                        <a:rPr lang="ja-JP" altLang="en-US" sz="1200" b="0" kern="100">
                          <a:effectLst/>
                          <a:latin typeface="Meiryo" panose="020B0604030504040204" pitchFamily="34" charset="-128"/>
                          <a:ea typeface="Meiryo" panose="020B0604030504040204" pitchFamily="34" charset="-128"/>
                          <a:cs typeface="Times New Roman" panose="02020603050405020304" pitchFamily="18" charset="0"/>
                        </a:rPr>
                        <a:t>移動保健室</a:t>
                      </a:r>
                      <a:r>
                        <a:rPr lang="en-US" altLang="ja-JP" sz="1200" b="0" kern="100" dirty="0">
                          <a:effectLst/>
                          <a:latin typeface="Meiryo" panose="020B0604030504040204" pitchFamily="34" charset="-128"/>
                          <a:ea typeface="Meiryo" panose="020B0604030504040204" pitchFamily="34" charset="-128"/>
                          <a:cs typeface="Times New Roman" panose="02020603050405020304" pitchFamily="18" charset="0"/>
                        </a:rPr>
                        <a:t> / </a:t>
                      </a:r>
                      <a:r>
                        <a:rPr lang="ja-JP" sz="1200" b="0" kern="100">
                          <a:effectLst/>
                          <a:latin typeface="Meiryo" panose="020B0604030504040204" pitchFamily="34" charset="-128"/>
                          <a:ea typeface="Meiryo" panose="020B0604030504040204" pitchFamily="34" charset="-128"/>
                          <a:cs typeface="Times New Roman" panose="02020603050405020304" pitchFamily="18" charset="0"/>
                        </a:rPr>
                        <a:t>巡回</a:t>
                      </a:r>
                      <a:r>
                        <a:rPr lang="ja-JP" altLang="en-US" sz="1200" b="0" kern="100">
                          <a:effectLst/>
                          <a:latin typeface="Meiryo" panose="020B0604030504040204" pitchFamily="34" charset="-128"/>
                          <a:ea typeface="Meiryo" panose="020B0604030504040204" pitchFamily="34" charset="-128"/>
                          <a:cs typeface="Times New Roman" panose="02020603050405020304" pitchFamily="18" charset="0"/>
                        </a:rPr>
                        <a:t>診療（回）</a:t>
                      </a:r>
                      <a:endParaRPr lang="ja-JP" sz="1200" b="0"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6</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7</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9</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8</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4</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7</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41</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1181982887"/>
                  </a:ext>
                </a:extLst>
              </a:tr>
              <a:tr h="324480">
                <a:tc>
                  <a:txBody>
                    <a:bodyPr/>
                    <a:lstStyle/>
                    <a:p>
                      <a:pPr algn="ctr"/>
                      <a:r>
                        <a:rPr lang="ja-JP" altLang="en-US" sz="1200" b="0" kern="100">
                          <a:effectLst/>
                          <a:latin typeface="Meiryo" panose="020B0604030504040204" pitchFamily="34" charset="-128"/>
                          <a:ea typeface="Meiryo" panose="020B0604030504040204" pitchFamily="34" charset="-128"/>
                          <a:cs typeface="Times New Roman" panose="02020603050405020304" pitchFamily="18" charset="0"/>
                        </a:rPr>
                        <a:t>巡回</a:t>
                      </a:r>
                      <a:r>
                        <a:rPr lang="ja-JP" sz="1200" b="0" kern="100">
                          <a:effectLst/>
                          <a:latin typeface="Meiryo" panose="020B0604030504040204" pitchFamily="34" charset="-128"/>
                          <a:ea typeface="Meiryo" panose="020B0604030504040204" pitchFamily="34" charset="-128"/>
                          <a:cs typeface="Times New Roman" panose="02020603050405020304" pitchFamily="18" charset="0"/>
                        </a:rPr>
                        <a:t>オンライン診療（件）</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4</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3</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5</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9</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5</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10</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36</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132390908"/>
                  </a:ext>
                </a:extLst>
              </a:tr>
              <a:tr h="324480">
                <a:tc>
                  <a:txBody>
                    <a:bodyPr/>
                    <a:lstStyle/>
                    <a:p>
                      <a:pPr algn="ctr"/>
                      <a:r>
                        <a:rPr lang="ja-JP" sz="1200" b="0" kern="100">
                          <a:effectLst/>
                          <a:latin typeface="Meiryo" panose="020B0604030504040204" pitchFamily="34" charset="-128"/>
                          <a:ea typeface="Meiryo" panose="020B0604030504040204" pitchFamily="34" charset="-128"/>
                          <a:cs typeface="Times New Roman" panose="02020603050405020304" pitchFamily="18" charset="0"/>
                        </a:rPr>
                        <a:t>参加スタッフ（人）</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18</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a:effectLst/>
                          <a:latin typeface="Meiryo" panose="020B0604030504040204" pitchFamily="34" charset="-128"/>
                          <a:ea typeface="Meiryo" panose="020B0604030504040204" pitchFamily="34" charset="-128"/>
                          <a:cs typeface="Times New Roman" panose="02020603050405020304" pitchFamily="18" charset="0"/>
                        </a:rPr>
                        <a:t>24</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a:effectLst/>
                          <a:latin typeface="Meiryo" panose="020B0604030504040204" pitchFamily="34" charset="-128"/>
                          <a:ea typeface="Meiryo" panose="020B0604030504040204" pitchFamily="34" charset="-128"/>
                          <a:cs typeface="Times New Roman" panose="02020603050405020304" pitchFamily="18" charset="0"/>
                        </a:rPr>
                        <a:t>23</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a:effectLst/>
                          <a:latin typeface="Meiryo" panose="020B0604030504040204" pitchFamily="34" charset="-128"/>
                          <a:ea typeface="Meiryo" panose="020B0604030504040204" pitchFamily="34" charset="-128"/>
                          <a:cs typeface="Times New Roman" panose="02020603050405020304" pitchFamily="18" charset="0"/>
                        </a:rPr>
                        <a:t>13</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9</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17</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ctr"/>
                      <a:r>
                        <a:rPr lang="en-US" sz="1400" b="1" kern="100" dirty="0">
                          <a:effectLst/>
                          <a:latin typeface="Meiryo" panose="020B0604030504040204" pitchFamily="34" charset="-128"/>
                          <a:ea typeface="Meiryo" panose="020B0604030504040204" pitchFamily="34" charset="-128"/>
                          <a:cs typeface="Times New Roman" panose="02020603050405020304" pitchFamily="18" charset="0"/>
                        </a:rPr>
                        <a:t>104</a:t>
                      </a:r>
                      <a:endParaRPr lang="ja-JP" sz="1100" b="1" kern="100">
                        <a:effectLst/>
                        <a:latin typeface="Meiryo" panose="020B0604030504040204" pitchFamily="34" charset="-128"/>
                        <a:ea typeface="Meiryo" panose="020B0604030504040204" pitchFamily="34" charset="-128"/>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3886217118"/>
                  </a:ext>
                </a:extLst>
              </a:tr>
            </a:tbl>
          </a:graphicData>
        </a:graphic>
      </p:graphicFrame>
      <p:pic>
        <p:nvPicPr>
          <p:cNvPr id="39" name="図 38">
            <a:extLst>
              <a:ext uri="{FF2B5EF4-FFF2-40B4-BE49-F238E27FC236}">
                <a16:creationId xmlns:a16="http://schemas.microsoft.com/office/drawing/2014/main" id="{9678268A-14BE-9A9F-EEF3-7FE7FCE3A892}"/>
              </a:ext>
            </a:extLst>
          </p:cNvPr>
          <p:cNvPicPr>
            <a:picLocks noChangeAspect="1"/>
          </p:cNvPicPr>
          <p:nvPr/>
        </p:nvPicPr>
        <p:blipFill>
          <a:blip r:embed="rId4"/>
          <a:stretch>
            <a:fillRect/>
          </a:stretch>
        </p:blipFill>
        <p:spPr>
          <a:xfrm>
            <a:off x="3937155" y="2648643"/>
            <a:ext cx="2825370" cy="2274084"/>
          </a:xfrm>
          <a:prstGeom prst="rect">
            <a:avLst/>
          </a:prstGeom>
          <a:ln>
            <a:noFill/>
          </a:ln>
          <a:effectLst>
            <a:softEdge rad="112500"/>
          </a:effectLst>
        </p:spPr>
      </p:pic>
      <p:pic>
        <p:nvPicPr>
          <p:cNvPr id="38" name="図 37" descr="屋外, 人, 食品, テーブル が含まれている画像&#10;&#10;自動的に生成された説明">
            <a:extLst>
              <a:ext uri="{FF2B5EF4-FFF2-40B4-BE49-F238E27FC236}">
                <a16:creationId xmlns:a16="http://schemas.microsoft.com/office/drawing/2014/main" id="{67D789D6-C758-9048-706A-273AF4C8C5A7}"/>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50000"/>
                    </a14:imgEffect>
                    <a14:imgEffect>
                      <a14:brightnessContrast bright="20000" contrast="-20000"/>
                    </a14:imgEffect>
                  </a14:imgLayer>
                </a14:imgProps>
              </a:ext>
              <a:ext uri="{28A0092B-C50C-407E-A947-70E740481C1C}">
                <a14:useLocalDpi xmlns:a14="http://schemas.microsoft.com/office/drawing/2010/main" val="0"/>
              </a:ext>
            </a:extLst>
          </a:blip>
          <a:srcRect t="8036" r="-1" b="2046"/>
          <a:stretch/>
        </p:blipFill>
        <p:spPr>
          <a:xfrm>
            <a:off x="5557552" y="4470365"/>
            <a:ext cx="3387828" cy="2292306"/>
          </a:xfrm>
          <a:prstGeom prst="ellipse">
            <a:avLst/>
          </a:prstGeom>
          <a:ln>
            <a:noFill/>
          </a:ln>
          <a:effectLst>
            <a:softEdge rad="112500"/>
          </a:effectLst>
        </p:spPr>
      </p:pic>
    </p:spTree>
    <p:extLst>
      <p:ext uri="{BB962C8B-B14F-4D97-AF65-F5344CB8AC3E}">
        <p14:creationId xmlns:p14="http://schemas.microsoft.com/office/powerpoint/2010/main" val="2348627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a:extLst>
              <a:ext uri="{FF2B5EF4-FFF2-40B4-BE49-F238E27FC236}">
                <a16:creationId xmlns:a16="http://schemas.microsoft.com/office/drawing/2014/main" id="{C758E86F-5A0A-99B0-2BAC-6521FFE0F9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1155"/>
          <a:stretch/>
        </p:blipFill>
        <p:spPr bwMode="auto">
          <a:xfrm>
            <a:off x="4704791" y="181085"/>
            <a:ext cx="4025739" cy="268248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0A39CA39-29B8-D259-137D-64AF6A8353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101" r="-1" b="7053"/>
          <a:stretch/>
        </p:blipFill>
        <p:spPr bwMode="auto">
          <a:xfrm>
            <a:off x="562164" y="181085"/>
            <a:ext cx="4025740" cy="2682496"/>
          </a:xfrm>
          <a:prstGeom prst="rect">
            <a:avLst/>
          </a:prstGeom>
          <a:noFill/>
          <a:extLst>
            <a:ext uri="{909E8E84-426E-40DD-AFC4-6F175D3DCCD1}">
              <a14:hiddenFill xmlns:a14="http://schemas.microsoft.com/office/drawing/2010/main">
                <a:solidFill>
                  <a:srgbClr val="FFFFFF"/>
                </a:solidFill>
              </a14:hiddenFill>
            </a:ext>
          </a:extLst>
        </p:spPr>
      </p:pic>
      <p:sp>
        <p:nvSpPr>
          <p:cNvPr id="2" name="テキスト ボックス 1">
            <a:extLst>
              <a:ext uri="{FF2B5EF4-FFF2-40B4-BE49-F238E27FC236}">
                <a16:creationId xmlns:a16="http://schemas.microsoft.com/office/drawing/2014/main" id="{7DA03816-2B57-8FD9-0FFB-5531EA2A1EE2}"/>
              </a:ext>
            </a:extLst>
          </p:cNvPr>
          <p:cNvSpPr txBox="1"/>
          <p:nvPr/>
        </p:nvSpPr>
        <p:spPr>
          <a:xfrm>
            <a:off x="1" y="2938009"/>
            <a:ext cx="9144000" cy="1323439"/>
          </a:xfrm>
          <a:prstGeom prst="rect">
            <a:avLst/>
          </a:prstGeom>
          <a:solidFill>
            <a:srgbClr val="A6ECFD"/>
          </a:solidFill>
        </p:spPr>
        <p:txBody>
          <a:bodyPr wrap="square" rtlCol="0">
            <a:spAutoFit/>
          </a:bodyPr>
          <a:lstStyle/>
          <a:p>
            <a:pPr algn="ctr"/>
            <a:r>
              <a:rPr kumimoji="1" lang="ja-JP" altLang="en-US" sz="2000" b="1">
                <a:latin typeface="Meiryo" panose="020B0604030504040204" pitchFamily="34" charset="-128"/>
                <a:ea typeface="Meiryo" panose="020B0604030504040204" pitchFamily="34" charset="-128"/>
              </a:rPr>
              <a:t>ヘルスケアモビリティ（医療</a:t>
            </a:r>
            <a:r>
              <a:rPr kumimoji="1" lang="en-US" altLang="ja-JP" sz="2000" b="1" dirty="0" err="1">
                <a:latin typeface="Meiryo" panose="020B0604030504040204" pitchFamily="34" charset="-128"/>
                <a:ea typeface="Meiryo" panose="020B0604030504040204" pitchFamily="34" charset="-128"/>
              </a:rPr>
              <a:t>MaaS</a:t>
            </a:r>
            <a:r>
              <a:rPr kumimoji="1" lang="en-US" altLang="ja-JP" sz="2000" b="1" dirty="0">
                <a:latin typeface="Meiryo" panose="020B0604030504040204" pitchFamily="34" charset="-128"/>
                <a:ea typeface="Meiryo" panose="020B0604030504040204" pitchFamily="34" charset="-128"/>
              </a:rPr>
              <a:t> : Mobility as a Service)</a:t>
            </a:r>
            <a:r>
              <a:rPr kumimoji="1" lang="ja-JP" altLang="en-US" sz="2000">
                <a:latin typeface="Meiryo" panose="020B0604030504040204" pitchFamily="34" charset="-128"/>
                <a:ea typeface="Meiryo" panose="020B0604030504040204" pitchFamily="34" charset="-128"/>
              </a:rPr>
              <a:t>とは、</a:t>
            </a:r>
            <a:br>
              <a:rPr kumimoji="1" lang="en-US" altLang="ja-JP" sz="2000" dirty="0">
                <a:latin typeface="Meiryo" panose="020B0604030504040204" pitchFamily="34" charset="-128"/>
                <a:ea typeface="Meiryo" panose="020B0604030504040204" pitchFamily="34" charset="-128"/>
              </a:rPr>
            </a:br>
            <a:r>
              <a:rPr kumimoji="1" lang="ja-JP" altLang="en-US" sz="2000">
                <a:latin typeface="Meiryo" panose="020B0604030504040204" pitchFamily="34" charset="-128"/>
                <a:ea typeface="Meiryo" panose="020B0604030504040204" pitchFamily="34" charset="-128"/>
              </a:rPr>
              <a:t>電子カルテ端末や医療機器を搭載した車両のこと。</a:t>
            </a:r>
            <a:endParaRPr kumimoji="1" lang="en-US" altLang="ja-JP" sz="2000" dirty="0">
              <a:latin typeface="Meiryo" panose="020B0604030504040204" pitchFamily="34" charset="-128"/>
              <a:ea typeface="Meiryo" panose="020B0604030504040204" pitchFamily="34" charset="-128"/>
            </a:endParaRPr>
          </a:p>
          <a:p>
            <a:pPr algn="ctr"/>
            <a:r>
              <a:rPr kumimoji="1" lang="ja-JP" altLang="en-US" sz="2000">
                <a:latin typeface="Meiryo" panose="020B0604030504040204" pitchFamily="34" charset="-128"/>
                <a:ea typeface="Meiryo" panose="020B0604030504040204" pitchFamily="34" charset="-128"/>
              </a:rPr>
              <a:t>この車両に看護師が乗車して通院が困難な患者宅などを訪問し、</a:t>
            </a:r>
            <a:br>
              <a:rPr kumimoji="1" lang="en-US" altLang="ja-JP" sz="2000" dirty="0">
                <a:latin typeface="Meiryo" panose="020B0604030504040204" pitchFamily="34" charset="-128"/>
                <a:ea typeface="Meiryo" panose="020B0604030504040204" pitchFamily="34" charset="-128"/>
              </a:rPr>
            </a:br>
            <a:r>
              <a:rPr kumimoji="1" lang="ja-JP" altLang="en-US" sz="2000">
                <a:latin typeface="Meiryo" panose="020B0604030504040204" pitchFamily="34" charset="-128"/>
                <a:ea typeface="Meiryo" panose="020B0604030504040204" pitchFamily="34" charset="-128"/>
              </a:rPr>
              <a:t>車内のモニターを用いて、病院内にいる医師が</a:t>
            </a:r>
            <a:r>
              <a:rPr kumimoji="1" lang="ja-JP" altLang="en-US" sz="2000" b="1">
                <a:latin typeface="Meiryo" panose="020B0604030504040204" pitchFamily="34" charset="-128"/>
                <a:ea typeface="Meiryo" panose="020B0604030504040204" pitchFamily="34" charset="-128"/>
              </a:rPr>
              <a:t>オンラインで診療</a:t>
            </a:r>
            <a:r>
              <a:rPr kumimoji="1" lang="ja-JP" altLang="en-US" sz="2000">
                <a:latin typeface="Meiryo" panose="020B0604030504040204" pitchFamily="34" charset="-128"/>
                <a:ea typeface="Meiryo" panose="020B0604030504040204" pitchFamily="34" charset="-128"/>
              </a:rPr>
              <a:t>を行います</a:t>
            </a:r>
            <a:r>
              <a:rPr kumimoji="1" lang="ja-JP" altLang="en-US" sz="2000" b="1">
                <a:latin typeface="Meiryo" panose="020B0604030504040204" pitchFamily="34" charset="-128"/>
                <a:ea typeface="Meiryo" panose="020B0604030504040204" pitchFamily="34" charset="-128"/>
              </a:rPr>
              <a:t>。</a:t>
            </a:r>
            <a:endParaRPr lang="en-US" altLang="ja-JP" sz="2000" b="1" dirty="0">
              <a:solidFill>
                <a:srgbClr val="111111"/>
              </a:solidFill>
              <a:highlight>
                <a:srgbClr val="FFFFFF"/>
              </a:highlight>
              <a:latin typeface="ヒラギノ角ゴ ProN" panose="020B0300000000000000" pitchFamily="34" charset="-128"/>
              <a:ea typeface="ヒラギノ角ゴ ProN" panose="020B0300000000000000" pitchFamily="34" charset="-128"/>
            </a:endParaRPr>
          </a:p>
        </p:txBody>
      </p:sp>
      <p:pic>
        <p:nvPicPr>
          <p:cNvPr id="6" name="図 5" descr="グラフィカル ユーザー インターフェイス, アプリケーション&#10;&#10;自動的に生成された説明">
            <a:extLst>
              <a:ext uri="{FF2B5EF4-FFF2-40B4-BE49-F238E27FC236}">
                <a16:creationId xmlns:a16="http://schemas.microsoft.com/office/drawing/2014/main" id="{61D44C2A-759B-E517-8F05-A4223E35DD15}"/>
              </a:ext>
            </a:extLst>
          </p:cNvPr>
          <p:cNvPicPr>
            <a:picLocks noChangeAspect="1"/>
          </p:cNvPicPr>
          <p:nvPr/>
        </p:nvPicPr>
        <p:blipFill rotWithShape="1">
          <a:blip r:embed="rId5">
            <a:extLst>
              <a:ext uri="{28A0092B-C50C-407E-A947-70E740481C1C}">
                <a14:useLocalDpi xmlns:a14="http://schemas.microsoft.com/office/drawing/2010/main" val="0"/>
              </a:ext>
            </a:extLst>
          </a:blip>
          <a:srcRect l="1000"/>
          <a:stretch/>
        </p:blipFill>
        <p:spPr>
          <a:xfrm>
            <a:off x="885770" y="4196425"/>
            <a:ext cx="7539832" cy="2620329"/>
          </a:xfrm>
          <a:prstGeom prst="rect">
            <a:avLst/>
          </a:prstGeom>
        </p:spPr>
      </p:pic>
      <p:sp>
        <p:nvSpPr>
          <p:cNvPr id="8" name="テキスト ボックス 7">
            <a:extLst>
              <a:ext uri="{FF2B5EF4-FFF2-40B4-BE49-F238E27FC236}">
                <a16:creationId xmlns:a16="http://schemas.microsoft.com/office/drawing/2014/main" id="{354F4BBD-44DB-4884-1FF1-6A8368184DCD}"/>
              </a:ext>
            </a:extLst>
          </p:cNvPr>
          <p:cNvSpPr txBox="1"/>
          <p:nvPr/>
        </p:nvSpPr>
        <p:spPr>
          <a:xfrm>
            <a:off x="1108020" y="181076"/>
            <a:ext cx="7317581" cy="584775"/>
          </a:xfrm>
          <a:prstGeom prst="rect">
            <a:avLst/>
          </a:prstGeom>
          <a:solidFill>
            <a:schemeClr val="bg1"/>
          </a:solidFill>
        </p:spPr>
        <p:txBody>
          <a:bodyPr wrap="square">
            <a:spAutoFit/>
          </a:bodyPr>
          <a:lstStyle/>
          <a:p>
            <a:r>
              <a:rPr kumimoji="1" lang="ja-JP" altLang="en-US" sz="3200" b="1">
                <a:latin typeface="Meiryo" panose="020B0604030504040204" pitchFamily="34" charset="-128"/>
                <a:ea typeface="Meiryo" panose="020B0604030504040204" pitchFamily="34" charset="-128"/>
              </a:rPr>
              <a:t>ヘルスケアモビリティ（医療</a:t>
            </a:r>
            <a:r>
              <a:rPr kumimoji="1" lang="en-US" altLang="ja-JP" sz="3200" b="1" dirty="0" err="1">
                <a:latin typeface="Meiryo" panose="020B0604030504040204" pitchFamily="34" charset="-128"/>
                <a:ea typeface="Meiryo" panose="020B0604030504040204" pitchFamily="34" charset="-128"/>
              </a:rPr>
              <a:t>MaaS</a:t>
            </a:r>
            <a:r>
              <a:rPr kumimoji="1" lang="ja-JP" altLang="en-US" sz="3200" b="1">
                <a:latin typeface="Meiryo" panose="020B0604030504040204" pitchFamily="34" charset="-128"/>
                <a:ea typeface="Meiryo" panose="020B0604030504040204" pitchFamily="34" charset="-128"/>
              </a:rPr>
              <a:t>）</a:t>
            </a:r>
            <a:r>
              <a:rPr kumimoji="1" lang="en-US" altLang="ja-JP" sz="3200" b="1" dirty="0">
                <a:latin typeface="Meiryo" panose="020B0604030504040204" pitchFamily="34" charset="-128"/>
                <a:ea typeface="Meiryo" panose="020B0604030504040204" pitchFamily="34" charset="-128"/>
              </a:rPr>
              <a:t> </a:t>
            </a:r>
            <a:endParaRPr lang="ja-JP" altLang="en-US" sz="3200"/>
          </a:p>
        </p:txBody>
      </p:sp>
    </p:spTree>
    <p:extLst>
      <p:ext uri="{BB962C8B-B14F-4D97-AF65-F5344CB8AC3E}">
        <p14:creationId xmlns:p14="http://schemas.microsoft.com/office/powerpoint/2010/main" val="2696633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角丸四角形 17">
            <a:extLst>
              <a:ext uri="{FF2B5EF4-FFF2-40B4-BE49-F238E27FC236}">
                <a16:creationId xmlns:a16="http://schemas.microsoft.com/office/drawing/2014/main" id="{A57FFE9A-DC2A-B2DF-5E4F-BBC4E49F0C47}"/>
              </a:ext>
            </a:extLst>
          </p:cNvPr>
          <p:cNvSpPr/>
          <p:nvPr/>
        </p:nvSpPr>
        <p:spPr>
          <a:xfrm>
            <a:off x="4015409" y="884075"/>
            <a:ext cx="4971691" cy="5827341"/>
          </a:xfrm>
          <a:prstGeom prst="round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角丸四角形 16">
            <a:extLst>
              <a:ext uri="{FF2B5EF4-FFF2-40B4-BE49-F238E27FC236}">
                <a16:creationId xmlns:a16="http://schemas.microsoft.com/office/drawing/2014/main" id="{086107D9-F1A6-0A87-AE60-AEEF66B282AC}"/>
              </a:ext>
            </a:extLst>
          </p:cNvPr>
          <p:cNvSpPr/>
          <p:nvPr/>
        </p:nvSpPr>
        <p:spPr>
          <a:xfrm>
            <a:off x="48251" y="877027"/>
            <a:ext cx="3730874" cy="5766313"/>
          </a:xfrm>
          <a:prstGeom prst="round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円/楕円 13">
            <a:extLst>
              <a:ext uri="{FF2B5EF4-FFF2-40B4-BE49-F238E27FC236}">
                <a16:creationId xmlns:a16="http://schemas.microsoft.com/office/drawing/2014/main" id="{0A6BF0BC-35F6-613D-68ED-A07E827EA438}"/>
              </a:ext>
            </a:extLst>
          </p:cNvPr>
          <p:cNvSpPr/>
          <p:nvPr/>
        </p:nvSpPr>
        <p:spPr>
          <a:xfrm>
            <a:off x="5633919" y="47856"/>
            <a:ext cx="3079587" cy="775895"/>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a:extLst>
              <a:ext uri="{FF2B5EF4-FFF2-40B4-BE49-F238E27FC236}">
                <a16:creationId xmlns:a16="http://schemas.microsoft.com/office/drawing/2014/main" id="{F461EAC4-D409-52FB-6C0C-E35A0FE500C8}"/>
              </a:ext>
            </a:extLst>
          </p:cNvPr>
          <p:cNvSpPr/>
          <p:nvPr/>
        </p:nvSpPr>
        <p:spPr>
          <a:xfrm>
            <a:off x="173713" y="30638"/>
            <a:ext cx="4889279" cy="788835"/>
          </a:xfrm>
          <a:prstGeom prst="ellips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 name="テキスト ボックス 3">
            <a:extLst>
              <a:ext uri="{FF2B5EF4-FFF2-40B4-BE49-F238E27FC236}">
                <a16:creationId xmlns:a16="http://schemas.microsoft.com/office/drawing/2014/main" id="{84160F17-BFD9-D4D8-D76B-9FB14D9BD8BD}"/>
              </a:ext>
            </a:extLst>
          </p:cNvPr>
          <p:cNvSpPr txBox="1"/>
          <p:nvPr/>
        </p:nvSpPr>
        <p:spPr>
          <a:xfrm>
            <a:off x="85034" y="108133"/>
            <a:ext cx="8902539" cy="523220"/>
          </a:xfrm>
          <a:prstGeom prst="rect">
            <a:avLst/>
          </a:prstGeom>
          <a:noFill/>
        </p:spPr>
        <p:txBody>
          <a:bodyPr wrap="square" rtlCol="0">
            <a:spAutoFit/>
          </a:bodyPr>
          <a:lstStyle/>
          <a:p>
            <a:pPr algn="ctr"/>
            <a:r>
              <a:rPr lang="ja-JP" altLang="en-US" sz="2800" b="1">
                <a:latin typeface="メイリオ" panose="020B0604030504040204" pitchFamily="50" charset="-128"/>
                <a:ea typeface="メイリオ" panose="020B0604030504040204" pitchFamily="50" charset="-128"/>
              </a:rPr>
              <a:t>コミュニティナース活動</a:t>
            </a:r>
            <a:r>
              <a:rPr lang="en-US" altLang="ja-JP" sz="2800" b="1" dirty="0">
                <a:latin typeface="メイリオ" panose="020B0604030504040204" pitchFamily="50" charset="-128"/>
                <a:ea typeface="メイリオ" panose="020B0604030504040204" pitchFamily="50" charset="-128"/>
              </a:rPr>
              <a:t> </a:t>
            </a:r>
            <a:r>
              <a:rPr lang="ja-JP" altLang="en-US" sz="2800" b="1">
                <a:latin typeface="メイリオ" panose="020B0604030504040204" pitchFamily="50" charset="-128"/>
                <a:ea typeface="メイリオ" panose="020B0604030504040204" pitchFamily="50" charset="-128"/>
              </a:rPr>
              <a:t>　✖️　</a:t>
            </a:r>
            <a:r>
              <a:rPr lang="en-US" altLang="ja-JP" sz="2800" b="1" dirty="0">
                <a:latin typeface="メイリオ" panose="020B0604030504040204" pitchFamily="50" charset="-128"/>
                <a:ea typeface="メイリオ" panose="020B0604030504040204" pitchFamily="50" charset="-128"/>
              </a:rPr>
              <a:t> </a:t>
            </a:r>
            <a:r>
              <a:rPr lang="ja-JP" altLang="en-US" sz="2800" b="1">
                <a:latin typeface="メイリオ" panose="020B0604030504040204" pitchFamily="50" charset="-128"/>
                <a:ea typeface="メイリオ" panose="020B0604030504040204" pitchFamily="50" charset="-128"/>
              </a:rPr>
              <a:t>オンライン</a:t>
            </a:r>
            <a:r>
              <a:rPr lang="ja-JP" altLang="en-US" sz="2800" b="1" dirty="0">
                <a:latin typeface="メイリオ" panose="020B0604030504040204" pitchFamily="50" charset="-128"/>
                <a:ea typeface="メイリオ" panose="020B0604030504040204" pitchFamily="50" charset="-128"/>
              </a:rPr>
              <a:t>診療</a:t>
            </a:r>
            <a:endParaRPr kumimoji="1" lang="ja-JP" altLang="en-US" sz="2800" b="1" dirty="0">
              <a:latin typeface="メイリオ" panose="020B0604030504040204" pitchFamily="50" charset="-128"/>
              <a:ea typeface="メイリオ" panose="020B0604030504040204" pitchFamily="50" charset="-128"/>
            </a:endParaRPr>
          </a:p>
        </p:txBody>
      </p:sp>
      <p:sp>
        <p:nvSpPr>
          <p:cNvPr id="13" name="テキスト ボックス 12">
            <a:extLst>
              <a:ext uri="{FF2B5EF4-FFF2-40B4-BE49-F238E27FC236}">
                <a16:creationId xmlns:a16="http://schemas.microsoft.com/office/drawing/2014/main" id="{2C3FDBEB-9DA9-C4E9-41FC-560B9E096E4A}"/>
              </a:ext>
            </a:extLst>
          </p:cNvPr>
          <p:cNvSpPr txBox="1"/>
          <p:nvPr/>
        </p:nvSpPr>
        <p:spPr>
          <a:xfrm>
            <a:off x="504037" y="5930612"/>
            <a:ext cx="2723824" cy="646331"/>
          </a:xfrm>
          <a:prstGeom prst="rect">
            <a:avLst/>
          </a:prstGeom>
          <a:noFill/>
        </p:spPr>
        <p:txBody>
          <a:bodyPr wrap="none" rtlCol="0">
            <a:spAutoFit/>
          </a:bodyPr>
          <a:lstStyle/>
          <a:p>
            <a:pPr algn="ctr"/>
            <a:r>
              <a:rPr kumimoji="1" lang="ja-JP" altLang="en-US">
                <a:latin typeface="メイリオ" panose="020B0604030504040204" pitchFamily="50" charset="-128"/>
                <a:ea typeface="メイリオ" panose="020B0604030504040204" pitchFamily="50" charset="-128"/>
              </a:rPr>
              <a:t>移動保健室で団欒しつつ</a:t>
            </a:r>
            <a:endParaRPr kumimoji="1" lang="en-US" altLang="ja-JP" dirty="0">
              <a:latin typeface="メイリオ" panose="020B0604030504040204" pitchFamily="50" charset="-128"/>
              <a:ea typeface="メイリオ" panose="020B0604030504040204" pitchFamily="50" charset="-128"/>
            </a:endParaRPr>
          </a:p>
          <a:p>
            <a:pPr algn="ctr"/>
            <a:r>
              <a:rPr kumimoji="1" lang="ja-JP" altLang="en-US">
                <a:latin typeface="メイリオ" panose="020B0604030504040204" pitchFamily="50" charset="-128"/>
                <a:ea typeface="メイリオ" panose="020B0604030504040204" pitchFamily="50" charset="-128"/>
              </a:rPr>
              <a:t>健康相談・啓発活動</a:t>
            </a:r>
            <a:endParaRPr kumimoji="1" lang="ja-JP" altLang="en-US" dirty="0">
              <a:latin typeface="メイリオ" panose="020B0604030504040204" pitchFamily="50" charset="-128"/>
              <a:ea typeface="メイリオ" panose="020B0604030504040204" pitchFamily="50" charset="-128"/>
            </a:endParaRPr>
          </a:p>
        </p:txBody>
      </p:sp>
      <p:pic>
        <p:nvPicPr>
          <p:cNvPr id="2" name="図 1">
            <a:extLst>
              <a:ext uri="{FF2B5EF4-FFF2-40B4-BE49-F238E27FC236}">
                <a16:creationId xmlns:a16="http://schemas.microsoft.com/office/drawing/2014/main" id="{6F5762DF-6A0A-D33F-66B5-CF24BFB1B7AE}"/>
              </a:ext>
            </a:extLst>
          </p:cNvPr>
          <p:cNvPicPr>
            <a:picLocks noChangeAspect="1"/>
          </p:cNvPicPr>
          <p:nvPr/>
        </p:nvPicPr>
        <p:blipFill rotWithShape="1">
          <a:blip r:embed="rId3">
            <a:extLst>
              <a:ext uri="{28A0092B-C50C-407E-A947-70E740481C1C}">
                <a14:useLocalDpi xmlns:a14="http://schemas.microsoft.com/office/drawing/2010/main" val="0"/>
              </a:ext>
            </a:extLst>
          </a:blip>
          <a:srcRect b="6851"/>
          <a:stretch/>
        </p:blipFill>
        <p:spPr>
          <a:xfrm>
            <a:off x="253278" y="3536661"/>
            <a:ext cx="3272588" cy="2286290"/>
          </a:xfrm>
          <a:prstGeom prst="rect">
            <a:avLst/>
          </a:prstGeom>
        </p:spPr>
      </p:pic>
      <p:sp>
        <p:nvSpPr>
          <p:cNvPr id="3" name="テキスト ボックス 2">
            <a:extLst>
              <a:ext uri="{FF2B5EF4-FFF2-40B4-BE49-F238E27FC236}">
                <a16:creationId xmlns:a16="http://schemas.microsoft.com/office/drawing/2014/main" id="{90582CB9-F766-3606-E018-A619B397A60C}"/>
              </a:ext>
            </a:extLst>
          </p:cNvPr>
          <p:cNvSpPr txBox="1"/>
          <p:nvPr/>
        </p:nvSpPr>
        <p:spPr>
          <a:xfrm>
            <a:off x="-199235" y="448128"/>
            <a:ext cx="5716987" cy="338554"/>
          </a:xfrm>
          <a:prstGeom prst="rect">
            <a:avLst/>
          </a:prstGeom>
          <a:noFill/>
        </p:spPr>
        <p:txBody>
          <a:bodyPr wrap="square" rtlCol="0">
            <a:spAutoFit/>
          </a:bodyPr>
          <a:lstStyle/>
          <a:p>
            <a:pPr algn="ctr"/>
            <a:r>
              <a:rPr kumimoji="1" lang="ja-JP" altLang="en-US" sz="1600" dirty="0">
                <a:latin typeface="Meiryo UI" panose="020B0604030504040204" pitchFamily="34" charset="-128"/>
                <a:ea typeface="Meiryo UI" panose="020B0604030504040204" pitchFamily="34" charset="-128"/>
              </a:rPr>
              <a:t>地域に出向き、そこで暮らす人</a:t>
            </a:r>
            <a:r>
              <a:rPr kumimoji="1" lang="ja-JP" altLang="en-US" sz="1600">
                <a:latin typeface="Meiryo UI" panose="020B0604030504040204" pitchFamily="34" charset="-128"/>
                <a:ea typeface="Meiryo UI" panose="020B0604030504040204" pitchFamily="34" charset="-128"/>
              </a:rPr>
              <a:t>たちと触れ合い馴染みの関係に</a:t>
            </a:r>
            <a:endParaRPr kumimoji="1" lang="ja-JP" altLang="en-US" sz="1600" dirty="0">
              <a:latin typeface="Meiryo UI" panose="020B0604030504040204" pitchFamily="34" charset="-128"/>
              <a:ea typeface="Meiryo UI" panose="020B0604030504040204" pitchFamily="34" charset="-128"/>
            </a:endParaRPr>
          </a:p>
        </p:txBody>
      </p:sp>
      <p:sp>
        <p:nvSpPr>
          <p:cNvPr id="5" name="テキスト ボックス 4">
            <a:extLst>
              <a:ext uri="{FF2B5EF4-FFF2-40B4-BE49-F238E27FC236}">
                <a16:creationId xmlns:a16="http://schemas.microsoft.com/office/drawing/2014/main" id="{9880C2C8-4E9E-BAEB-E4E2-89FA28E6A6A5}"/>
              </a:ext>
            </a:extLst>
          </p:cNvPr>
          <p:cNvSpPr txBox="1"/>
          <p:nvPr/>
        </p:nvSpPr>
        <p:spPr>
          <a:xfrm>
            <a:off x="5453113" y="490249"/>
            <a:ext cx="3460947" cy="338554"/>
          </a:xfrm>
          <a:prstGeom prst="rect">
            <a:avLst/>
          </a:prstGeom>
          <a:noFill/>
        </p:spPr>
        <p:txBody>
          <a:bodyPr wrap="square" rtlCol="0">
            <a:spAutoFit/>
          </a:bodyPr>
          <a:lstStyle/>
          <a:p>
            <a:pPr algn="ctr"/>
            <a:r>
              <a:rPr kumimoji="1" lang="ja-JP" altLang="en-US" sz="1600">
                <a:latin typeface="Meiryo UI" panose="020B0604030504040204" pitchFamily="34" charset="-128"/>
                <a:ea typeface="Meiryo UI" panose="020B0604030504040204" pitchFamily="34" charset="-128"/>
              </a:rPr>
              <a:t>通院の負担が大きい患者をサポート</a:t>
            </a:r>
            <a:endParaRPr kumimoji="1" lang="ja-JP" altLang="en-US" sz="1600" dirty="0">
              <a:latin typeface="Meiryo UI" panose="020B0604030504040204" pitchFamily="34" charset="-128"/>
              <a:ea typeface="Meiryo UI" panose="020B0604030504040204" pitchFamily="34" charset="-128"/>
            </a:endParaRPr>
          </a:p>
        </p:txBody>
      </p:sp>
      <p:pic>
        <p:nvPicPr>
          <p:cNvPr id="6" name="図 5">
            <a:extLst>
              <a:ext uri="{FF2B5EF4-FFF2-40B4-BE49-F238E27FC236}">
                <a16:creationId xmlns:a16="http://schemas.microsoft.com/office/drawing/2014/main" id="{583664CF-C2A7-182D-E14B-BBF197DD620B}"/>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Effect>
                      <a14:brightnessContrast bright="20000" contrast="-20000"/>
                    </a14:imgEffect>
                  </a14:imgLayer>
                </a14:imgProps>
              </a:ext>
            </a:extLst>
          </a:blip>
          <a:stretch>
            <a:fillRect/>
          </a:stretch>
        </p:blipFill>
        <p:spPr>
          <a:xfrm rot="5400000">
            <a:off x="6512041" y="1358299"/>
            <a:ext cx="2833437" cy="2125077"/>
          </a:xfrm>
          <a:prstGeom prst="rect">
            <a:avLst/>
          </a:prstGeom>
        </p:spPr>
      </p:pic>
      <p:pic>
        <p:nvPicPr>
          <p:cNvPr id="7" name="図 6">
            <a:extLst>
              <a:ext uri="{FF2B5EF4-FFF2-40B4-BE49-F238E27FC236}">
                <a16:creationId xmlns:a16="http://schemas.microsoft.com/office/drawing/2014/main" id="{73F099B7-A0F9-2F0E-F5AF-F6D1674E4185}"/>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50000"/>
                    </a14:imgEffect>
                    <a14:imgEffect>
                      <a14:brightnessContrast bright="20000"/>
                    </a14:imgEffect>
                  </a14:imgLayer>
                </a14:imgProps>
              </a:ext>
            </a:extLst>
          </a:blip>
          <a:stretch>
            <a:fillRect/>
          </a:stretch>
        </p:blipFill>
        <p:spPr>
          <a:xfrm>
            <a:off x="4171750" y="1025041"/>
            <a:ext cx="2562726" cy="1922044"/>
          </a:xfrm>
          <a:prstGeom prst="rect">
            <a:avLst/>
          </a:prstGeom>
        </p:spPr>
      </p:pic>
      <p:sp>
        <p:nvSpPr>
          <p:cNvPr id="8" name="テキスト ボックス 7">
            <a:extLst>
              <a:ext uri="{FF2B5EF4-FFF2-40B4-BE49-F238E27FC236}">
                <a16:creationId xmlns:a16="http://schemas.microsoft.com/office/drawing/2014/main" id="{B54EF24C-B33F-0DA4-37D8-28F339A7B24B}"/>
              </a:ext>
            </a:extLst>
          </p:cNvPr>
          <p:cNvSpPr txBox="1"/>
          <p:nvPr/>
        </p:nvSpPr>
        <p:spPr>
          <a:xfrm>
            <a:off x="3897267" y="3088050"/>
            <a:ext cx="2954655" cy="646331"/>
          </a:xfrm>
          <a:prstGeom prst="rect">
            <a:avLst/>
          </a:prstGeom>
          <a:noFill/>
        </p:spPr>
        <p:txBody>
          <a:bodyPr wrap="none" rtlCol="0">
            <a:spAutoFit/>
          </a:bodyPr>
          <a:lstStyle/>
          <a:p>
            <a:pPr algn="ctr"/>
            <a:r>
              <a:rPr lang="ja-JP" altLang="en-US" dirty="0">
                <a:latin typeface="メイリオ" panose="020B0604030504040204" pitchFamily="50" charset="-128"/>
                <a:ea typeface="メイリオ" panose="020B0604030504040204" pitchFamily="50" charset="-128"/>
              </a:rPr>
              <a:t>看護師が診察をサポートし</a:t>
            </a:r>
            <a:endParaRPr lang="en-US" altLang="ja-JP" dirty="0">
              <a:latin typeface="メイリオ" panose="020B0604030504040204" pitchFamily="50" charset="-128"/>
              <a:ea typeface="メイリオ" panose="020B0604030504040204" pitchFamily="50" charset="-128"/>
            </a:endParaRPr>
          </a:p>
          <a:p>
            <a:pPr algn="ctr"/>
            <a:r>
              <a:rPr lang="ja-JP" altLang="en-US" dirty="0">
                <a:latin typeface="メイリオ" panose="020B0604030504040204" pitchFamily="50" charset="-128"/>
                <a:ea typeface="メイリオ" panose="020B0604030504040204" pitchFamily="50" charset="-128"/>
              </a:rPr>
              <a:t>主治医や薬剤師とつなぐ</a:t>
            </a:r>
            <a:endParaRPr lang="en-US" altLang="ja-JP" dirty="0">
              <a:latin typeface="メイリオ" panose="020B0604030504040204" pitchFamily="50" charset="-128"/>
              <a:ea typeface="メイリオ" panose="020B0604030504040204" pitchFamily="50" charset="-128"/>
            </a:endParaRPr>
          </a:p>
        </p:txBody>
      </p:sp>
      <p:sp>
        <p:nvSpPr>
          <p:cNvPr id="19" name="テキスト ボックス 18">
            <a:extLst>
              <a:ext uri="{FF2B5EF4-FFF2-40B4-BE49-F238E27FC236}">
                <a16:creationId xmlns:a16="http://schemas.microsoft.com/office/drawing/2014/main" id="{3FA2BBC5-87A0-7F87-5E2B-8B0B639D1993}"/>
              </a:ext>
            </a:extLst>
          </p:cNvPr>
          <p:cNvSpPr txBox="1"/>
          <p:nvPr/>
        </p:nvSpPr>
        <p:spPr>
          <a:xfrm>
            <a:off x="3874822" y="3871745"/>
            <a:ext cx="5316623" cy="369332"/>
          </a:xfrm>
          <a:prstGeom prst="rect">
            <a:avLst/>
          </a:prstGeom>
          <a:solidFill>
            <a:srgbClr val="FFFF00"/>
          </a:solidFill>
        </p:spPr>
        <p:txBody>
          <a:bodyPr wrap="square" rtlCol="0">
            <a:spAutoFit/>
          </a:bodyPr>
          <a:lstStyle/>
          <a:p>
            <a:pPr algn="ctr"/>
            <a:r>
              <a:rPr kumimoji="1" lang="en-US" altLang="ja-JP" b="1" dirty="0">
                <a:latin typeface="Meiryo" panose="020B0604030504040204" pitchFamily="34" charset="-128"/>
                <a:ea typeface="Meiryo" panose="020B0604030504040204" pitchFamily="34" charset="-128"/>
              </a:rPr>
              <a:t>D</a:t>
            </a:r>
            <a:r>
              <a:rPr kumimoji="1" lang="ja-JP" altLang="en-US" b="1">
                <a:latin typeface="Meiryo" panose="020B0604030504040204" pitchFamily="34" charset="-128"/>
                <a:ea typeface="Meiryo" panose="020B0604030504040204" pitchFamily="34" charset="-128"/>
              </a:rPr>
              <a:t>（医師）</a:t>
            </a:r>
            <a:r>
              <a:rPr kumimoji="1" lang="en-US" altLang="ja-JP" b="1" dirty="0">
                <a:latin typeface="Meiryo" panose="020B0604030504040204" pitchFamily="34" charset="-128"/>
                <a:ea typeface="Meiryo" panose="020B0604030504040204" pitchFamily="34" charset="-128"/>
              </a:rPr>
              <a:t> to P</a:t>
            </a:r>
            <a:r>
              <a:rPr kumimoji="1" lang="ja-JP" altLang="en-US" b="1">
                <a:latin typeface="Meiryo" panose="020B0604030504040204" pitchFamily="34" charset="-128"/>
                <a:ea typeface="Meiryo" panose="020B0604030504040204" pitchFamily="34" charset="-128"/>
              </a:rPr>
              <a:t>（患者さん）</a:t>
            </a:r>
            <a:r>
              <a:rPr kumimoji="1" lang="en-US" altLang="ja-JP" b="1" dirty="0">
                <a:latin typeface="Meiryo" panose="020B0604030504040204" pitchFamily="34" charset="-128"/>
                <a:ea typeface="Meiryo" panose="020B0604030504040204" pitchFamily="34" charset="-128"/>
              </a:rPr>
              <a:t> with N</a:t>
            </a:r>
            <a:r>
              <a:rPr kumimoji="1" lang="ja-JP" altLang="en-US" b="1">
                <a:latin typeface="Meiryo" panose="020B0604030504040204" pitchFamily="34" charset="-128"/>
                <a:ea typeface="Meiryo" panose="020B0604030504040204" pitchFamily="34" charset="-128"/>
              </a:rPr>
              <a:t>（看護師）</a:t>
            </a:r>
          </a:p>
        </p:txBody>
      </p:sp>
      <p:pic>
        <p:nvPicPr>
          <p:cNvPr id="20" name="図 19" descr="ノートパソコンを使っている男性&#10;&#10;自動的に生成された説明">
            <a:extLst>
              <a:ext uri="{FF2B5EF4-FFF2-40B4-BE49-F238E27FC236}">
                <a16:creationId xmlns:a16="http://schemas.microsoft.com/office/drawing/2014/main" id="{71AB1081-1F70-133F-DB2F-DF415B292ADA}"/>
              </a:ext>
            </a:extLst>
          </p:cNvPr>
          <p:cNvPicPr>
            <a:picLocks noChangeAspect="1"/>
          </p:cNvPicPr>
          <p:nvPr/>
        </p:nvPicPr>
        <p:blipFill rotWithShape="1">
          <a:blip r:embed="rId8"/>
          <a:srcRect r="8122"/>
          <a:stretch/>
        </p:blipFill>
        <p:spPr>
          <a:xfrm>
            <a:off x="3897267" y="4376901"/>
            <a:ext cx="1762934" cy="1323438"/>
          </a:xfrm>
          <a:prstGeom prst="rect">
            <a:avLst/>
          </a:prstGeom>
        </p:spPr>
      </p:pic>
      <p:sp>
        <p:nvSpPr>
          <p:cNvPr id="23" name="テキスト ボックス 22">
            <a:extLst>
              <a:ext uri="{FF2B5EF4-FFF2-40B4-BE49-F238E27FC236}">
                <a16:creationId xmlns:a16="http://schemas.microsoft.com/office/drawing/2014/main" id="{1A817C40-F3C9-DBE9-E0AF-C976D1A70A4F}"/>
              </a:ext>
            </a:extLst>
          </p:cNvPr>
          <p:cNvSpPr txBox="1"/>
          <p:nvPr/>
        </p:nvSpPr>
        <p:spPr>
          <a:xfrm>
            <a:off x="5017526" y="6065086"/>
            <a:ext cx="4735000" cy="646331"/>
          </a:xfrm>
          <a:prstGeom prst="rect">
            <a:avLst/>
          </a:prstGeom>
          <a:noFill/>
        </p:spPr>
        <p:txBody>
          <a:bodyPr wrap="square">
            <a:spAutoFit/>
          </a:bodyPr>
          <a:lstStyle/>
          <a:p>
            <a:pPr algn="ctr"/>
            <a:r>
              <a:rPr kumimoji="1" lang="ja-JP" altLang="en-US" sz="1800" b="1">
                <a:highlight>
                  <a:srgbClr val="FFFF00"/>
                </a:highlight>
                <a:latin typeface="Meiryo" panose="020B0604030504040204" pitchFamily="34" charset="-128"/>
                <a:ea typeface="Meiryo" panose="020B0604030504040204" pitchFamily="34" charset="-128"/>
                <a:cs typeface="Times New Roman" panose="02020603050405020304" pitchFamily="18" charset="0"/>
              </a:rPr>
              <a:t>オンライン診療の可能性を</a:t>
            </a:r>
            <a:endParaRPr kumimoji="1" lang="en-US" altLang="ja-JP" sz="1800" b="1" dirty="0">
              <a:highlight>
                <a:srgbClr val="FFFF00"/>
              </a:highlight>
              <a:latin typeface="Meiryo" panose="020B0604030504040204" pitchFamily="34" charset="-128"/>
              <a:ea typeface="Meiryo" panose="020B0604030504040204" pitchFamily="34" charset="-128"/>
              <a:cs typeface="Times New Roman" panose="02020603050405020304" pitchFamily="18" charset="0"/>
            </a:endParaRPr>
          </a:p>
          <a:p>
            <a:pPr algn="ctr"/>
            <a:r>
              <a:rPr kumimoji="1" lang="ja-JP" altLang="en-US" sz="1800" b="1">
                <a:highlight>
                  <a:srgbClr val="FFFF00"/>
                </a:highlight>
                <a:latin typeface="Meiryo" panose="020B0604030504040204" pitchFamily="34" charset="-128"/>
                <a:ea typeface="Meiryo" panose="020B0604030504040204" pitchFamily="34" charset="-128"/>
                <a:cs typeface="Times New Roman" panose="02020603050405020304" pitchFamily="18" charset="0"/>
              </a:rPr>
              <a:t>大きく広げるシステム</a:t>
            </a:r>
            <a:endParaRPr kumimoji="1" lang="en-US" altLang="ja-JP" sz="1800" b="1" dirty="0">
              <a:highlight>
                <a:srgbClr val="FFFF00"/>
              </a:highlight>
              <a:latin typeface="Meiryo" panose="020B0604030504040204" pitchFamily="34" charset="-128"/>
              <a:ea typeface="Meiryo" panose="020B0604030504040204" pitchFamily="34" charset="-128"/>
              <a:cs typeface="Times New Roman" panose="02020603050405020304" pitchFamily="18" charset="0"/>
            </a:endParaRPr>
          </a:p>
        </p:txBody>
      </p:sp>
      <p:sp>
        <p:nvSpPr>
          <p:cNvPr id="25" name="テキスト ボックス 24">
            <a:extLst>
              <a:ext uri="{FF2B5EF4-FFF2-40B4-BE49-F238E27FC236}">
                <a16:creationId xmlns:a16="http://schemas.microsoft.com/office/drawing/2014/main" id="{B626CF7A-BC89-4FEF-CD12-5F789FF6B746}"/>
              </a:ext>
            </a:extLst>
          </p:cNvPr>
          <p:cNvSpPr txBox="1"/>
          <p:nvPr/>
        </p:nvSpPr>
        <p:spPr>
          <a:xfrm>
            <a:off x="5647318" y="4339335"/>
            <a:ext cx="3475416" cy="1569660"/>
          </a:xfrm>
          <a:prstGeom prst="rect">
            <a:avLst/>
          </a:prstGeom>
          <a:noFill/>
        </p:spPr>
        <p:txBody>
          <a:bodyPr wrap="square">
            <a:spAutoFit/>
          </a:bodyPr>
          <a:lstStyle/>
          <a:p>
            <a:r>
              <a:rPr kumimoji="1" lang="ja-JP" altLang="en-US" sz="1600">
                <a:latin typeface="Meiryo" panose="020B0604030504040204" pitchFamily="34" charset="-128"/>
                <a:ea typeface="Meiryo" panose="020B0604030504040204" pitchFamily="34" charset="-128"/>
                <a:cs typeface="Times New Roman" panose="02020603050405020304" pitchFamily="18" charset="0"/>
              </a:rPr>
              <a:t>オンライン診療の弱点を補完</a:t>
            </a:r>
            <a:endParaRPr kumimoji="1" lang="en-US" altLang="ja-JP" sz="1600" dirty="0">
              <a:latin typeface="Meiryo" panose="020B0604030504040204" pitchFamily="34" charset="-128"/>
              <a:ea typeface="Meiryo" panose="020B0604030504040204" pitchFamily="34" charset="-128"/>
              <a:cs typeface="Times New Roman" panose="02020603050405020304" pitchFamily="18" charset="0"/>
            </a:endParaRPr>
          </a:p>
          <a:p>
            <a:r>
              <a:rPr kumimoji="1" lang="ja-JP" altLang="en-US" sz="1600">
                <a:latin typeface="Meiryo" panose="020B0604030504040204" pitchFamily="34" charset="-128"/>
                <a:ea typeface="Meiryo" panose="020B0604030504040204" pitchFamily="34" charset="-128"/>
                <a:cs typeface="Times New Roman" panose="02020603050405020304" pitchFamily="18" charset="0"/>
              </a:rPr>
              <a:t>・身体所見</a:t>
            </a:r>
            <a:endParaRPr kumimoji="1" lang="en-US" altLang="ja-JP" sz="1600" dirty="0">
              <a:latin typeface="Meiryo" panose="020B0604030504040204" pitchFamily="34" charset="-128"/>
              <a:ea typeface="Meiryo" panose="020B0604030504040204" pitchFamily="34" charset="-128"/>
              <a:cs typeface="Times New Roman" panose="02020603050405020304" pitchFamily="18" charset="0"/>
            </a:endParaRPr>
          </a:p>
          <a:p>
            <a:r>
              <a:rPr kumimoji="1" lang="ja-JP" altLang="en-US" sz="1600">
                <a:latin typeface="Meiryo" panose="020B0604030504040204" pitchFamily="34" charset="-128"/>
                <a:ea typeface="Meiryo" panose="020B0604030504040204" pitchFamily="34" charset="-128"/>
                <a:cs typeface="Times New Roman" panose="02020603050405020304" pitchFamily="18" charset="0"/>
              </a:rPr>
              <a:t>・バイタルサイン・検査</a:t>
            </a:r>
            <a:endParaRPr kumimoji="1" lang="en-US" altLang="ja-JP" sz="1600" dirty="0">
              <a:latin typeface="Meiryo" panose="020B0604030504040204" pitchFamily="34" charset="-128"/>
              <a:ea typeface="Meiryo" panose="020B0604030504040204" pitchFamily="34" charset="-128"/>
              <a:cs typeface="Times New Roman" panose="02020603050405020304" pitchFamily="18" charset="0"/>
            </a:endParaRPr>
          </a:p>
          <a:p>
            <a:r>
              <a:rPr kumimoji="1" lang="ja-JP" altLang="en-US" sz="1600">
                <a:latin typeface="Meiryo" panose="020B0604030504040204" pitchFamily="34" charset="-128"/>
                <a:ea typeface="Meiryo" panose="020B0604030504040204" pitchFamily="34" charset="-128"/>
                <a:cs typeface="Times New Roman" panose="02020603050405020304" pitchFamily="18" charset="0"/>
              </a:rPr>
              <a:t>・高齢者等の視力・聴力問題</a:t>
            </a:r>
            <a:endParaRPr kumimoji="1" lang="en-US" altLang="ja-JP" sz="1600" dirty="0">
              <a:latin typeface="Meiryo" panose="020B0604030504040204" pitchFamily="34" charset="-128"/>
              <a:ea typeface="Meiryo" panose="020B0604030504040204" pitchFamily="34" charset="-128"/>
              <a:cs typeface="Times New Roman" panose="02020603050405020304" pitchFamily="18" charset="0"/>
            </a:endParaRPr>
          </a:p>
          <a:p>
            <a:r>
              <a:rPr lang="ja-JP" altLang="en-US" sz="1600">
                <a:solidFill>
                  <a:srgbClr val="383838"/>
                </a:solidFill>
                <a:latin typeface="Meiryo" panose="020B0604030504040204" pitchFamily="34" charset="-128"/>
                <a:ea typeface="Meiryo" panose="020B0604030504040204" pitchFamily="34" charset="-128"/>
              </a:rPr>
              <a:t>・デバイス・ネット環境・システム</a:t>
            </a:r>
            <a:endParaRPr lang="en-US" altLang="ja-JP" sz="1600" dirty="0">
              <a:solidFill>
                <a:srgbClr val="383838"/>
              </a:solidFill>
              <a:latin typeface="Meiryo" panose="020B0604030504040204" pitchFamily="34" charset="-128"/>
              <a:ea typeface="Meiryo" panose="020B0604030504040204" pitchFamily="34" charset="-128"/>
            </a:endParaRPr>
          </a:p>
          <a:p>
            <a:r>
              <a:rPr lang="ja-JP" altLang="en-US" sz="1600">
                <a:solidFill>
                  <a:srgbClr val="383838"/>
                </a:solidFill>
                <a:latin typeface="Meiryo" panose="020B0604030504040204" pitchFamily="34" charset="-128"/>
                <a:ea typeface="Meiryo" panose="020B0604030504040204" pitchFamily="34" charset="-128"/>
              </a:rPr>
              <a:t>・アドヒアランス確認　</a:t>
            </a:r>
            <a:r>
              <a:rPr lang="en-US" altLang="ja-JP" sz="1600" dirty="0" err="1">
                <a:solidFill>
                  <a:srgbClr val="383838"/>
                </a:solidFill>
                <a:latin typeface="Meiryo" panose="020B0604030504040204" pitchFamily="34" charset="-128"/>
                <a:ea typeface="Meiryo" panose="020B0604030504040204" pitchFamily="34" charset="-128"/>
              </a:rPr>
              <a:t>etc</a:t>
            </a:r>
            <a:r>
              <a:rPr lang="en-US" altLang="ja-JP" sz="1600" dirty="0">
                <a:solidFill>
                  <a:srgbClr val="383838"/>
                </a:solidFill>
                <a:latin typeface="Meiryo" panose="020B0604030504040204" pitchFamily="34" charset="-128"/>
                <a:ea typeface="Meiryo" panose="020B0604030504040204" pitchFamily="34" charset="-128"/>
              </a:rPr>
              <a:t>…</a:t>
            </a:r>
          </a:p>
        </p:txBody>
      </p:sp>
      <p:sp>
        <p:nvSpPr>
          <p:cNvPr id="26" name="テキスト ボックス 25">
            <a:extLst>
              <a:ext uri="{FF2B5EF4-FFF2-40B4-BE49-F238E27FC236}">
                <a16:creationId xmlns:a16="http://schemas.microsoft.com/office/drawing/2014/main" id="{BF24854D-DC70-34E2-F595-F31B1C275B4D}"/>
              </a:ext>
            </a:extLst>
          </p:cNvPr>
          <p:cNvSpPr txBox="1"/>
          <p:nvPr/>
        </p:nvSpPr>
        <p:spPr>
          <a:xfrm>
            <a:off x="8133981" y="956931"/>
            <a:ext cx="853119" cy="261610"/>
          </a:xfrm>
          <a:prstGeom prst="rect">
            <a:avLst/>
          </a:prstGeom>
          <a:solidFill>
            <a:schemeClr val="accent4"/>
          </a:solidFill>
        </p:spPr>
        <p:txBody>
          <a:bodyPr wrap="none" rtlCol="0">
            <a:spAutoFit/>
          </a:bodyPr>
          <a:lstStyle/>
          <a:p>
            <a:pPr algn="ctr"/>
            <a:r>
              <a:rPr kumimoji="1" lang="en-US" altLang="ja-JP" sz="1100" b="1" dirty="0" err="1">
                <a:solidFill>
                  <a:schemeClr val="bg1"/>
                </a:solidFill>
              </a:rPr>
              <a:t>MaaS</a:t>
            </a:r>
            <a:r>
              <a:rPr kumimoji="1" lang="en-US" altLang="ja-JP" sz="1100" b="1" dirty="0">
                <a:solidFill>
                  <a:schemeClr val="bg1"/>
                </a:solidFill>
              </a:rPr>
              <a:t> </a:t>
            </a:r>
            <a:r>
              <a:rPr kumimoji="1" lang="ja-JP" altLang="en-US" sz="1100" b="1">
                <a:solidFill>
                  <a:schemeClr val="bg1"/>
                </a:solidFill>
              </a:rPr>
              <a:t>車内</a:t>
            </a:r>
          </a:p>
        </p:txBody>
      </p:sp>
      <p:sp>
        <p:nvSpPr>
          <p:cNvPr id="27" name="テキスト ボックス 26">
            <a:extLst>
              <a:ext uri="{FF2B5EF4-FFF2-40B4-BE49-F238E27FC236}">
                <a16:creationId xmlns:a16="http://schemas.microsoft.com/office/drawing/2014/main" id="{98ED4887-83F5-13C2-5149-8877625345E8}"/>
              </a:ext>
            </a:extLst>
          </p:cNvPr>
          <p:cNvSpPr txBox="1"/>
          <p:nvPr/>
        </p:nvSpPr>
        <p:spPr>
          <a:xfrm>
            <a:off x="7624829" y="2420837"/>
            <a:ext cx="607859" cy="261610"/>
          </a:xfrm>
          <a:prstGeom prst="rect">
            <a:avLst/>
          </a:prstGeom>
          <a:solidFill>
            <a:schemeClr val="bg1"/>
          </a:solidFill>
        </p:spPr>
        <p:txBody>
          <a:bodyPr wrap="none" rtlCol="0">
            <a:spAutoFit/>
          </a:bodyPr>
          <a:lstStyle/>
          <a:p>
            <a:pPr algn="ctr"/>
            <a:r>
              <a:rPr kumimoji="1" lang="ja-JP" altLang="en-US" sz="1100" b="1"/>
              <a:t>看護師</a:t>
            </a:r>
          </a:p>
        </p:txBody>
      </p:sp>
      <p:sp>
        <p:nvSpPr>
          <p:cNvPr id="28" name="テキスト ボックス 27">
            <a:extLst>
              <a:ext uri="{FF2B5EF4-FFF2-40B4-BE49-F238E27FC236}">
                <a16:creationId xmlns:a16="http://schemas.microsoft.com/office/drawing/2014/main" id="{E3F90800-FB50-1A08-1272-BCCD393D0DE0}"/>
              </a:ext>
            </a:extLst>
          </p:cNvPr>
          <p:cNvSpPr txBox="1"/>
          <p:nvPr/>
        </p:nvSpPr>
        <p:spPr>
          <a:xfrm>
            <a:off x="6954030" y="3527721"/>
            <a:ext cx="748923" cy="261610"/>
          </a:xfrm>
          <a:prstGeom prst="rect">
            <a:avLst/>
          </a:prstGeom>
          <a:solidFill>
            <a:schemeClr val="bg1"/>
          </a:solidFill>
        </p:spPr>
        <p:txBody>
          <a:bodyPr wrap="none" rtlCol="0">
            <a:spAutoFit/>
          </a:bodyPr>
          <a:lstStyle/>
          <a:p>
            <a:pPr algn="ctr"/>
            <a:r>
              <a:rPr kumimoji="1" lang="ja-JP" altLang="en-US" sz="1100" b="1"/>
              <a:t>患者さん</a:t>
            </a:r>
          </a:p>
        </p:txBody>
      </p:sp>
      <p:sp>
        <p:nvSpPr>
          <p:cNvPr id="29" name="テキスト ボックス 28">
            <a:extLst>
              <a:ext uri="{FF2B5EF4-FFF2-40B4-BE49-F238E27FC236}">
                <a16:creationId xmlns:a16="http://schemas.microsoft.com/office/drawing/2014/main" id="{56353753-603E-7F73-9E31-C62E972E64D2}"/>
              </a:ext>
            </a:extLst>
          </p:cNvPr>
          <p:cNvSpPr txBox="1"/>
          <p:nvPr/>
        </p:nvSpPr>
        <p:spPr>
          <a:xfrm>
            <a:off x="4934160" y="5331156"/>
            <a:ext cx="466794" cy="261610"/>
          </a:xfrm>
          <a:prstGeom prst="rect">
            <a:avLst/>
          </a:prstGeom>
          <a:solidFill>
            <a:schemeClr val="bg1"/>
          </a:solidFill>
        </p:spPr>
        <p:txBody>
          <a:bodyPr wrap="none" rtlCol="0">
            <a:spAutoFit/>
          </a:bodyPr>
          <a:lstStyle/>
          <a:p>
            <a:pPr algn="ctr"/>
            <a:r>
              <a:rPr kumimoji="1" lang="ja-JP" altLang="en-US" sz="1100" b="1"/>
              <a:t>医師</a:t>
            </a:r>
          </a:p>
        </p:txBody>
      </p:sp>
      <p:sp>
        <p:nvSpPr>
          <p:cNvPr id="30" name="テキスト ボックス 29">
            <a:extLst>
              <a:ext uri="{FF2B5EF4-FFF2-40B4-BE49-F238E27FC236}">
                <a16:creationId xmlns:a16="http://schemas.microsoft.com/office/drawing/2014/main" id="{64DC73DB-B383-B9E6-654B-7777DD7C33D6}"/>
              </a:ext>
            </a:extLst>
          </p:cNvPr>
          <p:cNvSpPr txBox="1"/>
          <p:nvPr/>
        </p:nvSpPr>
        <p:spPr>
          <a:xfrm>
            <a:off x="3924722" y="4376901"/>
            <a:ext cx="466794" cy="261610"/>
          </a:xfrm>
          <a:prstGeom prst="rect">
            <a:avLst/>
          </a:prstGeom>
          <a:solidFill>
            <a:schemeClr val="accent4"/>
          </a:solidFill>
        </p:spPr>
        <p:txBody>
          <a:bodyPr wrap="none" rtlCol="0">
            <a:spAutoFit/>
          </a:bodyPr>
          <a:lstStyle/>
          <a:p>
            <a:pPr algn="ctr"/>
            <a:r>
              <a:rPr kumimoji="1" lang="ja-JP" altLang="en-US" sz="1100" b="1">
                <a:solidFill>
                  <a:schemeClr val="bg1"/>
                </a:solidFill>
              </a:rPr>
              <a:t>病院</a:t>
            </a:r>
          </a:p>
        </p:txBody>
      </p:sp>
      <p:pic>
        <p:nvPicPr>
          <p:cNvPr id="32" name="図 31">
            <a:extLst>
              <a:ext uri="{FF2B5EF4-FFF2-40B4-BE49-F238E27FC236}">
                <a16:creationId xmlns:a16="http://schemas.microsoft.com/office/drawing/2014/main" id="{4F0E4789-6EEF-AD29-DED1-E86FFF1E676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5511" y="962572"/>
            <a:ext cx="3288570" cy="2466428"/>
          </a:xfrm>
          <a:prstGeom prst="rect">
            <a:avLst/>
          </a:prstGeom>
        </p:spPr>
      </p:pic>
      <p:sp>
        <p:nvSpPr>
          <p:cNvPr id="31" name="テキスト ボックス 30">
            <a:extLst>
              <a:ext uri="{FF2B5EF4-FFF2-40B4-BE49-F238E27FC236}">
                <a16:creationId xmlns:a16="http://schemas.microsoft.com/office/drawing/2014/main" id="{1581267D-EA2F-89D2-729C-709A16412965}"/>
              </a:ext>
            </a:extLst>
          </p:cNvPr>
          <p:cNvSpPr txBox="1"/>
          <p:nvPr/>
        </p:nvSpPr>
        <p:spPr>
          <a:xfrm>
            <a:off x="253278" y="1008644"/>
            <a:ext cx="1172117" cy="261610"/>
          </a:xfrm>
          <a:prstGeom prst="rect">
            <a:avLst/>
          </a:prstGeom>
          <a:solidFill>
            <a:schemeClr val="accent2">
              <a:lumMod val="75000"/>
            </a:schemeClr>
          </a:solidFill>
        </p:spPr>
        <p:txBody>
          <a:bodyPr wrap="none" rtlCol="0">
            <a:spAutoFit/>
          </a:bodyPr>
          <a:lstStyle/>
          <a:p>
            <a:pPr algn="ctr"/>
            <a:r>
              <a:rPr kumimoji="1" lang="ja-JP" altLang="en-US" sz="1100" b="1">
                <a:solidFill>
                  <a:schemeClr val="bg1"/>
                </a:solidFill>
              </a:rPr>
              <a:t>地域集会所など</a:t>
            </a:r>
          </a:p>
        </p:txBody>
      </p:sp>
      <p:sp>
        <p:nvSpPr>
          <p:cNvPr id="33" name="テキスト ボックス 32">
            <a:extLst>
              <a:ext uri="{FF2B5EF4-FFF2-40B4-BE49-F238E27FC236}">
                <a16:creationId xmlns:a16="http://schemas.microsoft.com/office/drawing/2014/main" id="{5DC7AD00-696E-90D3-BB64-29EF0DABC1D7}"/>
              </a:ext>
            </a:extLst>
          </p:cNvPr>
          <p:cNvSpPr txBox="1"/>
          <p:nvPr/>
        </p:nvSpPr>
        <p:spPr>
          <a:xfrm>
            <a:off x="4250327" y="877028"/>
            <a:ext cx="2031325" cy="338554"/>
          </a:xfrm>
          <a:prstGeom prst="rect">
            <a:avLst/>
          </a:prstGeom>
          <a:solidFill>
            <a:schemeClr val="accent4">
              <a:lumMod val="20000"/>
              <a:lumOff val="80000"/>
            </a:schemeClr>
          </a:solidFill>
        </p:spPr>
        <p:txBody>
          <a:bodyPr wrap="none" rtlCol="0">
            <a:spAutoFit/>
          </a:bodyPr>
          <a:lstStyle/>
          <a:p>
            <a:r>
              <a:rPr kumimoji="1" lang="ja-JP" altLang="en-US" sz="1600" b="1"/>
              <a:t>車内は個室の診察室</a:t>
            </a:r>
          </a:p>
        </p:txBody>
      </p:sp>
    </p:spTree>
    <p:extLst>
      <p:ext uri="{BB962C8B-B14F-4D97-AF65-F5344CB8AC3E}">
        <p14:creationId xmlns:p14="http://schemas.microsoft.com/office/powerpoint/2010/main" val="3334203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65B308C2-BD4A-D64A-A819-B795910A0D33}"/>
              </a:ext>
            </a:extLst>
          </p:cNvPr>
          <p:cNvSpPr txBox="1"/>
          <p:nvPr/>
        </p:nvSpPr>
        <p:spPr>
          <a:xfrm>
            <a:off x="204151" y="562204"/>
            <a:ext cx="8834782" cy="530017"/>
          </a:xfrm>
          <a:prstGeom prst="rect">
            <a:avLst/>
          </a:prstGeom>
          <a:noFill/>
        </p:spPr>
        <p:txBody>
          <a:bodyPr wrap="square">
            <a:spAutoFit/>
          </a:bodyPr>
          <a:lstStyle/>
          <a:p>
            <a:pPr algn="ctr"/>
            <a:r>
              <a:rPr kumimoji="1" lang="ja-JP" altLang="en-US" sz="2844" b="1">
                <a:latin typeface="Meiryo" panose="020B0604030504040204" pitchFamily="34" charset="-128"/>
                <a:ea typeface="Meiryo" panose="020B0604030504040204" pitchFamily="34" charset="-128"/>
              </a:rPr>
              <a:t>ヘルスケアモビリティ導入後活動</a:t>
            </a:r>
            <a:endParaRPr lang="ja-JP" altLang="en-US" sz="2133">
              <a:latin typeface="Meiryo" panose="020B0604030504040204" pitchFamily="34" charset="-128"/>
              <a:ea typeface="Meiryo" panose="020B0604030504040204" pitchFamily="34" charset="-128"/>
            </a:endParaRPr>
          </a:p>
        </p:txBody>
      </p:sp>
      <p:cxnSp>
        <p:nvCxnSpPr>
          <p:cNvPr id="3" name="直線コネクタ 2">
            <a:extLst>
              <a:ext uri="{FF2B5EF4-FFF2-40B4-BE49-F238E27FC236}">
                <a16:creationId xmlns:a16="http://schemas.microsoft.com/office/drawing/2014/main" id="{C13C40BB-0146-6A4B-979D-F58114275AAF}"/>
              </a:ext>
            </a:extLst>
          </p:cNvPr>
          <p:cNvCxnSpPr>
            <a:cxnSpLocks/>
          </p:cNvCxnSpPr>
          <p:nvPr/>
        </p:nvCxnSpPr>
        <p:spPr>
          <a:xfrm>
            <a:off x="204151" y="1313252"/>
            <a:ext cx="8834782" cy="0"/>
          </a:xfrm>
          <a:prstGeom prst="line">
            <a:avLst/>
          </a:prstGeom>
          <a:ln w="38100"/>
        </p:spPr>
        <p:style>
          <a:lnRef idx="1">
            <a:schemeClr val="accent1"/>
          </a:lnRef>
          <a:fillRef idx="0">
            <a:schemeClr val="accent1"/>
          </a:fillRef>
          <a:effectRef idx="0">
            <a:schemeClr val="accent1"/>
          </a:effectRef>
          <a:fontRef idx="minor">
            <a:schemeClr val="tx1"/>
          </a:fontRef>
        </p:style>
      </p:cxnSp>
      <p:grpSp>
        <p:nvGrpSpPr>
          <p:cNvPr id="11" name="グループ化 10">
            <a:extLst>
              <a:ext uri="{FF2B5EF4-FFF2-40B4-BE49-F238E27FC236}">
                <a16:creationId xmlns:a16="http://schemas.microsoft.com/office/drawing/2014/main" id="{758C868B-12D9-409F-CE60-33A474FDCFFB}"/>
              </a:ext>
            </a:extLst>
          </p:cNvPr>
          <p:cNvGrpSpPr/>
          <p:nvPr/>
        </p:nvGrpSpPr>
        <p:grpSpPr>
          <a:xfrm>
            <a:off x="307990" y="1599217"/>
            <a:ext cx="8528020" cy="3420532"/>
            <a:chOff x="685799" y="2056365"/>
            <a:chExt cx="9594023" cy="3357010"/>
          </a:xfrm>
        </p:grpSpPr>
        <p:sp>
          <p:nvSpPr>
            <p:cNvPr id="8" name="角丸四角形 7">
              <a:extLst>
                <a:ext uri="{FF2B5EF4-FFF2-40B4-BE49-F238E27FC236}">
                  <a16:creationId xmlns:a16="http://schemas.microsoft.com/office/drawing/2014/main" id="{FCF05F0B-E564-CE5D-11D7-6FCCBAA29493}"/>
                </a:ext>
              </a:extLst>
            </p:cNvPr>
            <p:cNvSpPr/>
            <p:nvPr/>
          </p:nvSpPr>
          <p:spPr>
            <a:xfrm>
              <a:off x="685799" y="2056365"/>
              <a:ext cx="2953579" cy="3327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ltLang="ja-JP" sz="2489" b="1" dirty="0">
                <a:latin typeface="MS PGothic" panose="020B0600070205080204" pitchFamily="34" charset="-128"/>
                <a:ea typeface="MS PGothic" panose="020B0600070205080204" pitchFamily="34" charset="-128"/>
              </a:endParaRPr>
            </a:p>
            <a:p>
              <a:pPr algn="ctr"/>
              <a:endParaRPr kumimoji="1" lang="en-US" altLang="ja-JP" sz="2489" b="1" dirty="0">
                <a:latin typeface="MS PGothic" panose="020B0600070205080204" pitchFamily="34" charset="-128"/>
                <a:ea typeface="MS PGothic" panose="020B0600070205080204" pitchFamily="34" charset="-128"/>
              </a:endParaRPr>
            </a:p>
            <a:p>
              <a:pPr algn="ctr"/>
              <a:r>
                <a:rPr kumimoji="1" lang="ja-JP" altLang="en-US" sz="2489" b="1">
                  <a:latin typeface="MS PGothic" panose="020B0600070205080204" pitchFamily="34" charset="-128"/>
                  <a:ea typeface="MS PGothic" panose="020B0600070205080204" pitchFamily="34" charset="-128"/>
                </a:rPr>
                <a:t>オンライン診療</a:t>
              </a:r>
              <a:endParaRPr kumimoji="1" lang="en-US" altLang="ja-JP" sz="2489" b="1" dirty="0">
                <a:latin typeface="MS PGothic" panose="020B0600070205080204" pitchFamily="34" charset="-128"/>
                <a:ea typeface="MS PGothic" panose="020B0600070205080204" pitchFamily="34" charset="-128"/>
              </a:endParaRPr>
            </a:p>
            <a:p>
              <a:pPr algn="ctr"/>
              <a:endParaRPr kumimoji="1" lang="en-US" altLang="ja-JP" sz="2489" b="1" dirty="0">
                <a:latin typeface="MS PGothic" panose="020B0600070205080204" pitchFamily="34" charset="-128"/>
                <a:ea typeface="MS PGothic" panose="020B0600070205080204" pitchFamily="34" charset="-128"/>
              </a:endParaRPr>
            </a:p>
            <a:p>
              <a:pPr algn="ctr"/>
              <a:endParaRPr kumimoji="1" lang="en-US" altLang="ja-JP" sz="2489" b="1" dirty="0">
                <a:latin typeface="MS PGothic" panose="020B0600070205080204" pitchFamily="34" charset="-128"/>
                <a:ea typeface="MS PGothic" panose="020B0600070205080204" pitchFamily="34" charset="-128"/>
              </a:endParaRPr>
            </a:p>
            <a:p>
              <a:pPr algn="ctr"/>
              <a:r>
                <a:rPr kumimoji="1" lang="ja-JP" altLang="en-US" sz="1600">
                  <a:latin typeface="MS PGothic" panose="020B0600070205080204" pitchFamily="34" charset="-128"/>
                  <a:ea typeface="MS PGothic" panose="020B0600070205080204" pitchFamily="34" charset="-128"/>
                </a:rPr>
                <a:t>医療を効果的に　</a:t>
              </a:r>
              <a:endParaRPr kumimoji="1" lang="en-US" altLang="ja-JP" sz="1600" dirty="0">
                <a:latin typeface="MS PGothic" panose="020B0600070205080204" pitchFamily="34" charset="-128"/>
                <a:ea typeface="MS PGothic" panose="020B0600070205080204" pitchFamily="34" charset="-128"/>
              </a:endParaRPr>
            </a:p>
            <a:p>
              <a:pPr algn="ctr"/>
              <a:r>
                <a:rPr kumimoji="1" lang="ja-JP" altLang="en-US" sz="1600">
                  <a:latin typeface="MS PGothic" panose="020B0600070205080204" pitchFamily="34" charset="-128"/>
                  <a:ea typeface="MS PGothic" panose="020B0600070205080204" pitchFamily="34" charset="-128"/>
                </a:rPr>
                <a:t>アクセス・待ち時間</a:t>
              </a:r>
              <a:endParaRPr kumimoji="1" lang="en-US" altLang="ja-JP" sz="1600" dirty="0">
                <a:latin typeface="MS PGothic" panose="020B0600070205080204" pitchFamily="34" charset="-128"/>
                <a:ea typeface="MS PGothic" panose="020B0600070205080204" pitchFamily="34" charset="-128"/>
              </a:endParaRPr>
            </a:p>
            <a:p>
              <a:pPr algn="ctr"/>
              <a:r>
                <a:rPr kumimoji="1" lang="ja-JP" altLang="en-US" sz="1600">
                  <a:latin typeface="MS PGothic" panose="020B0600070205080204" pitchFamily="34" charset="-128"/>
                  <a:ea typeface="MS PGothic" panose="020B0600070205080204" pitchFamily="34" charset="-128"/>
                </a:rPr>
                <a:t>負担軽減</a:t>
              </a:r>
              <a:endParaRPr kumimoji="1" lang="en-US" altLang="ja-JP" sz="1600" dirty="0">
                <a:latin typeface="MS PGothic" panose="020B0600070205080204" pitchFamily="34" charset="-128"/>
                <a:ea typeface="MS PGothic" panose="020B0600070205080204" pitchFamily="34" charset="-128"/>
              </a:endParaRPr>
            </a:p>
            <a:p>
              <a:pPr algn="ctr"/>
              <a:r>
                <a:rPr kumimoji="1" lang="ja-JP" altLang="en-US" sz="1600">
                  <a:latin typeface="MS PGothic" panose="020B0600070205080204" pitchFamily="34" charset="-128"/>
                  <a:ea typeface="MS PGothic" panose="020B0600070205080204" pitchFamily="34" charset="-128"/>
                </a:rPr>
                <a:t>家族にもメリット</a:t>
              </a:r>
              <a:endParaRPr kumimoji="1" lang="en-US" altLang="ja-JP" sz="1600" dirty="0">
                <a:latin typeface="MS PGothic" panose="020B0600070205080204" pitchFamily="34" charset="-128"/>
                <a:ea typeface="MS PGothic" panose="020B0600070205080204" pitchFamily="34" charset="-128"/>
              </a:endParaRPr>
            </a:p>
            <a:p>
              <a:pPr algn="ctr"/>
              <a:endParaRPr kumimoji="1" lang="ja-JP" altLang="en-US" sz="2489" b="1">
                <a:latin typeface="MS PGothic" panose="020B0600070205080204" pitchFamily="34" charset="-128"/>
                <a:ea typeface="MS PGothic" panose="020B0600070205080204" pitchFamily="34" charset="-128"/>
              </a:endParaRPr>
            </a:p>
          </p:txBody>
        </p:sp>
        <p:sp>
          <p:nvSpPr>
            <p:cNvPr id="9" name="角丸四角形 8">
              <a:extLst>
                <a:ext uri="{FF2B5EF4-FFF2-40B4-BE49-F238E27FC236}">
                  <a16:creationId xmlns:a16="http://schemas.microsoft.com/office/drawing/2014/main" id="{31E3CBAC-55D7-EA33-7535-D5DBF957B31E}"/>
                </a:ext>
              </a:extLst>
            </p:cNvPr>
            <p:cNvSpPr/>
            <p:nvPr/>
          </p:nvSpPr>
          <p:spPr>
            <a:xfrm>
              <a:off x="7193722" y="2085975"/>
              <a:ext cx="3086100" cy="3327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ltLang="ja-JP" sz="2489" dirty="0">
                <a:latin typeface="MS PGothic" panose="020B0600070205080204" pitchFamily="34" charset="-128"/>
                <a:ea typeface="MS PGothic" panose="020B0600070205080204" pitchFamily="34" charset="-128"/>
              </a:endParaRPr>
            </a:p>
            <a:p>
              <a:pPr algn="ctr"/>
              <a:r>
                <a:rPr kumimoji="1" lang="ja-JP" altLang="en-US" sz="2489">
                  <a:latin typeface="MS PGothic" panose="020B0600070205080204" pitchFamily="34" charset="-128"/>
                  <a:ea typeface="MS PGothic" panose="020B0600070205080204" pitchFamily="34" charset="-128"/>
                </a:rPr>
                <a:t>訪問診療</a:t>
              </a:r>
              <a:endParaRPr kumimoji="1" lang="en-US" altLang="ja-JP" sz="2489" dirty="0">
                <a:latin typeface="MS PGothic" panose="020B0600070205080204" pitchFamily="34" charset="-128"/>
                <a:ea typeface="MS PGothic" panose="020B0600070205080204" pitchFamily="34" charset="-128"/>
              </a:endParaRPr>
            </a:p>
            <a:p>
              <a:pPr algn="ctr"/>
              <a:endParaRPr kumimoji="1" lang="en-US" altLang="ja-JP" sz="2489" dirty="0">
                <a:latin typeface="MS PGothic" panose="020B0600070205080204" pitchFamily="34" charset="-128"/>
                <a:ea typeface="MS PGothic" panose="020B0600070205080204" pitchFamily="34" charset="-128"/>
              </a:endParaRPr>
            </a:p>
            <a:p>
              <a:pPr algn="ctr"/>
              <a:endParaRPr kumimoji="1" lang="en-US" altLang="ja-JP" sz="2489" dirty="0">
                <a:latin typeface="MS PGothic" panose="020B0600070205080204" pitchFamily="34" charset="-128"/>
                <a:ea typeface="MS PGothic" panose="020B0600070205080204" pitchFamily="34" charset="-128"/>
              </a:endParaRPr>
            </a:p>
            <a:p>
              <a:pPr algn="ctr"/>
              <a:endParaRPr kumimoji="1" lang="en-US" altLang="ja-JP" sz="2489" dirty="0">
                <a:latin typeface="MS PGothic" panose="020B0600070205080204" pitchFamily="34" charset="-128"/>
                <a:ea typeface="MS PGothic" panose="020B0600070205080204" pitchFamily="34" charset="-128"/>
              </a:endParaRPr>
            </a:p>
            <a:p>
              <a:pPr algn="ctr"/>
              <a:r>
                <a:rPr kumimoji="1" lang="ja-JP" altLang="en-US" sz="1600">
                  <a:latin typeface="MS PGothic" panose="020B0600070205080204" pitchFamily="34" charset="-128"/>
                  <a:ea typeface="MS PGothic" panose="020B0600070205080204" pitchFamily="34" charset="-128"/>
                </a:rPr>
                <a:t>必要時往診</a:t>
              </a:r>
              <a:endParaRPr kumimoji="1" lang="en-US" altLang="ja-JP" sz="1600" dirty="0">
                <a:latin typeface="MS PGothic" panose="020B0600070205080204" pitchFamily="34" charset="-128"/>
                <a:ea typeface="MS PGothic" panose="020B0600070205080204" pitchFamily="34" charset="-128"/>
              </a:endParaRPr>
            </a:p>
            <a:p>
              <a:pPr algn="ctr"/>
              <a:r>
                <a:rPr kumimoji="1" lang="ja-JP" altLang="en-US" sz="1600">
                  <a:latin typeface="MS PGothic" panose="020B0600070205080204" pitchFamily="34" charset="-128"/>
                  <a:ea typeface="MS PGothic" panose="020B0600070205080204" pitchFamily="34" charset="-128"/>
                </a:rPr>
                <a:t>訪問看護との連携</a:t>
              </a:r>
              <a:endParaRPr kumimoji="1" lang="en-US" altLang="ja-JP" sz="1600" dirty="0">
                <a:latin typeface="MS PGothic" panose="020B0600070205080204" pitchFamily="34" charset="-128"/>
                <a:ea typeface="MS PGothic" panose="020B0600070205080204" pitchFamily="34" charset="-128"/>
              </a:endParaRPr>
            </a:p>
            <a:p>
              <a:pPr algn="ctr"/>
              <a:r>
                <a:rPr kumimoji="1" lang="ja-JP" altLang="en-US" sz="1422">
                  <a:latin typeface="MS PGothic" panose="020B0600070205080204" pitchFamily="34" charset="-128"/>
                  <a:ea typeface="MS PGothic" panose="020B0600070205080204" pitchFamily="34" charset="-128"/>
                </a:rPr>
                <a:t>　</a:t>
              </a:r>
              <a:r>
                <a:rPr kumimoji="1" lang="ja-JP" altLang="en-US" sz="2489">
                  <a:latin typeface="MS PGothic" panose="020B0600070205080204" pitchFamily="34" charset="-128"/>
                  <a:ea typeface="MS PGothic" panose="020B0600070205080204" pitchFamily="34" charset="-128"/>
                </a:rPr>
                <a:t>　</a:t>
              </a:r>
              <a:endParaRPr kumimoji="1" lang="en-US" altLang="ja-JP" sz="2489" dirty="0">
                <a:latin typeface="MS PGothic" panose="020B0600070205080204" pitchFamily="34" charset="-128"/>
                <a:ea typeface="MS PGothic" panose="020B0600070205080204" pitchFamily="34" charset="-128"/>
              </a:endParaRPr>
            </a:p>
          </p:txBody>
        </p:sp>
        <p:sp>
          <p:nvSpPr>
            <p:cNvPr id="10" name="角丸四角形 9">
              <a:extLst>
                <a:ext uri="{FF2B5EF4-FFF2-40B4-BE49-F238E27FC236}">
                  <a16:creationId xmlns:a16="http://schemas.microsoft.com/office/drawing/2014/main" id="{C235C3EC-08C1-F948-97AB-C1B8CAEA2D7B}"/>
                </a:ext>
              </a:extLst>
            </p:cNvPr>
            <p:cNvSpPr/>
            <p:nvPr/>
          </p:nvSpPr>
          <p:spPr>
            <a:xfrm>
              <a:off x="3817620" y="2085975"/>
              <a:ext cx="3187700" cy="3327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ltLang="ja-JP" sz="2489" dirty="0">
                <a:latin typeface="MS PGothic" panose="020B0600070205080204" pitchFamily="34" charset="-128"/>
                <a:ea typeface="MS PGothic" panose="020B0600070205080204" pitchFamily="34" charset="-128"/>
              </a:endParaRPr>
            </a:p>
            <a:p>
              <a:pPr algn="ctr"/>
              <a:endParaRPr kumimoji="1" lang="en-US" altLang="ja-JP" sz="2489" dirty="0">
                <a:latin typeface="MS PGothic" panose="020B0600070205080204" pitchFamily="34" charset="-128"/>
                <a:ea typeface="MS PGothic" panose="020B0600070205080204" pitchFamily="34" charset="-128"/>
              </a:endParaRPr>
            </a:p>
            <a:p>
              <a:pPr algn="ctr"/>
              <a:r>
                <a:rPr kumimoji="1" lang="ja-JP" altLang="en-US" sz="2489">
                  <a:latin typeface="MS PGothic" panose="020B0600070205080204" pitchFamily="34" charset="-128"/>
                  <a:ea typeface="MS PGothic" panose="020B0600070205080204" pitchFamily="34" charset="-128"/>
                </a:rPr>
                <a:t>移動保健室</a:t>
              </a:r>
              <a:endParaRPr kumimoji="1" lang="en-US" altLang="ja-JP" sz="2489" dirty="0">
                <a:latin typeface="MS PGothic" panose="020B0600070205080204" pitchFamily="34" charset="-128"/>
                <a:ea typeface="MS PGothic" panose="020B0600070205080204" pitchFamily="34" charset="-128"/>
              </a:endParaRPr>
            </a:p>
            <a:p>
              <a:pPr algn="ctr"/>
              <a:endParaRPr kumimoji="1" lang="en-US" altLang="ja-JP" sz="2489" dirty="0">
                <a:latin typeface="MS PGothic" panose="020B0600070205080204" pitchFamily="34" charset="-128"/>
                <a:ea typeface="MS PGothic" panose="020B0600070205080204" pitchFamily="34" charset="-128"/>
              </a:endParaRPr>
            </a:p>
            <a:p>
              <a:pPr algn="ctr"/>
              <a:endParaRPr kumimoji="1" lang="en-US" altLang="ja-JP" sz="356" dirty="0">
                <a:latin typeface="MS PGothic" panose="020B0600070205080204" pitchFamily="34" charset="-128"/>
                <a:ea typeface="MS PGothic" panose="020B0600070205080204" pitchFamily="34" charset="-128"/>
              </a:endParaRPr>
            </a:p>
            <a:p>
              <a:pPr algn="ctr"/>
              <a:r>
                <a:rPr kumimoji="1" lang="ja-JP" altLang="en-US" sz="1600" b="1">
                  <a:latin typeface="MS PGothic" panose="020B0600070205080204" pitchFamily="34" charset="-128"/>
                  <a:ea typeface="MS PGothic" panose="020B0600070205080204" pitchFamily="34" charset="-128"/>
                </a:rPr>
                <a:t>なんでも相談室、お手伝い</a:t>
              </a:r>
              <a:endParaRPr kumimoji="1" lang="en-US" altLang="ja-JP" sz="1600" b="1" dirty="0">
                <a:latin typeface="MS PGothic" panose="020B0600070205080204" pitchFamily="34" charset="-128"/>
                <a:ea typeface="MS PGothic" panose="020B0600070205080204" pitchFamily="34" charset="-128"/>
              </a:endParaRPr>
            </a:p>
            <a:p>
              <a:pPr algn="ctr"/>
              <a:r>
                <a:rPr kumimoji="1" lang="ja-JP" altLang="en-US" sz="1600" b="1">
                  <a:latin typeface="MS PGothic" panose="020B0600070205080204" pitchFamily="34" charset="-128"/>
                  <a:ea typeface="MS PGothic" panose="020B0600070205080204" pitchFamily="34" charset="-128"/>
                </a:rPr>
                <a:t>互助力</a:t>
              </a:r>
              <a:r>
                <a:rPr kumimoji="1" lang="en-US" altLang="ja-JP" sz="1600" b="1" dirty="0">
                  <a:latin typeface="MS PGothic" panose="020B0600070205080204" pitchFamily="34" charset="-128"/>
                  <a:ea typeface="MS PGothic" panose="020B0600070205080204" pitchFamily="34" charset="-128"/>
                </a:rPr>
                <a:t>UP</a:t>
              </a:r>
              <a:r>
                <a:rPr kumimoji="1" lang="ja-JP" altLang="en-US" sz="1600" b="1">
                  <a:latin typeface="MS PGothic" panose="020B0600070205080204" pitchFamily="34" charset="-128"/>
                  <a:ea typeface="MS PGothic" panose="020B0600070205080204" pitchFamily="34" charset="-128"/>
                </a:rPr>
                <a:t>につなげる</a:t>
              </a:r>
              <a:endParaRPr kumimoji="1" lang="en-US" altLang="ja-JP" sz="1600" b="1" dirty="0">
                <a:latin typeface="MS PGothic" panose="020B0600070205080204" pitchFamily="34" charset="-128"/>
                <a:ea typeface="MS PGothic" panose="020B0600070205080204" pitchFamily="34" charset="-128"/>
              </a:endParaRPr>
            </a:p>
            <a:p>
              <a:pPr algn="ctr"/>
              <a:r>
                <a:rPr kumimoji="1" lang="ja-JP" altLang="en-US" sz="1600" b="1">
                  <a:latin typeface="MS PGothic" panose="020B0600070205080204" pitchFamily="34" charset="-128"/>
                  <a:ea typeface="MS PGothic" panose="020B0600070205080204" pitchFamily="34" charset="-128"/>
                </a:rPr>
                <a:t>イベント、体操</a:t>
              </a:r>
              <a:endParaRPr kumimoji="1" lang="en-US" altLang="ja-JP" sz="1600" b="1" dirty="0">
                <a:latin typeface="MS PGothic" panose="020B0600070205080204" pitchFamily="34" charset="-128"/>
                <a:ea typeface="MS PGothic" panose="020B0600070205080204" pitchFamily="34" charset="-128"/>
              </a:endParaRPr>
            </a:p>
            <a:p>
              <a:pPr algn="ctr"/>
              <a:r>
                <a:rPr kumimoji="1" lang="ja-JP" altLang="en-US" sz="1600" b="1">
                  <a:latin typeface="MS PGothic" panose="020B0600070205080204" pitchFamily="34" charset="-128"/>
                  <a:ea typeface="MS PGothic" panose="020B0600070205080204" pitchFamily="34" charset="-128"/>
                </a:rPr>
                <a:t>体力・体調チェック</a:t>
              </a:r>
              <a:endParaRPr kumimoji="1" lang="en-US" altLang="ja-JP" sz="1600" b="1" dirty="0">
                <a:latin typeface="MS PGothic" panose="020B0600070205080204" pitchFamily="34" charset="-128"/>
                <a:ea typeface="MS PGothic" panose="020B0600070205080204" pitchFamily="34" charset="-128"/>
              </a:endParaRPr>
            </a:p>
            <a:p>
              <a:pPr algn="ctr"/>
              <a:r>
                <a:rPr kumimoji="1" lang="ja-JP" altLang="en-US" sz="1600" b="1">
                  <a:latin typeface="MS PGothic" panose="020B0600070205080204" pitchFamily="34" charset="-128"/>
                  <a:ea typeface="MS PGothic" panose="020B0600070205080204" pitchFamily="34" charset="-128"/>
                </a:rPr>
                <a:t>保健師・包括・居宅と連携</a:t>
              </a:r>
              <a:endParaRPr kumimoji="1" lang="en-US" altLang="ja-JP" sz="1600" b="1" dirty="0">
                <a:latin typeface="MS PGothic" panose="020B0600070205080204" pitchFamily="34" charset="-128"/>
                <a:ea typeface="MS PGothic" panose="020B0600070205080204" pitchFamily="34" charset="-128"/>
              </a:endParaRPr>
            </a:p>
            <a:p>
              <a:pPr algn="ctr"/>
              <a:endParaRPr kumimoji="1" lang="en-US" altLang="ja-JP" sz="1600" b="1" dirty="0"/>
            </a:p>
            <a:p>
              <a:pPr algn="ctr"/>
              <a:endParaRPr kumimoji="1" lang="ja-JP" altLang="en-US" sz="2489">
                <a:latin typeface="MS PGothic" panose="020B0600070205080204" pitchFamily="34" charset="-128"/>
                <a:ea typeface="MS PGothic" panose="020B0600070205080204" pitchFamily="34" charset="-128"/>
              </a:endParaRPr>
            </a:p>
          </p:txBody>
        </p:sp>
      </p:grpSp>
      <p:sp>
        <p:nvSpPr>
          <p:cNvPr id="13" name="テキスト ボックス 12">
            <a:extLst>
              <a:ext uri="{FF2B5EF4-FFF2-40B4-BE49-F238E27FC236}">
                <a16:creationId xmlns:a16="http://schemas.microsoft.com/office/drawing/2014/main" id="{6A9496F0-A8A0-F5DB-4699-D637C0FA76C7}"/>
              </a:ext>
            </a:extLst>
          </p:cNvPr>
          <p:cNvSpPr txBox="1"/>
          <p:nvPr/>
        </p:nvSpPr>
        <p:spPr>
          <a:xfrm>
            <a:off x="357532" y="5212689"/>
            <a:ext cx="8528020" cy="1077026"/>
          </a:xfrm>
          <a:prstGeom prst="rect">
            <a:avLst/>
          </a:prstGeom>
          <a:noFill/>
        </p:spPr>
        <p:txBody>
          <a:bodyPr wrap="square">
            <a:spAutoFit/>
          </a:bodyPr>
          <a:lstStyle/>
          <a:p>
            <a:pPr algn="ctr"/>
            <a:r>
              <a:rPr kumimoji="1" lang="ja-JP" altLang="en-US" sz="2133" b="1">
                <a:latin typeface="Hiragino Kaku Gothic Pro W3" panose="020B0300000000000000" pitchFamily="34" charset="-128"/>
                <a:ea typeface="Hiragino Kaku Gothic Pro W3" panose="020B0300000000000000" pitchFamily="34" charset="-128"/>
              </a:rPr>
              <a:t>サービスと移動診療車の組み合わせにより</a:t>
            </a:r>
            <a:endParaRPr kumimoji="1" lang="en-US" altLang="ja-JP" sz="2133" b="1" dirty="0">
              <a:latin typeface="Hiragino Kaku Gothic Pro W3" panose="020B0300000000000000" pitchFamily="34" charset="-128"/>
              <a:ea typeface="Hiragino Kaku Gothic Pro W3" panose="020B0300000000000000" pitchFamily="34" charset="-128"/>
            </a:endParaRPr>
          </a:p>
          <a:p>
            <a:pPr algn="ctr"/>
            <a:r>
              <a:rPr kumimoji="1" lang="ja-JP" altLang="en-US" sz="2133" b="1">
                <a:latin typeface="Hiragino Kaku Gothic Pro W3" panose="020B0300000000000000" pitchFamily="34" charset="-128"/>
                <a:ea typeface="Hiragino Kaku Gothic Pro W3" panose="020B0300000000000000" pitchFamily="34" charset="-128"/>
              </a:rPr>
              <a:t>地域住民に必要な医療・看護などがタイムリーに展開できる可能性</a:t>
            </a:r>
            <a:endParaRPr kumimoji="1" lang="en-US" altLang="ja-JP" sz="2133" b="1" dirty="0">
              <a:latin typeface="Hiragino Kaku Gothic Pro W3" panose="020B0300000000000000" pitchFamily="34" charset="-128"/>
              <a:ea typeface="Hiragino Kaku Gothic Pro W3" panose="020B0300000000000000" pitchFamily="34" charset="-128"/>
            </a:endParaRPr>
          </a:p>
          <a:p>
            <a:pPr algn="ctr"/>
            <a:r>
              <a:rPr kumimoji="1" lang="ja-JP" altLang="en-US" sz="2133" b="1">
                <a:latin typeface="Hiragino Kaku Gothic Pro W3" panose="020B0300000000000000" pitchFamily="34" charset="-128"/>
                <a:ea typeface="Hiragino Kaku Gothic Pro W3" panose="020B0300000000000000" pitchFamily="34" charset="-128"/>
              </a:rPr>
              <a:t>（地域課題解消に大きく貢献）　</a:t>
            </a:r>
            <a:endParaRPr kumimoji="1" lang="en-US" altLang="ja-JP" sz="2133" b="1" dirty="0">
              <a:latin typeface="Hiragino Kaku Gothic Pro W3" panose="020B0300000000000000" pitchFamily="34" charset="-128"/>
              <a:ea typeface="Hiragino Kaku Gothic Pro W3" panose="020B0300000000000000" pitchFamily="34" charset="-128"/>
            </a:endParaRPr>
          </a:p>
        </p:txBody>
      </p:sp>
    </p:spTree>
    <p:extLst>
      <p:ext uri="{BB962C8B-B14F-4D97-AF65-F5344CB8AC3E}">
        <p14:creationId xmlns:p14="http://schemas.microsoft.com/office/powerpoint/2010/main" val="2467169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角丸四角形 3">
            <a:extLst>
              <a:ext uri="{FF2B5EF4-FFF2-40B4-BE49-F238E27FC236}">
                <a16:creationId xmlns:a16="http://schemas.microsoft.com/office/drawing/2014/main" id="{995F24D1-D7A1-06CA-B584-C1F33C985490}"/>
              </a:ext>
            </a:extLst>
          </p:cNvPr>
          <p:cNvSpPr/>
          <p:nvPr/>
        </p:nvSpPr>
        <p:spPr>
          <a:xfrm>
            <a:off x="1" y="3098469"/>
            <a:ext cx="9143998" cy="1041722"/>
          </a:xfrm>
          <a:prstGeom prst="round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a:extLst>
              <a:ext uri="{FF2B5EF4-FFF2-40B4-BE49-F238E27FC236}">
                <a16:creationId xmlns:a16="http://schemas.microsoft.com/office/drawing/2014/main" id="{BA667BFA-38E3-8EAC-2D2D-4B98E8528088}"/>
              </a:ext>
            </a:extLst>
          </p:cNvPr>
          <p:cNvSpPr>
            <a:spLocks noGrp="1"/>
          </p:cNvSpPr>
          <p:nvPr>
            <p:ph type="title"/>
          </p:nvPr>
        </p:nvSpPr>
        <p:spPr/>
        <p:txBody>
          <a:bodyPr/>
          <a:lstStyle/>
          <a:p>
            <a:pPr algn="ctr"/>
            <a:r>
              <a:rPr kumimoji="1" lang="ja-JP" altLang="en-US" b="1"/>
              <a:t>本日の内容</a:t>
            </a:r>
          </a:p>
        </p:txBody>
      </p:sp>
      <p:sp>
        <p:nvSpPr>
          <p:cNvPr id="3" name="コンテンツ プレースホルダー 2">
            <a:extLst>
              <a:ext uri="{FF2B5EF4-FFF2-40B4-BE49-F238E27FC236}">
                <a16:creationId xmlns:a16="http://schemas.microsoft.com/office/drawing/2014/main" id="{31CA2AA0-AF04-B375-5923-FF916B667BB2}"/>
              </a:ext>
            </a:extLst>
          </p:cNvPr>
          <p:cNvSpPr>
            <a:spLocks noGrp="1"/>
          </p:cNvSpPr>
          <p:nvPr>
            <p:ph idx="1"/>
          </p:nvPr>
        </p:nvSpPr>
        <p:spPr>
          <a:xfrm>
            <a:off x="1" y="1929797"/>
            <a:ext cx="9143999" cy="4351338"/>
          </a:xfrm>
        </p:spPr>
        <p:txBody>
          <a:bodyPr/>
          <a:lstStyle/>
          <a:p>
            <a:pPr algn="ctr"/>
            <a:r>
              <a:rPr kumimoji="1" lang="ja-JP" altLang="en-US" sz="2600" b="1">
                <a:solidFill>
                  <a:schemeClr val="tx1">
                    <a:lumMod val="50000"/>
                    <a:lumOff val="50000"/>
                  </a:schemeClr>
                </a:solidFill>
              </a:rPr>
              <a:t>ヘルスケアモビリティ</a:t>
            </a:r>
            <a:r>
              <a:rPr kumimoji="1" lang="en-US" altLang="ja-JP" sz="2600" dirty="0">
                <a:solidFill>
                  <a:schemeClr val="tx1">
                    <a:lumMod val="50000"/>
                    <a:lumOff val="50000"/>
                  </a:schemeClr>
                </a:solidFill>
              </a:rPr>
              <a:t> (</a:t>
            </a:r>
            <a:r>
              <a:rPr kumimoji="1" lang="ja-JP" altLang="en-US" sz="2600">
                <a:solidFill>
                  <a:schemeClr val="tx1">
                    <a:lumMod val="50000"/>
                    <a:lumOff val="50000"/>
                  </a:schemeClr>
                </a:solidFill>
              </a:rPr>
              <a:t>医療</a:t>
            </a:r>
            <a:r>
              <a:rPr kumimoji="1" lang="en-US" altLang="ja-JP" sz="2600" dirty="0" err="1">
                <a:solidFill>
                  <a:schemeClr val="tx1">
                    <a:lumMod val="50000"/>
                    <a:lumOff val="50000"/>
                  </a:schemeClr>
                </a:solidFill>
              </a:rPr>
              <a:t>MaaS</a:t>
            </a:r>
            <a:r>
              <a:rPr kumimoji="1" lang="en-US" altLang="ja-JP" sz="2600" dirty="0">
                <a:solidFill>
                  <a:schemeClr val="tx1">
                    <a:lumMod val="50000"/>
                    <a:lumOff val="50000"/>
                  </a:schemeClr>
                </a:solidFill>
              </a:rPr>
              <a:t>) / </a:t>
            </a:r>
            <a:r>
              <a:rPr kumimoji="1" lang="ja-JP" altLang="en-US" sz="2600" b="1">
                <a:solidFill>
                  <a:schemeClr val="tx1">
                    <a:lumMod val="50000"/>
                    <a:lumOff val="50000"/>
                  </a:schemeClr>
                </a:solidFill>
              </a:rPr>
              <a:t>オンライン診療</a:t>
            </a:r>
            <a:r>
              <a:rPr kumimoji="1" lang="en-US" altLang="ja-JP" sz="2600" b="1" dirty="0">
                <a:solidFill>
                  <a:schemeClr val="tx1">
                    <a:lumMod val="50000"/>
                    <a:lumOff val="50000"/>
                  </a:schemeClr>
                </a:solidFill>
              </a:rPr>
              <a:t> </a:t>
            </a:r>
            <a:br>
              <a:rPr kumimoji="1" lang="en-US" altLang="ja-JP" sz="2600" dirty="0">
                <a:solidFill>
                  <a:schemeClr val="tx1">
                    <a:lumMod val="50000"/>
                    <a:lumOff val="50000"/>
                  </a:schemeClr>
                </a:solidFill>
              </a:rPr>
            </a:br>
            <a:r>
              <a:rPr kumimoji="1" lang="ja-JP" altLang="en-US" sz="2600" b="1">
                <a:solidFill>
                  <a:schemeClr val="tx1">
                    <a:lumMod val="50000"/>
                    <a:lumOff val="50000"/>
                  </a:schemeClr>
                </a:solidFill>
              </a:rPr>
              <a:t>コミュニティナース活動</a:t>
            </a:r>
            <a:r>
              <a:rPr kumimoji="1" lang="en-US" altLang="ja-JP" sz="2600" b="1" dirty="0">
                <a:solidFill>
                  <a:schemeClr val="tx1">
                    <a:lumMod val="50000"/>
                    <a:lumOff val="50000"/>
                  </a:schemeClr>
                </a:solidFill>
              </a:rPr>
              <a:t> </a:t>
            </a:r>
            <a:r>
              <a:rPr kumimoji="1" lang="ja-JP" altLang="en-US" sz="2600">
                <a:solidFill>
                  <a:schemeClr val="tx1">
                    <a:lumMod val="50000"/>
                    <a:lumOff val="50000"/>
                  </a:schemeClr>
                </a:solidFill>
              </a:rPr>
              <a:t>についてのご紹介</a:t>
            </a:r>
            <a:endParaRPr kumimoji="1" lang="en-US" altLang="ja-JP" sz="2600" dirty="0">
              <a:solidFill>
                <a:schemeClr val="tx1">
                  <a:lumMod val="50000"/>
                  <a:lumOff val="50000"/>
                </a:schemeClr>
              </a:solidFill>
            </a:endParaRPr>
          </a:p>
          <a:p>
            <a:pPr algn="ctr"/>
            <a:endParaRPr lang="en-US" altLang="ja-JP" dirty="0"/>
          </a:p>
          <a:p>
            <a:pPr algn="ctr"/>
            <a:r>
              <a:rPr lang="ja-JP" altLang="en-US" sz="2600" b="1"/>
              <a:t>ヘルスケアモビリティ</a:t>
            </a:r>
            <a:r>
              <a:rPr lang="ja-JP" altLang="en-US" sz="2600"/>
              <a:t>による</a:t>
            </a:r>
            <a:r>
              <a:rPr lang="en-US" altLang="ja-JP" sz="2600" dirty="0"/>
              <a:t> </a:t>
            </a:r>
            <a:r>
              <a:rPr lang="en-US" altLang="ja-JP" sz="2600" b="1" dirty="0"/>
              <a:t>D to P with N (+ D)</a:t>
            </a:r>
            <a:r>
              <a:rPr lang="en-US" altLang="ja-JP" sz="2600" dirty="0"/>
              <a:t> </a:t>
            </a:r>
            <a:r>
              <a:rPr lang="ja-JP" altLang="en-US" sz="2600"/>
              <a:t>を活用し、</a:t>
            </a:r>
            <a:br>
              <a:rPr lang="en-US" altLang="ja-JP" sz="2600" dirty="0"/>
            </a:br>
            <a:r>
              <a:rPr lang="ja-JP" altLang="en-US" sz="2600" b="1"/>
              <a:t>末期がん患者</a:t>
            </a:r>
            <a:r>
              <a:rPr lang="ja-JP" altLang="en-US" sz="2600"/>
              <a:t>に対し、</a:t>
            </a:r>
            <a:r>
              <a:rPr lang="ja-JP" altLang="en-US" sz="2600" b="1"/>
              <a:t>専門医</a:t>
            </a:r>
            <a:r>
              <a:rPr lang="ja-JP" altLang="en-US" sz="2600"/>
              <a:t>による診察が行われた一例</a:t>
            </a:r>
            <a:endParaRPr lang="en-US" altLang="ja-JP" sz="2600" dirty="0"/>
          </a:p>
          <a:p>
            <a:pPr algn="ctr"/>
            <a:endParaRPr kumimoji="1" lang="en-US" altLang="ja-JP" dirty="0"/>
          </a:p>
          <a:p>
            <a:pPr algn="ctr"/>
            <a:r>
              <a:rPr lang="ja-JP" altLang="en-US" sz="2600" b="1">
                <a:solidFill>
                  <a:schemeClr val="tx1">
                    <a:lumMod val="50000"/>
                    <a:lumOff val="50000"/>
                  </a:schemeClr>
                </a:solidFill>
              </a:rPr>
              <a:t>コミュニティナース活動</a:t>
            </a:r>
            <a:r>
              <a:rPr lang="ja-JP" altLang="en-US" sz="2600">
                <a:solidFill>
                  <a:schemeClr val="tx1">
                    <a:lumMod val="50000"/>
                    <a:lumOff val="50000"/>
                  </a:schemeClr>
                </a:solidFill>
              </a:rPr>
              <a:t>と</a:t>
            </a:r>
            <a:r>
              <a:rPr lang="ja-JP" altLang="en-US" sz="2600" b="1">
                <a:solidFill>
                  <a:schemeClr val="tx1">
                    <a:lumMod val="50000"/>
                    <a:lumOff val="50000"/>
                  </a:schemeClr>
                </a:solidFill>
              </a:rPr>
              <a:t>オンライン診療</a:t>
            </a:r>
            <a:r>
              <a:rPr lang="ja-JP" altLang="en-US" sz="2600">
                <a:solidFill>
                  <a:schemeClr val="tx1">
                    <a:lumMod val="50000"/>
                    <a:lumOff val="50000"/>
                  </a:schemeClr>
                </a:solidFill>
              </a:rPr>
              <a:t>を組み合わせ、</a:t>
            </a:r>
            <a:br>
              <a:rPr lang="en-US" altLang="ja-JP" sz="2600" dirty="0">
                <a:solidFill>
                  <a:schemeClr val="tx1">
                    <a:lumMod val="50000"/>
                    <a:lumOff val="50000"/>
                  </a:schemeClr>
                </a:solidFill>
              </a:rPr>
            </a:br>
            <a:r>
              <a:rPr lang="ja-JP" altLang="en-US" sz="2600" b="1">
                <a:solidFill>
                  <a:schemeClr val="tx1">
                    <a:lumMod val="50000"/>
                    <a:lumOff val="50000"/>
                  </a:schemeClr>
                </a:solidFill>
              </a:rPr>
              <a:t>離島患者</a:t>
            </a:r>
            <a:r>
              <a:rPr lang="ja-JP" altLang="en-US" sz="2600">
                <a:solidFill>
                  <a:schemeClr val="tx1">
                    <a:lumMod val="50000"/>
                    <a:lumOff val="50000"/>
                  </a:schemeClr>
                </a:solidFill>
              </a:rPr>
              <a:t>の</a:t>
            </a:r>
            <a:r>
              <a:rPr lang="ja-JP" altLang="en-US" sz="2600" b="1">
                <a:solidFill>
                  <a:schemeClr val="tx1">
                    <a:lumMod val="50000"/>
                    <a:lumOff val="50000"/>
                  </a:schemeClr>
                </a:solidFill>
              </a:rPr>
              <a:t>社会的背景</a:t>
            </a:r>
            <a:r>
              <a:rPr lang="ja-JP" altLang="en-US" sz="2600">
                <a:solidFill>
                  <a:schemeClr val="tx1">
                    <a:lumMod val="50000"/>
                    <a:lumOff val="50000"/>
                  </a:schemeClr>
                </a:solidFill>
              </a:rPr>
              <a:t>について理解が深まった一例</a:t>
            </a:r>
            <a:endParaRPr kumimoji="1" lang="en-US" altLang="ja-JP" sz="2600" dirty="0">
              <a:solidFill>
                <a:schemeClr val="tx1">
                  <a:lumMod val="50000"/>
                  <a:lumOff val="50000"/>
                </a:schemeClr>
              </a:solidFill>
            </a:endParaRPr>
          </a:p>
        </p:txBody>
      </p:sp>
    </p:spTree>
    <p:extLst>
      <p:ext uri="{BB962C8B-B14F-4D97-AF65-F5344CB8AC3E}">
        <p14:creationId xmlns:p14="http://schemas.microsoft.com/office/powerpoint/2010/main" val="3011316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正方形/長方形 3">
            <a:extLst>
              <a:ext uri="{FF2B5EF4-FFF2-40B4-BE49-F238E27FC236}">
                <a16:creationId xmlns:a16="http://schemas.microsoft.com/office/drawing/2014/main" id="{D61FD5F1-ED7F-6D75-BC80-EC1995C214CB}"/>
              </a:ext>
            </a:extLst>
          </p:cNvPr>
          <p:cNvSpPr/>
          <p:nvPr/>
        </p:nvSpPr>
        <p:spPr>
          <a:xfrm>
            <a:off x="243068" y="435935"/>
            <a:ext cx="8486262" cy="850605"/>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a:extLst>
              <a:ext uri="{FF2B5EF4-FFF2-40B4-BE49-F238E27FC236}">
                <a16:creationId xmlns:a16="http://schemas.microsoft.com/office/drawing/2014/main" id="{E492544C-C6C3-51D8-C01C-511C222D3C0E}"/>
              </a:ext>
            </a:extLst>
          </p:cNvPr>
          <p:cNvSpPr>
            <a:spLocks noGrp="1"/>
          </p:cNvSpPr>
          <p:nvPr>
            <p:ph type="title"/>
          </p:nvPr>
        </p:nvSpPr>
        <p:spPr>
          <a:xfrm>
            <a:off x="243068" y="217490"/>
            <a:ext cx="8272282" cy="1325563"/>
          </a:xfrm>
        </p:spPr>
        <p:txBody>
          <a:bodyPr>
            <a:normAutofit/>
          </a:bodyPr>
          <a:lstStyle/>
          <a:p>
            <a:pPr algn="ctr"/>
            <a:r>
              <a:rPr lang="en-US" altLang="ja-JP" sz="3200" b="1" dirty="0"/>
              <a:t>A</a:t>
            </a:r>
            <a:r>
              <a:rPr kumimoji="1" lang="ja-JP" altLang="en-US" sz="3200" b="1"/>
              <a:t>さん　</a:t>
            </a:r>
            <a:r>
              <a:rPr lang="en-US" altLang="ja-JP" sz="3200" b="1" dirty="0"/>
              <a:t>75</a:t>
            </a:r>
            <a:r>
              <a:rPr kumimoji="1" lang="ja-JP" altLang="en-US" sz="3200" b="1"/>
              <a:t>歳　女性　</a:t>
            </a:r>
            <a:r>
              <a:rPr lang="ja-JP" altLang="en-US" sz="3200" b="1"/>
              <a:t>口腔内多発扁平上皮癌</a:t>
            </a:r>
            <a:endParaRPr kumimoji="1" lang="ja-JP" altLang="en-US" sz="3200" b="1"/>
          </a:p>
        </p:txBody>
      </p:sp>
      <p:sp>
        <p:nvSpPr>
          <p:cNvPr id="3" name="コンテンツ プレースホルダー 2">
            <a:extLst>
              <a:ext uri="{FF2B5EF4-FFF2-40B4-BE49-F238E27FC236}">
                <a16:creationId xmlns:a16="http://schemas.microsoft.com/office/drawing/2014/main" id="{AF9B116B-277F-CD52-F403-9B22DEDB213F}"/>
              </a:ext>
            </a:extLst>
          </p:cNvPr>
          <p:cNvSpPr>
            <a:spLocks noGrp="1"/>
          </p:cNvSpPr>
          <p:nvPr>
            <p:ph idx="1"/>
          </p:nvPr>
        </p:nvSpPr>
        <p:spPr>
          <a:xfrm>
            <a:off x="95406" y="1512487"/>
            <a:ext cx="9309850" cy="5345513"/>
          </a:xfrm>
        </p:spPr>
        <p:txBody>
          <a:bodyPr>
            <a:normAutofit fontScale="77500" lnSpcReduction="20000"/>
          </a:bodyPr>
          <a:lstStyle/>
          <a:p>
            <a:pPr marL="0" indent="0">
              <a:lnSpc>
                <a:spcPct val="120000"/>
              </a:lnSpc>
              <a:buNone/>
            </a:pPr>
            <a:r>
              <a:rPr lang="en-US" altLang="ja-JP" dirty="0"/>
              <a:t>15</a:t>
            </a:r>
            <a:r>
              <a:rPr lang="ja-JP" altLang="en-US"/>
              <a:t>年前に大学病院で</a:t>
            </a:r>
            <a:r>
              <a:rPr lang="ja-JP" altLang="en-US" b="1"/>
              <a:t>口腔内多発扁平上皮癌</a:t>
            </a:r>
            <a:r>
              <a:rPr lang="ja-JP" altLang="en-US"/>
              <a:t>と診断され、腫瘍切除術</a:t>
            </a:r>
            <a:br>
              <a:rPr lang="en-US" altLang="ja-JP" dirty="0"/>
            </a:br>
            <a:r>
              <a:rPr lang="ja-JP" altLang="en-US"/>
              <a:t>を受けた。その後、再発により複数回にわたる再手術、放射線治療、</a:t>
            </a:r>
            <a:br>
              <a:rPr lang="en-US" altLang="ja-JP" dirty="0"/>
            </a:br>
            <a:r>
              <a:rPr lang="ja-JP" altLang="en-US"/>
              <a:t>化学療法を施行されてきた。</a:t>
            </a:r>
            <a:endParaRPr lang="en-US" altLang="ja-JP" dirty="0"/>
          </a:p>
          <a:p>
            <a:pPr marL="0" indent="0">
              <a:lnSpc>
                <a:spcPct val="120000"/>
              </a:lnSpc>
              <a:buNone/>
            </a:pPr>
            <a:r>
              <a:rPr lang="ja-JP" altLang="en-US"/>
              <a:t>昨年秋に右頸部リンパ節転移再発・多発肺転移を認め、ニボルマブ</a:t>
            </a:r>
            <a:br>
              <a:rPr lang="en-US" altLang="ja-JP" dirty="0"/>
            </a:br>
            <a:r>
              <a:rPr lang="ja-JP" altLang="en-US"/>
              <a:t>による化学療法が開始された。</a:t>
            </a:r>
            <a:r>
              <a:rPr lang="ja-JP" altLang="en-US" b="1"/>
              <a:t>大学病院から遠方</a:t>
            </a:r>
            <a:r>
              <a:rPr lang="ja-JP" altLang="en-US"/>
              <a:t>に在住されており、</a:t>
            </a:r>
            <a:br>
              <a:rPr lang="en-US" altLang="ja-JP" dirty="0"/>
            </a:br>
            <a:r>
              <a:rPr lang="ja-JP" altLang="en-US" b="1"/>
              <a:t>症状緩和</a:t>
            </a:r>
            <a:r>
              <a:rPr lang="ja-JP" altLang="en-US"/>
              <a:t>や</a:t>
            </a:r>
            <a:r>
              <a:rPr lang="ja-JP" altLang="en-US" b="1"/>
              <a:t>有事の初期対応</a:t>
            </a:r>
            <a:r>
              <a:rPr lang="ja-JP" altLang="en-US"/>
              <a:t>などのため</a:t>
            </a:r>
            <a:r>
              <a:rPr lang="ja-JP" altLang="en-US" b="1"/>
              <a:t>当院紹介</a:t>
            </a:r>
            <a:r>
              <a:rPr lang="ja-JP" altLang="en-US"/>
              <a:t>となった。</a:t>
            </a:r>
            <a:endParaRPr lang="en-US" altLang="ja-JP" dirty="0"/>
          </a:p>
          <a:p>
            <a:pPr marL="0" indent="0">
              <a:lnSpc>
                <a:spcPct val="120000"/>
              </a:lnSpc>
              <a:buNone/>
            </a:pPr>
            <a:r>
              <a:rPr lang="ja-JP" altLang="en-US"/>
              <a:t>大学病院腫瘍内科、幡多けんみん病院・渭南病院耳鼻科とともに</a:t>
            </a:r>
            <a:br>
              <a:rPr lang="en-US" altLang="ja-JP" dirty="0"/>
            </a:br>
            <a:r>
              <a:rPr lang="ja-JP" altLang="en-US"/>
              <a:t>フォローしたが、紹介から約半年後、</a:t>
            </a:r>
            <a:r>
              <a:rPr lang="ja-JP" altLang="en-US" b="1"/>
              <a:t>病勢増悪や副作用出現</a:t>
            </a:r>
            <a:r>
              <a:rPr lang="ja-JP" altLang="en-US"/>
              <a:t>のため</a:t>
            </a:r>
            <a:br>
              <a:rPr lang="en-US" altLang="ja-JP" dirty="0"/>
            </a:br>
            <a:r>
              <a:rPr lang="ja-JP" altLang="en-US" b="1"/>
              <a:t>化学療法は中止</a:t>
            </a:r>
            <a:r>
              <a:rPr lang="ja-JP" altLang="en-US"/>
              <a:t>となり、</a:t>
            </a:r>
            <a:r>
              <a:rPr lang="ja-JP" altLang="en-US" b="1"/>
              <a:t>緩和的治療</a:t>
            </a:r>
            <a:r>
              <a:rPr lang="ja-JP" altLang="en-US"/>
              <a:t>を主とする方針となった。</a:t>
            </a:r>
            <a:endParaRPr lang="en-US" altLang="ja-JP" dirty="0"/>
          </a:p>
          <a:p>
            <a:pPr marL="0" indent="0">
              <a:lnSpc>
                <a:spcPct val="120000"/>
              </a:lnSpc>
              <a:buNone/>
            </a:pPr>
            <a:r>
              <a:rPr lang="ja-JP" altLang="en-US"/>
              <a:t>その後、</a:t>
            </a:r>
            <a:r>
              <a:rPr lang="ja-JP" altLang="en-US" b="1"/>
              <a:t>右頸部リンパ節が急速に増大</a:t>
            </a:r>
            <a:r>
              <a:rPr lang="ja-JP" altLang="en-US"/>
              <a:t>し、</a:t>
            </a:r>
            <a:r>
              <a:rPr lang="ja-JP" altLang="en-US" b="1"/>
              <a:t>自壊により出血</a:t>
            </a:r>
            <a:r>
              <a:rPr lang="ja-JP" altLang="en-US"/>
              <a:t>するなど、</a:t>
            </a:r>
            <a:br>
              <a:rPr lang="en-US" altLang="ja-JP" dirty="0"/>
            </a:br>
            <a:r>
              <a:rPr lang="ja-JP" altLang="en-US"/>
              <a:t>局所症状の制御に難渋するようになった。</a:t>
            </a:r>
            <a:br>
              <a:rPr lang="en-US" altLang="ja-JP" dirty="0"/>
            </a:br>
            <a:r>
              <a:rPr lang="ja-JP" altLang="en-US"/>
              <a:t>治療方針について協議するため、ヘルスケアモビリティを利用し、</a:t>
            </a:r>
            <a:br>
              <a:rPr lang="en-US" altLang="ja-JP" dirty="0"/>
            </a:br>
            <a:r>
              <a:rPr lang="ja-JP" altLang="en-US" b="1"/>
              <a:t>大学病院腫瘍内科医</a:t>
            </a:r>
            <a:r>
              <a:rPr lang="ja-JP" altLang="en-US"/>
              <a:t>を交え</a:t>
            </a:r>
            <a:r>
              <a:rPr lang="en-US" altLang="ja-JP" dirty="0"/>
              <a:t> </a:t>
            </a:r>
            <a:r>
              <a:rPr lang="en-US" altLang="ja-JP" b="1" dirty="0">
                <a:highlight>
                  <a:srgbClr val="FFFF00"/>
                </a:highlight>
              </a:rPr>
              <a:t>D to P with N </a:t>
            </a:r>
            <a:r>
              <a:rPr lang="ja-JP" altLang="en-US" b="1">
                <a:highlight>
                  <a:srgbClr val="FFFF00"/>
                </a:highlight>
              </a:rPr>
              <a:t>のオンライン診療</a:t>
            </a:r>
            <a:r>
              <a:rPr lang="ja-JP" altLang="en-US"/>
              <a:t>を計画した。</a:t>
            </a:r>
            <a:endParaRPr lang="en-US" altLang="ja-JP" dirty="0"/>
          </a:p>
          <a:p>
            <a:pPr marL="0" indent="0">
              <a:lnSpc>
                <a:spcPct val="120000"/>
              </a:lnSpc>
              <a:buNone/>
            </a:pPr>
            <a:endParaRPr kumimoji="1" lang="en-US" altLang="ja-JP" dirty="0"/>
          </a:p>
          <a:p>
            <a:pPr marL="0" indent="0">
              <a:buNone/>
            </a:pPr>
            <a:endParaRPr kumimoji="1" lang="ja-JP" altLang="en-US"/>
          </a:p>
        </p:txBody>
      </p:sp>
    </p:spTree>
    <p:extLst>
      <p:ext uri="{BB962C8B-B14F-4D97-AF65-F5344CB8AC3E}">
        <p14:creationId xmlns:p14="http://schemas.microsoft.com/office/powerpoint/2010/main" val="1059699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8D50DE8F-9B78-7CAD-C8F0-67CD999248E6}"/>
              </a:ext>
            </a:extLst>
          </p:cNvPr>
          <p:cNvSpPr>
            <a:spLocks noGrp="1"/>
          </p:cNvSpPr>
          <p:nvPr>
            <p:ph type="title"/>
          </p:nvPr>
        </p:nvSpPr>
        <p:spPr>
          <a:xfrm>
            <a:off x="627856" y="147412"/>
            <a:ext cx="7886700" cy="1325563"/>
          </a:xfrm>
        </p:spPr>
        <p:txBody>
          <a:bodyPr>
            <a:normAutofit/>
          </a:bodyPr>
          <a:lstStyle/>
          <a:p>
            <a:pPr algn="ctr"/>
            <a:r>
              <a:rPr lang="ja-JP" altLang="en-US" sz="4000" b="1"/>
              <a:t>ヘルスケアモビリティによる</a:t>
            </a:r>
            <a:br>
              <a:rPr lang="en-US" altLang="ja-JP" sz="4000" b="1" dirty="0"/>
            </a:br>
            <a:r>
              <a:rPr lang="en-US" altLang="ja-JP" sz="4000" b="1" dirty="0"/>
              <a:t>D </a:t>
            </a:r>
            <a:r>
              <a:rPr lang="en-US" altLang="ja-JP" sz="3200" b="1" dirty="0"/>
              <a:t>(</a:t>
            </a:r>
            <a:r>
              <a:rPr lang="ja-JP" altLang="en-US" sz="3200" b="1"/>
              <a:t>大学</a:t>
            </a:r>
            <a:r>
              <a:rPr lang="en-US" altLang="ja-JP" sz="3200" b="1" dirty="0"/>
              <a:t>) </a:t>
            </a:r>
            <a:r>
              <a:rPr lang="en-US" altLang="ja-JP" sz="4000" b="1" dirty="0"/>
              <a:t>to  P with  N + D </a:t>
            </a:r>
            <a:r>
              <a:rPr lang="en-US" altLang="ja-JP" sz="3200" b="1" dirty="0"/>
              <a:t>(</a:t>
            </a:r>
            <a:r>
              <a:rPr lang="ja-JP" altLang="en-US" sz="3200" b="1"/>
              <a:t>当院</a:t>
            </a:r>
            <a:r>
              <a:rPr lang="en-US" altLang="ja-JP" sz="3200" b="1" dirty="0"/>
              <a:t>)</a:t>
            </a:r>
            <a:endParaRPr kumimoji="1" lang="ja-JP" altLang="en-US" sz="4000" b="1"/>
          </a:p>
        </p:txBody>
      </p:sp>
      <p:sp>
        <p:nvSpPr>
          <p:cNvPr id="4" name="コンテンツ プレースホルダー 3">
            <a:extLst>
              <a:ext uri="{FF2B5EF4-FFF2-40B4-BE49-F238E27FC236}">
                <a16:creationId xmlns:a16="http://schemas.microsoft.com/office/drawing/2014/main" id="{36634A65-573B-8DFA-6753-540A1492F099}"/>
              </a:ext>
            </a:extLst>
          </p:cNvPr>
          <p:cNvSpPr>
            <a:spLocks noGrp="1"/>
          </p:cNvSpPr>
          <p:nvPr>
            <p:ph idx="1"/>
          </p:nvPr>
        </p:nvSpPr>
        <p:spPr/>
        <p:txBody>
          <a:bodyPr/>
          <a:lstStyle/>
          <a:p>
            <a:endParaRPr lang="ja-JP" altLang="en-US"/>
          </a:p>
        </p:txBody>
      </p:sp>
      <p:pic>
        <p:nvPicPr>
          <p:cNvPr id="8" name="図 7">
            <a:extLst>
              <a:ext uri="{FF2B5EF4-FFF2-40B4-BE49-F238E27FC236}">
                <a16:creationId xmlns:a16="http://schemas.microsoft.com/office/drawing/2014/main" id="{AF5CAE23-AB05-C684-6950-39D94C008D26}"/>
              </a:ext>
            </a:extLst>
          </p:cNvPr>
          <p:cNvPicPr>
            <a:picLocks noChangeAspect="1"/>
          </p:cNvPicPr>
          <p:nvPr/>
        </p:nvPicPr>
        <p:blipFill>
          <a:blip r:embed="rId3"/>
          <a:stretch>
            <a:fillRect/>
          </a:stretch>
        </p:blipFill>
        <p:spPr>
          <a:xfrm>
            <a:off x="627856" y="1825625"/>
            <a:ext cx="8114703" cy="4583754"/>
          </a:xfrm>
          <a:prstGeom prst="rect">
            <a:avLst/>
          </a:prstGeom>
        </p:spPr>
      </p:pic>
    </p:spTree>
    <p:extLst>
      <p:ext uri="{BB962C8B-B14F-4D97-AF65-F5344CB8AC3E}">
        <p14:creationId xmlns:p14="http://schemas.microsoft.com/office/powerpoint/2010/main" val="1941469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角丸四角形 3">
            <a:extLst>
              <a:ext uri="{FF2B5EF4-FFF2-40B4-BE49-F238E27FC236}">
                <a16:creationId xmlns:a16="http://schemas.microsoft.com/office/drawing/2014/main" id="{995F24D1-D7A1-06CA-B584-C1F33C985490}"/>
              </a:ext>
            </a:extLst>
          </p:cNvPr>
          <p:cNvSpPr/>
          <p:nvPr/>
        </p:nvSpPr>
        <p:spPr>
          <a:xfrm>
            <a:off x="115747" y="4475863"/>
            <a:ext cx="8924081" cy="1041722"/>
          </a:xfrm>
          <a:prstGeom prst="round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a:extLst>
              <a:ext uri="{FF2B5EF4-FFF2-40B4-BE49-F238E27FC236}">
                <a16:creationId xmlns:a16="http://schemas.microsoft.com/office/drawing/2014/main" id="{BA667BFA-38E3-8EAC-2D2D-4B98E8528088}"/>
              </a:ext>
            </a:extLst>
          </p:cNvPr>
          <p:cNvSpPr>
            <a:spLocks noGrp="1"/>
          </p:cNvSpPr>
          <p:nvPr>
            <p:ph type="title"/>
          </p:nvPr>
        </p:nvSpPr>
        <p:spPr/>
        <p:txBody>
          <a:bodyPr/>
          <a:lstStyle/>
          <a:p>
            <a:pPr algn="ctr"/>
            <a:r>
              <a:rPr kumimoji="1" lang="ja-JP" altLang="en-US" b="1"/>
              <a:t>本日の内容</a:t>
            </a:r>
          </a:p>
        </p:txBody>
      </p:sp>
      <p:sp>
        <p:nvSpPr>
          <p:cNvPr id="3" name="コンテンツ プレースホルダー 2">
            <a:extLst>
              <a:ext uri="{FF2B5EF4-FFF2-40B4-BE49-F238E27FC236}">
                <a16:creationId xmlns:a16="http://schemas.microsoft.com/office/drawing/2014/main" id="{31CA2AA0-AF04-B375-5923-FF916B667BB2}"/>
              </a:ext>
            </a:extLst>
          </p:cNvPr>
          <p:cNvSpPr>
            <a:spLocks noGrp="1"/>
          </p:cNvSpPr>
          <p:nvPr>
            <p:ph idx="1"/>
          </p:nvPr>
        </p:nvSpPr>
        <p:spPr>
          <a:xfrm>
            <a:off x="1" y="1929797"/>
            <a:ext cx="9143999" cy="4351338"/>
          </a:xfrm>
        </p:spPr>
        <p:txBody>
          <a:bodyPr/>
          <a:lstStyle/>
          <a:p>
            <a:pPr algn="ctr"/>
            <a:r>
              <a:rPr kumimoji="1" lang="ja-JP" altLang="en-US" sz="2600" b="1">
                <a:solidFill>
                  <a:schemeClr val="tx1">
                    <a:lumMod val="50000"/>
                    <a:lumOff val="50000"/>
                  </a:schemeClr>
                </a:solidFill>
              </a:rPr>
              <a:t>ヘルスケアモビリティ</a:t>
            </a:r>
            <a:r>
              <a:rPr kumimoji="1" lang="en-US" altLang="ja-JP" sz="2600" dirty="0">
                <a:solidFill>
                  <a:schemeClr val="tx1">
                    <a:lumMod val="50000"/>
                    <a:lumOff val="50000"/>
                  </a:schemeClr>
                </a:solidFill>
              </a:rPr>
              <a:t> (</a:t>
            </a:r>
            <a:r>
              <a:rPr kumimoji="1" lang="ja-JP" altLang="en-US" sz="2600">
                <a:solidFill>
                  <a:schemeClr val="tx1">
                    <a:lumMod val="50000"/>
                    <a:lumOff val="50000"/>
                  </a:schemeClr>
                </a:solidFill>
              </a:rPr>
              <a:t>医療</a:t>
            </a:r>
            <a:r>
              <a:rPr kumimoji="1" lang="en-US" altLang="ja-JP" sz="2600" dirty="0" err="1">
                <a:solidFill>
                  <a:schemeClr val="tx1">
                    <a:lumMod val="50000"/>
                    <a:lumOff val="50000"/>
                  </a:schemeClr>
                </a:solidFill>
              </a:rPr>
              <a:t>MaaS</a:t>
            </a:r>
            <a:r>
              <a:rPr kumimoji="1" lang="en-US" altLang="ja-JP" sz="2600" dirty="0">
                <a:solidFill>
                  <a:schemeClr val="tx1">
                    <a:lumMod val="50000"/>
                    <a:lumOff val="50000"/>
                  </a:schemeClr>
                </a:solidFill>
              </a:rPr>
              <a:t>) / </a:t>
            </a:r>
            <a:r>
              <a:rPr kumimoji="1" lang="ja-JP" altLang="en-US" sz="2600" b="1">
                <a:solidFill>
                  <a:schemeClr val="tx1">
                    <a:lumMod val="50000"/>
                    <a:lumOff val="50000"/>
                  </a:schemeClr>
                </a:solidFill>
              </a:rPr>
              <a:t>オンライン診療</a:t>
            </a:r>
            <a:r>
              <a:rPr kumimoji="1" lang="en-US" altLang="ja-JP" sz="2600" b="1" dirty="0">
                <a:solidFill>
                  <a:schemeClr val="tx1">
                    <a:lumMod val="50000"/>
                    <a:lumOff val="50000"/>
                  </a:schemeClr>
                </a:solidFill>
              </a:rPr>
              <a:t> </a:t>
            </a:r>
            <a:br>
              <a:rPr kumimoji="1" lang="en-US" altLang="ja-JP" sz="2600" dirty="0">
                <a:solidFill>
                  <a:schemeClr val="tx1">
                    <a:lumMod val="50000"/>
                    <a:lumOff val="50000"/>
                  </a:schemeClr>
                </a:solidFill>
              </a:rPr>
            </a:br>
            <a:r>
              <a:rPr kumimoji="1" lang="ja-JP" altLang="en-US" sz="2600" b="1">
                <a:solidFill>
                  <a:schemeClr val="tx1">
                    <a:lumMod val="50000"/>
                    <a:lumOff val="50000"/>
                  </a:schemeClr>
                </a:solidFill>
              </a:rPr>
              <a:t>コミュニティナース活動</a:t>
            </a:r>
            <a:r>
              <a:rPr kumimoji="1" lang="en-US" altLang="ja-JP" sz="2600" b="1" dirty="0">
                <a:solidFill>
                  <a:schemeClr val="tx1">
                    <a:lumMod val="50000"/>
                    <a:lumOff val="50000"/>
                  </a:schemeClr>
                </a:solidFill>
              </a:rPr>
              <a:t> </a:t>
            </a:r>
            <a:r>
              <a:rPr kumimoji="1" lang="ja-JP" altLang="en-US" sz="2600">
                <a:solidFill>
                  <a:schemeClr val="tx1">
                    <a:lumMod val="50000"/>
                    <a:lumOff val="50000"/>
                  </a:schemeClr>
                </a:solidFill>
              </a:rPr>
              <a:t>についてのご紹介</a:t>
            </a:r>
            <a:endParaRPr kumimoji="1" lang="en-US" altLang="ja-JP" sz="2600" dirty="0">
              <a:solidFill>
                <a:schemeClr val="tx1">
                  <a:lumMod val="50000"/>
                  <a:lumOff val="50000"/>
                </a:schemeClr>
              </a:solidFill>
            </a:endParaRPr>
          </a:p>
          <a:p>
            <a:pPr algn="ctr"/>
            <a:endParaRPr lang="en-US" altLang="ja-JP" dirty="0">
              <a:solidFill>
                <a:schemeClr val="tx1">
                  <a:lumMod val="50000"/>
                  <a:lumOff val="50000"/>
                </a:schemeClr>
              </a:solidFill>
            </a:endParaRPr>
          </a:p>
          <a:p>
            <a:pPr algn="ctr"/>
            <a:r>
              <a:rPr lang="ja-JP" altLang="en-US" sz="2600" b="1">
                <a:solidFill>
                  <a:schemeClr val="tx1">
                    <a:lumMod val="50000"/>
                    <a:lumOff val="50000"/>
                  </a:schemeClr>
                </a:solidFill>
              </a:rPr>
              <a:t>ヘルスケアモビリティ</a:t>
            </a:r>
            <a:r>
              <a:rPr lang="ja-JP" altLang="en-US" sz="2600">
                <a:solidFill>
                  <a:schemeClr val="tx1">
                    <a:lumMod val="50000"/>
                    <a:lumOff val="50000"/>
                  </a:schemeClr>
                </a:solidFill>
              </a:rPr>
              <a:t>による</a:t>
            </a:r>
            <a:r>
              <a:rPr lang="en-US" altLang="ja-JP" sz="2600" dirty="0">
                <a:solidFill>
                  <a:schemeClr val="tx1">
                    <a:lumMod val="50000"/>
                    <a:lumOff val="50000"/>
                  </a:schemeClr>
                </a:solidFill>
              </a:rPr>
              <a:t> </a:t>
            </a:r>
            <a:r>
              <a:rPr lang="en-US" altLang="ja-JP" sz="2600" b="1" dirty="0">
                <a:solidFill>
                  <a:schemeClr val="tx1">
                    <a:lumMod val="50000"/>
                    <a:lumOff val="50000"/>
                  </a:schemeClr>
                </a:solidFill>
              </a:rPr>
              <a:t>D to P with N (+ D)</a:t>
            </a:r>
            <a:r>
              <a:rPr lang="en-US" altLang="ja-JP" sz="2600" dirty="0">
                <a:solidFill>
                  <a:schemeClr val="tx1">
                    <a:lumMod val="50000"/>
                    <a:lumOff val="50000"/>
                  </a:schemeClr>
                </a:solidFill>
              </a:rPr>
              <a:t> </a:t>
            </a:r>
            <a:r>
              <a:rPr lang="ja-JP" altLang="en-US" sz="2600">
                <a:solidFill>
                  <a:schemeClr val="tx1">
                    <a:lumMod val="50000"/>
                    <a:lumOff val="50000"/>
                  </a:schemeClr>
                </a:solidFill>
              </a:rPr>
              <a:t>を活用し、</a:t>
            </a:r>
            <a:br>
              <a:rPr lang="en-US" altLang="ja-JP" sz="2600" dirty="0">
                <a:solidFill>
                  <a:schemeClr val="tx1">
                    <a:lumMod val="50000"/>
                    <a:lumOff val="50000"/>
                  </a:schemeClr>
                </a:solidFill>
              </a:rPr>
            </a:br>
            <a:r>
              <a:rPr lang="ja-JP" altLang="en-US" sz="2600" b="1">
                <a:solidFill>
                  <a:schemeClr val="tx1">
                    <a:lumMod val="50000"/>
                    <a:lumOff val="50000"/>
                  </a:schemeClr>
                </a:solidFill>
              </a:rPr>
              <a:t>末期がん患者</a:t>
            </a:r>
            <a:r>
              <a:rPr lang="ja-JP" altLang="en-US" sz="2600">
                <a:solidFill>
                  <a:schemeClr val="tx1">
                    <a:lumMod val="50000"/>
                    <a:lumOff val="50000"/>
                  </a:schemeClr>
                </a:solidFill>
              </a:rPr>
              <a:t>に対し、</a:t>
            </a:r>
            <a:r>
              <a:rPr lang="ja-JP" altLang="en-US" sz="2600" b="1">
                <a:solidFill>
                  <a:schemeClr val="tx1">
                    <a:lumMod val="50000"/>
                    <a:lumOff val="50000"/>
                  </a:schemeClr>
                </a:solidFill>
              </a:rPr>
              <a:t>専門医</a:t>
            </a:r>
            <a:r>
              <a:rPr lang="ja-JP" altLang="en-US" sz="2600">
                <a:solidFill>
                  <a:schemeClr val="tx1">
                    <a:lumMod val="50000"/>
                    <a:lumOff val="50000"/>
                  </a:schemeClr>
                </a:solidFill>
              </a:rPr>
              <a:t>による診察が行われた一例</a:t>
            </a:r>
            <a:endParaRPr lang="en-US" altLang="ja-JP" sz="2600" dirty="0">
              <a:solidFill>
                <a:schemeClr val="tx1">
                  <a:lumMod val="50000"/>
                  <a:lumOff val="50000"/>
                </a:schemeClr>
              </a:solidFill>
            </a:endParaRPr>
          </a:p>
          <a:p>
            <a:pPr algn="ctr"/>
            <a:endParaRPr kumimoji="1" lang="en-US" altLang="ja-JP" dirty="0">
              <a:solidFill>
                <a:schemeClr val="tx1">
                  <a:lumMod val="50000"/>
                  <a:lumOff val="50000"/>
                </a:schemeClr>
              </a:solidFill>
            </a:endParaRPr>
          </a:p>
          <a:p>
            <a:pPr algn="ctr"/>
            <a:r>
              <a:rPr lang="ja-JP" altLang="en-US" sz="2600" b="1"/>
              <a:t>コミュニティナース活動</a:t>
            </a:r>
            <a:r>
              <a:rPr lang="ja-JP" altLang="en-US" sz="2600"/>
              <a:t>と</a:t>
            </a:r>
            <a:r>
              <a:rPr lang="ja-JP" altLang="en-US" sz="2600" b="1"/>
              <a:t>オンライン診療</a:t>
            </a:r>
            <a:r>
              <a:rPr lang="ja-JP" altLang="en-US" sz="2600"/>
              <a:t>を組み合わせ、</a:t>
            </a:r>
            <a:br>
              <a:rPr lang="en-US" altLang="ja-JP" sz="2600" dirty="0"/>
            </a:br>
            <a:r>
              <a:rPr lang="ja-JP" altLang="en-US" sz="2600" b="1"/>
              <a:t>離島患者</a:t>
            </a:r>
            <a:r>
              <a:rPr lang="ja-JP" altLang="en-US" sz="2600"/>
              <a:t>の</a:t>
            </a:r>
            <a:r>
              <a:rPr lang="ja-JP" altLang="en-US" sz="2600" b="1"/>
              <a:t>社会的背景</a:t>
            </a:r>
            <a:r>
              <a:rPr lang="ja-JP" altLang="en-US" sz="2600"/>
              <a:t>について理解が深まった一例</a:t>
            </a:r>
            <a:endParaRPr kumimoji="1" lang="en-US" altLang="ja-JP" sz="2600" dirty="0"/>
          </a:p>
        </p:txBody>
      </p:sp>
    </p:spTree>
    <p:extLst>
      <p:ext uri="{BB962C8B-B14F-4D97-AF65-F5344CB8AC3E}">
        <p14:creationId xmlns:p14="http://schemas.microsoft.com/office/powerpoint/2010/main" val="1220372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正方形/長方形 3">
            <a:extLst>
              <a:ext uri="{FF2B5EF4-FFF2-40B4-BE49-F238E27FC236}">
                <a16:creationId xmlns:a16="http://schemas.microsoft.com/office/drawing/2014/main" id="{D61FD5F1-ED7F-6D75-BC80-EC1995C214CB}"/>
              </a:ext>
            </a:extLst>
          </p:cNvPr>
          <p:cNvSpPr/>
          <p:nvPr/>
        </p:nvSpPr>
        <p:spPr>
          <a:xfrm>
            <a:off x="243068" y="435935"/>
            <a:ext cx="8486262" cy="850605"/>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a:extLst>
              <a:ext uri="{FF2B5EF4-FFF2-40B4-BE49-F238E27FC236}">
                <a16:creationId xmlns:a16="http://schemas.microsoft.com/office/drawing/2014/main" id="{E492544C-C6C3-51D8-C01C-511C222D3C0E}"/>
              </a:ext>
            </a:extLst>
          </p:cNvPr>
          <p:cNvSpPr>
            <a:spLocks noGrp="1"/>
          </p:cNvSpPr>
          <p:nvPr>
            <p:ph type="title"/>
          </p:nvPr>
        </p:nvSpPr>
        <p:spPr>
          <a:xfrm>
            <a:off x="628650" y="217490"/>
            <a:ext cx="7886700" cy="1325563"/>
          </a:xfrm>
        </p:spPr>
        <p:txBody>
          <a:bodyPr>
            <a:normAutofit/>
          </a:bodyPr>
          <a:lstStyle/>
          <a:p>
            <a:pPr algn="ctr"/>
            <a:r>
              <a:rPr kumimoji="1" lang="en-US" altLang="ja-JP" sz="4000" b="1" dirty="0"/>
              <a:t>B</a:t>
            </a:r>
            <a:r>
              <a:rPr kumimoji="1" lang="ja-JP" altLang="en-US" sz="4000" b="1"/>
              <a:t>さん　</a:t>
            </a:r>
            <a:r>
              <a:rPr kumimoji="1" lang="en-US" altLang="ja-JP" sz="4000" b="1" dirty="0"/>
              <a:t>81</a:t>
            </a:r>
            <a:r>
              <a:rPr kumimoji="1" lang="ja-JP" altLang="en-US" sz="4000" b="1"/>
              <a:t>歳　女性　末期腎不全</a:t>
            </a:r>
          </a:p>
        </p:txBody>
      </p:sp>
      <p:sp>
        <p:nvSpPr>
          <p:cNvPr id="3" name="コンテンツ プレースホルダー 2">
            <a:extLst>
              <a:ext uri="{FF2B5EF4-FFF2-40B4-BE49-F238E27FC236}">
                <a16:creationId xmlns:a16="http://schemas.microsoft.com/office/drawing/2014/main" id="{AF9B116B-277F-CD52-F403-9B22DEDB213F}"/>
              </a:ext>
            </a:extLst>
          </p:cNvPr>
          <p:cNvSpPr>
            <a:spLocks noGrp="1"/>
          </p:cNvSpPr>
          <p:nvPr>
            <p:ph idx="1"/>
          </p:nvPr>
        </p:nvSpPr>
        <p:spPr>
          <a:xfrm>
            <a:off x="486136" y="1543053"/>
            <a:ext cx="8657864" cy="4953440"/>
          </a:xfrm>
        </p:spPr>
        <p:txBody>
          <a:bodyPr>
            <a:normAutofit fontScale="85000" lnSpcReduction="20000"/>
          </a:bodyPr>
          <a:lstStyle/>
          <a:p>
            <a:pPr marL="0" indent="0">
              <a:lnSpc>
                <a:spcPct val="120000"/>
              </a:lnSpc>
              <a:buNone/>
            </a:pPr>
            <a:r>
              <a:rPr lang="ja-JP" altLang="en-US" b="1"/>
              <a:t>離島</a:t>
            </a:r>
            <a:r>
              <a:rPr lang="ja-JP" altLang="en-US"/>
              <a:t>在住、</a:t>
            </a:r>
            <a:r>
              <a:rPr lang="ja-JP" altLang="en-US" b="1"/>
              <a:t>独居</a:t>
            </a:r>
            <a:r>
              <a:rPr lang="ja-JP" altLang="en-US"/>
              <a:t>。</a:t>
            </a:r>
            <a:br>
              <a:rPr lang="en-US" altLang="ja-JP" dirty="0"/>
            </a:br>
            <a:r>
              <a:rPr lang="ja-JP" altLang="en-US"/>
              <a:t>当院の腎臓専門医（大学病院所属）外来へ通院中。</a:t>
            </a:r>
            <a:br>
              <a:rPr lang="en-US" altLang="ja-JP" dirty="0"/>
            </a:br>
            <a:r>
              <a:rPr lang="ja-JP" altLang="en-US"/>
              <a:t>徐々に腎機能が増悪し、すでに</a:t>
            </a:r>
            <a:r>
              <a:rPr lang="ja-JP" altLang="en-US" b="1"/>
              <a:t>末期腎不全</a:t>
            </a:r>
            <a:r>
              <a:rPr lang="ja-JP" altLang="en-US"/>
              <a:t>に至っているが、</a:t>
            </a:r>
            <a:br>
              <a:rPr lang="en-US" altLang="ja-JP" dirty="0"/>
            </a:br>
            <a:r>
              <a:rPr lang="ja-JP" altLang="en-US" b="1"/>
              <a:t>透析は行わない</a:t>
            </a:r>
            <a:r>
              <a:rPr lang="ja-JP" altLang="en-US"/>
              <a:t>方針として本人・家族とも同意している。</a:t>
            </a:r>
            <a:endParaRPr lang="en-US" altLang="ja-JP" dirty="0"/>
          </a:p>
          <a:p>
            <a:pPr marL="0" indent="0">
              <a:lnSpc>
                <a:spcPct val="120000"/>
              </a:lnSpc>
              <a:buNone/>
            </a:pPr>
            <a:r>
              <a:rPr lang="ja-JP" altLang="en-US"/>
              <a:t>腎機能悪化や加齢にともなって</a:t>
            </a:r>
            <a:r>
              <a:rPr kumimoji="1" lang="ja-JP" altLang="en-US" b="1"/>
              <a:t>体調を崩すことが増え</a:t>
            </a:r>
            <a:r>
              <a:rPr kumimoji="1" lang="ja-JP" altLang="en-US"/>
              <a:t>、</a:t>
            </a:r>
            <a:br>
              <a:rPr kumimoji="1" lang="en-US" altLang="ja-JP" dirty="0"/>
            </a:br>
            <a:r>
              <a:rPr kumimoji="1" lang="ja-JP" altLang="en-US" b="1"/>
              <a:t>緊急受診</a:t>
            </a:r>
            <a:r>
              <a:rPr kumimoji="1" lang="ja-JP" altLang="en-US"/>
              <a:t>や</a:t>
            </a:r>
            <a:r>
              <a:rPr kumimoji="1" lang="ja-JP" altLang="en-US" b="1"/>
              <a:t>入退院</a:t>
            </a:r>
            <a:r>
              <a:rPr kumimoji="1" lang="ja-JP" altLang="en-US"/>
              <a:t>の頻度が増えつつある。</a:t>
            </a:r>
            <a:endParaRPr kumimoji="1" lang="en-US" altLang="ja-JP" dirty="0"/>
          </a:p>
          <a:p>
            <a:pPr marL="0" indent="0">
              <a:lnSpc>
                <a:spcPct val="120000"/>
              </a:lnSpc>
              <a:buNone/>
            </a:pPr>
            <a:endParaRPr kumimoji="1" lang="en-US" altLang="ja-JP" dirty="0"/>
          </a:p>
          <a:p>
            <a:pPr marL="0" indent="0">
              <a:lnSpc>
                <a:spcPct val="120000"/>
              </a:lnSpc>
              <a:buNone/>
            </a:pPr>
            <a:r>
              <a:rPr lang="ja-JP" altLang="en-US"/>
              <a:t>今年の秋　台風のため集会所で避難生活をしていた際に</a:t>
            </a:r>
            <a:r>
              <a:rPr lang="en-US" altLang="ja-JP" dirty="0"/>
              <a:t> </a:t>
            </a:r>
            <a:br>
              <a:rPr lang="en-US" altLang="ja-JP" dirty="0"/>
            </a:br>
            <a:r>
              <a:rPr lang="ja-JP" altLang="en-US" b="1"/>
              <a:t>下痢</a:t>
            </a:r>
            <a:r>
              <a:rPr lang="ja-JP" altLang="en-US"/>
              <a:t>や</a:t>
            </a:r>
            <a:r>
              <a:rPr lang="ja-JP" altLang="en-US" b="1"/>
              <a:t>浮腫増悪</a:t>
            </a:r>
            <a:r>
              <a:rPr lang="ja-JP" altLang="en-US"/>
              <a:t>などを伴って体調を崩し、</a:t>
            </a:r>
            <a:r>
              <a:rPr lang="ja-JP" altLang="en-US" b="1"/>
              <a:t>緊急入院</a:t>
            </a:r>
            <a:r>
              <a:rPr lang="ja-JP" altLang="en-US"/>
              <a:t>。</a:t>
            </a:r>
            <a:endParaRPr lang="en-US" altLang="ja-JP" dirty="0"/>
          </a:p>
          <a:p>
            <a:pPr marL="0" indent="0">
              <a:lnSpc>
                <a:spcPct val="120000"/>
              </a:lnSpc>
              <a:buNone/>
            </a:pPr>
            <a:r>
              <a:rPr kumimoji="1" lang="ja-JP" altLang="en-US"/>
              <a:t>入院後は、安静と対症療法により１週間程度で</a:t>
            </a:r>
            <a:r>
              <a:rPr kumimoji="1" lang="ja-JP" altLang="en-US" b="1"/>
              <a:t>体調が回復</a:t>
            </a:r>
            <a:r>
              <a:rPr kumimoji="1" lang="ja-JP" altLang="en-US"/>
              <a:t>。</a:t>
            </a:r>
            <a:br>
              <a:rPr kumimoji="1" lang="en-US" altLang="ja-JP" dirty="0"/>
            </a:br>
            <a:r>
              <a:rPr kumimoji="1" lang="ja-JP" altLang="en-US"/>
              <a:t>このため、</a:t>
            </a:r>
            <a:r>
              <a:rPr kumimoji="1" lang="ja-JP" altLang="en-US" b="1"/>
              <a:t>退院可能</a:t>
            </a:r>
            <a:r>
              <a:rPr kumimoji="1" lang="ja-JP" altLang="en-US"/>
              <a:t>と判断した。</a:t>
            </a:r>
            <a:endParaRPr kumimoji="1" lang="en-US" altLang="ja-JP" dirty="0"/>
          </a:p>
          <a:p>
            <a:pPr marL="0" indent="0">
              <a:buNone/>
            </a:pPr>
            <a:endParaRPr kumimoji="1" lang="ja-JP" altLang="en-US"/>
          </a:p>
        </p:txBody>
      </p:sp>
    </p:spTree>
    <p:extLst>
      <p:ext uri="{BB962C8B-B14F-4D97-AF65-F5344CB8AC3E}">
        <p14:creationId xmlns:p14="http://schemas.microsoft.com/office/powerpoint/2010/main" val="3765199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フローチャート: 順次アクセス記憶 22">
            <a:extLst>
              <a:ext uri="{FF2B5EF4-FFF2-40B4-BE49-F238E27FC236}">
                <a16:creationId xmlns:a16="http://schemas.microsoft.com/office/drawing/2014/main" id="{7130ACC8-3DA6-F0FA-EB25-CF9FB6CC3B39}"/>
              </a:ext>
            </a:extLst>
          </p:cNvPr>
          <p:cNvSpPr/>
          <p:nvPr/>
        </p:nvSpPr>
        <p:spPr>
          <a:xfrm>
            <a:off x="2963119" y="5886920"/>
            <a:ext cx="4548765" cy="859344"/>
          </a:xfrm>
          <a:prstGeom prst="flowChartMagneticTap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フローチャート: 順次アクセス記憶 20">
            <a:extLst>
              <a:ext uri="{FF2B5EF4-FFF2-40B4-BE49-F238E27FC236}">
                <a16:creationId xmlns:a16="http://schemas.microsoft.com/office/drawing/2014/main" id="{7B9BCF54-0B68-A74F-0028-DCE1CA4E0060}"/>
              </a:ext>
            </a:extLst>
          </p:cNvPr>
          <p:cNvSpPr/>
          <p:nvPr/>
        </p:nvSpPr>
        <p:spPr>
          <a:xfrm flipH="1">
            <a:off x="1225106" y="4115768"/>
            <a:ext cx="5081704" cy="773504"/>
          </a:xfrm>
          <a:prstGeom prst="flowChartMagneticTape">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フローチャート: 順次アクセス記憶 19">
            <a:extLst>
              <a:ext uri="{FF2B5EF4-FFF2-40B4-BE49-F238E27FC236}">
                <a16:creationId xmlns:a16="http://schemas.microsoft.com/office/drawing/2014/main" id="{41691F27-5F03-15AB-3D69-241EA25C98F3}"/>
              </a:ext>
            </a:extLst>
          </p:cNvPr>
          <p:cNvSpPr/>
          <p:nvPr/>
        </p:nvSpPr>
        <p:spPr>
          <a:xfrm>
            <a:off x="2210765" y="3082237"/>
            <a:ext cx="5301119" cy="979918"/>
          </a:xfrm>
          <a:prstGeom prst="flowChartMagneticTape">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フローチャート: 順次アクセス記憶 18">
            <a:extLst>
              <a:ext uri="{FF2B5EF4-FFF2-40B4-BE49-F238E27FC236}">
                <a16:creationId xmlns:a16="http://schemas.microsoft.com/office/drawing/2014/main" id="{10FED35D-40A9-3536-B2C7-58DA66CF8346}"/>
              </a:ext>
            </a:extLst>
          </p:cNvPr>
          <p:cNvSpPr/>
          <p:nvPr/>
        </p:nvSpPr>
        <p:spPr>
          <a:xfrm>
            <a:off x="2017700" y="1642235"/>
            <a:ext cx="5563595" cy="1313698"/>
          </a:xfrm>
          <a:prstGeom prst="flowChartMagneticTap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フローチャート: 順次アクセス記憶 17">
            <a:extLst>
              <a:ext uri="{FF2B5EF4-FFF2-40B4-BE49-F238E27FC236}">
                <a16:creationId xmlns:a16="http://schemas.microsoft.com/office/drawing/2014/main" id="{9ABD0B27-BC33-17B0-2D0D-6F52F7E5E338}"/>
              </a:ext>
            </a:extLst>
          </p:cNvPr>
          <p:cNvSpPr/>
          <p:nvPr/>
        </p:nvSpPr>
        <p:spPr>
          <a:xfrm flipH="1">
            <a:off x="1300023" y="4998322"/>
            <a:ext cx="7739932" cy="788106"/>
          </a:xfrm>
          <a:prstGeom prst="flowChartMagneticTape">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フローチャート: 順次アクセス記憶 15">
            <a:extLst>
              <a:ext uri="{FF2B5EF4-FFF2-40B4-BE49-F238E27FC236}">
                <a16:creationId xmlns:a16="http://schemas.microsoft.com/office/drawing/2014/main" id="{418E290C-B457-A8D9-834E-B5D925298A26}"/>
              </a:ext>
            </a:extLst>
          </p:cNvPr>
          <p:cNvSpPr/>
          <p:nvPr/>
        </p:nvSpPr>
        <p:spPr>
          <a:xfrm flipH="1">
            <a:off x="1504289" y="868730"/>
            <a:ext cx="5081706" cy="773504"/>
          </a:xfrm>
          <a:prstGeom prst="flowChartMagneticTape">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a:extLst>
              <a:ext uri="{FF2B5EF4-FFF2-40B4-BE49-F238E27FC236}">
                <a16:creationId xmlns:a16="http://schemas.microsoft.com/office/drawing/2014/main" id="{5597FC19-53F8-DF5C-B22F-934EB7067B6B}"/>
              </a:ext>
            </a:extLst>
          </p:cNvPr>
          <p:cNvSpPr>
            <a:spLocks noGrp="1"/>
          </p:cNvSpPr>
          <p:nvPr>
            <p:ph type="title"/>
          </p:nvPr>
        </p:nvSpPr>
        <p:spPr>
          <a:xfrm>
            <a:off x="188812" y="224361"/>
            <a:ext cx="8851144" cy="572423"/>
          </a:xfrm>
        </p:spPr>
        <p:txBody>
          <a:bodyPr>
            <a:noAutofit/>
          </a:bodyPr>
          <a:lstStyle/>
          <a:p>
            <a:pPr algn="ctr"/>
            <a:r>
              <a:rPr kumimoji="1" lang="ja-JP" altLang="en-US" sz="3200" b="1"/>
              <a:t>退院にむけての家族・多職種ミーティング</a:t>
            </a:r>
          </a:p>
        </p:txBody>
      </p:sp>
      <p:pic>
        <p:nvPicPr>
          <p:cNvPr id="1026" name="Picture 2" descr="おばあさんのイラスト「笑った顔・怒った顔・泣いた顔・笑顔」 | かわいいフリー素材集 いらすとや">
            <a:extLst>
              <a:ext uri="{FF2B5EF4-FFF2-40B4-BE49-F238E27FC236}">
                <a16:creationId xmlns:a16="http://schemas.microsoft.com/office/drawing/2014/main" id="{4740F3DB-F2D3-005B-240E-D4CCDADAF7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1565" y="3333682"/>
            <a:ext cx="886677" cy="10513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心配している人のイラスト（中年女性）">
            <a:extLst>
              <a:ext uri="{FF2B5EF4-FFF2-40B4-BE49-F238E27FC236}">
                <a16:creationId xmlns:a16="http://schemas.microsoft.com/office/drawing/2014/main" id="{50182D47-C2D9-279A-F687-502C5E2E91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1565" y="1888606"/>
            <a:ext cx="991717" cy="120941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看護師の女の子のイラスト（将来の夢）">
            <a:extLst>
              <a:ext uri="{FF2B5EF4-FFF2-40B4-BE49-F238E27FC236}">
                <a16:creationId xmlns:a16="http://schemas.microsoft.com/office/drawing/2014/main" id="{A27B38A7-962E-BA37-84DD-B6DA8F545EA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39120"/>
          <a:stretch/>
        </p:blipFill>
        <p:spPr bwMode="auto">
          <a:xfrm>
            <a:off x="161154" y="3584888"/>
            <a:ext cx="1018068" cy="97991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椅子に座るお医者さんのイラスト（女性）">
            <a:extLst>
              <a:ext uri="{FF2B5EF4-FFF2-40B4-BE49-F238E27FC236}">
                <a16:creationId xmlns:a16="http://schemas.microsoft.com/office/drawing/2014/main" id="{E2FBE23A-EAB9-AE4F-C27C-444FE5C63BE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450" r="22485" b="47323"/>
          <a:stretch/>
        </p:blipFill>
        <p:spPr bwMode="auto">
          <a:xfrm>
            <a:off x="512483" y="1011212"/>
            <a:ext cx="991806" cy="979916"/>
          </a:xfrm>
          <a:prstGeom prst="rect">
            <a:avLst/>
          </a:prstGeom>
          <a:noFill/>
          <a:extLst>
            <a:ext uri="{909E8E84-426E-40DD-AFC4-6F175D3DCCD1}">
              <a14:hiddenFill xmlns:a14="http://schemas.microsoft.com/office/drawing/2010/main">
                <a:solidFill>
                  <a:srgbClr val="FFFFFF"/>
                </a:solidFill>
              </a14:hiddenFill>
            </a:ext>
          </a:extLst>
        </p:spPr>
      </p:pic>
      <p:sp>
        <p:nvSpPr>
          <p:cNvPr id="7" name="テキスト ボックス 6">
            <a:extLst>
              <a:ext uri="{FF2B5EF4-FFF2-40B4-BE49-F238E27FC236}">
                <a16:creationId xmlns:a16="http://schemas.microsoft.com/office/drawing/2014/main" id="{12FF498F-76E8-33DC-9CF3-F769DADCC8A2}"/>
              </a:ext>
            </a:extLst>
          </p:cNvPr>
          <p:cNvSpPr txBox="1"/>
          <p:nvPr/>
        </p:nvSpPr>
        <p:spPr>
          <a:xfrm>
            <a:off x="1616749" y="1071572"/>
            <a:ext cx="4801314" cy="369332"/>
          </a:xfrm>
          <a:prstGeom prst="rect">
            <a:avLst/>
          </a:prstGeom>
          <a:noFill/>
        </p:spPr>
        <p:txBody>
          <a:bodyPr wrap="none" rtlCol="0">
            <a:spAutoFit/>
          </a:bodyPr>
          <a:lstStyle/>
          <a:p>
            <a:r>
              <a:rPr kumimoji="1" lang="ja-JP" altLang="en-US"/>
              <a:t>体調が回復し、</a:t>
            </a:r>
            <a:r>
              <a:rPr kumimoji="1" lang="ja-JP" altLang="en-US" b="1"/>
              <a:t>退院可能</a:t>
            </a:r>
            <a:r>
              <a:rPr kumimoji="1" lang="ja-JP" altLang="en-US"/>
              <a:t>な状態になりました</a:t>
            </a:r>
          </a:p>
        </p:txBody>
      </p:sp>
      <p:sp>
        <p:nvSpPr>
          <p:cNvPr id="8" name="テキスト ボックス 7">
            <a:extLst>
              <a:ext uri="{FF2B5EF4-FFF2-40B4-BE49-F238E27FC236}">
                <a16:creationId xmlns:a16="http://schemas.microsoft.com/office/drawing/2014/main" id="{B79CFA41-12B9-1FA5-1F11-12D79E3CCE1E}"/>
              </a:ext>
            </a:extLst>
          </p:cNvPr>
          <p:cNvSpPr txBox="1"/>
          <p:nvPr/>
        </p:nvSpPr>
        <p:spPr>
          <a:xfrm>
            <a:off x="2517592" y="1755604"/>
            <a:ext cx="4801314" cy="1200329"/>
          </a:xfrm>
          <a:prstGeom prst="rect">
            <a:avLst/>
          </a:prstGeom>
          <a:noFill/>
        </p:spPr>
        <p:txBody>
          <a:bodyPr wrap="none" rtlCol="0">
            <a:spAutoFit/>
          </a:bodyPr>
          <a:lstStyle/>
          <a:p>
            <a:pPr algn="ctr"/>
            <a:r>
              <a:rPr kumimoji="1" lang="ja-JP" altLang="en-US"/>
              <a:t>何度も入退院を繰り返していて、困ります。</a:t>
            </a:r>
            <a:endParaRPr kumimoji="1" lang="en-US" altLang="ja-JP" dirty="0"/>
          </a:p>
          <a:p>
            <a:pPr algn="ctr"/>
            <a:r>
              <a:rPr kumimoji="1" lang="ja-JP" altLang="en-US"/>
              <a:t>私は島に行けないので面倒見れません。</a:t>
            </a:r>
            <a:endParaRPr kumimoji="1" lang="en-US" altLang="ja-JP" dirty="0"/>
          </a:p>
          <a:p>
            <a:pPr algn="ctr"/>
            <a:r>
              <a:rPr kumimoji="1" lang="ja-JP" altLang="en-US"/>
              <a:t>島の人にも迷惑がかかるので、</a:t>
            </a:r>
            <a:endParaRPr kumimoji="1" lang="en-US" altLang="ja-JP" dirty="0"/>
          </a:p>
          <a:p>
            <a:pPr algn="ctr"/>
            <a:r>
              <a:rPr kumimoji="1" lang="ja-JP" altLang="en-US" b="1"/>
              <a:t>このまま施設か病院へおいて</a:t>
            </a:r>
            <a:r>
              <a:rPr kumimoji="1" lang="ja-JP" altLang="en-US"/>
              <a:t>ください。</a:t>
            </a:r>
          </a:p>
        </p:txBody>
      </p:sp>
      <p:sp>
        <p:nvSpPr>
          <p:cNvPr id="10" name="テキスト ボックス 9">
            <a:extLst>
              <a:ext uri="{FF2B5EF4-FFF2-40B4-BE49-F238E27FC236}">
                <a16:creationId xmlns:a16="http://schemas.microsoft.com/office/drawing/2014/main" id="{D6F97448-979E-33FF-BE05-B6B64445FDFF}"/>
              </a:ext>
            </a:extLst>
          </p:cNvPr>
          <p:cNvSpPr txBox="1"/>
          <p:nvPr/>
        </p:nvSpPr>
        <p:spPr>
          <a:xfrm>
            <a:off x="2447029" y="3213049"/>
            <a:ext cx="5121915" cy="646331"/>
          </a:xfrm>
          <a:prstGeom prst="rect">
            <a:avLst/>
          </a:prstGeom>
          <a:noFill/>
        </p:spPr>
        <p:txBody>
          <a:bodyPr wrap="none" rtlCol="0">
            <a:spAutoFit/>
          </a:bodyPr>
          <a:lstStyle/>
          <a:p>
            <a:pPr algn="ctr"/>
            <a:r>
              <a:rPr kumimoji="1" lang="ja-JP" altLang="en-US"/>
              <a:t>まだ自宅で生活することはできるよ。</a:t>
            </a:r>
            <a:endParaRPr kumimoji="1" lang="en-US" altLang="ja-JP" dirty="0"/>
          </a:p>
          <a:p>
            <a:pPr algn="ctr"/>
            <a:r>
              <a:rPr kumimoji="1" lang="ja-JP" altLang="en-US"/>
              <a:t>病院にいるのは嫌。</a:t>
            </a:r>
            <a:r>
              <a:rPr kumimoji="1" lang="en-US" altLang="ja-JP" dirty="0"/>
              <a:t>1</a:t>
            </a:r>
            <a:r>
              <a:rPr kumimoji="1" lang="ja-JP" altLang="en-US"/>
              <a:t>日でも早く</a:t>
            </a:r>
            <a:r>
              <a:rPr kumimoji="1" lang="ja-JP" altLang="en-US" b="1"/>
              <a:t>島に帰りたい</a:t>
            </a:r>
            <a:r>
              <a:rPr kumimoji="1" lang="ja-JP" altLang="en-US"/>
              <a:t>。</a:t>
            </a:r>
            <a:endParaRPr kumimoji="1" lang="en-US" altLang="ja-JP" dirty="0"/>
          </a:p>
        </p:txBody>
      </p:sp>
      <p:sp>
        <p:nvSpPr>
          <p:cNvPr id="11" name="テキスト ボックス 10">
            <a:extLst>
              <a:ext uri="{FF2B5EF4-FFF2-40B4-BE49-F238E27FC236}">
                <a16:creationId xmlns:a16="http://schemas.microsoft.com/office/drawing/2014/main" id="{B2DB9DD4-E509-F5C3-77ED-501AD44E9DD1}"/>
              </a:ext>
            </a:extLst>
          </p:cNvPr>
          <p:cNvSpPr txBox="1"/>
          <p:nvPr/>
        </p:nvSpPr>
        <p:spPr>
          <a:xfrm>
            <a:off x="1504289" y="4198691"/>
            <a:ext cx="4570482" cy="646331"/>
          </a:xfrm>
          <a:prstGeom prst="rect">
            <a:avLst/>
          </a:prstGeom>
          <a:noFill/>
        </p:spPr>
        <p:txBody>
          <a:bodyPr wrap="none" rtlCol="0">
            <a:spAutoFit/>
          </a:bodyPr>
          <a:lstStyle/>
          <a:p>
            <a:r>
              <a:rPr kumimoji="1" lang="ja-JP" altLang="en-US"/>
              <a:t>リハビリでは階段も登れていますし、</a:t>
            </a:r>
            <a:endParaRPr kumimoji="1" lang="en-US" altLang="ja-JP" dirty="0"/>
          </a:p>
          <a:p>
            <a:r>
              <a:rPr kumimoji="1" lang="ja-JP" altLang="en-US"/>
              <a:t>入院中も身の回りのことはできています。</a:t>
            </a:r>
          </a:p>
        </p:txBody>
      </p:sp>
      <p:pic>
        <p:nvPicPr>
          <p:cNvPr id="12" name="Picture 8" descr="椅子に座るお医者さんのイラスト（女性）">
            <a:extLst>
              <a:ext uri="{FF2B5EF4-FFF2-40B4-BE49-F238E27FC236}">
                <a16:creationId xmlns:a16="http://schemas.microsoft.com/office/drawing/2014/main" id="{9A5BBA22-F6B5-79ED-681C-BC872064CF2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450" r="22485" b="47323"/>
          <a:stretch/>
        </p:blipFill>
        <p:spPr bwMode="auto">
          <a:xfrm>
            <a:off x="233967" y="5318133"/>
            <a:ext cx="991806" cy="979916"/>
          </a:xfrm>
          <a:prstGeom prst="rect">
            <a:avLst/>
          </a:prstGeom>
          <a:noFill/>
          <a:extLst>
            <a:ext uri="{909E8E84-426E-40DD-AFC4-6F175D3DCCD1}">
              <a14:hiddenFill xmlns:a14="http://schemas.microsoft.com/office/drawing/2010/main">
                <a:solidFill>
                  <a:srgbClr val="FFFFFF"/>
                </a:solidFill>
              </a14:hiddenFill>
            </a:ext>
          </a:extLst>
        </p:spPr>
      </p:pic>
      <p:sp>
        <p:nvSpPr>
          <p:cNvPr id="13" name="テキスト ボックス 12">
            <a:extLst>
              <a:ext uri="{FF2B5EF4-FFF2-40B4-BE49-F238E27FC236}">
                <a16:creationId xmlns:a16="http://schemas.microsoft.com/office/drawing/2014/main" id="{4F631774-111A-8666-8D8D-DC92BBC4870C}"/>
              </a:ext>
            </a:extLst>
          </p:cNvPr>
          <p:cNvSpPr txBox="1"/>
          <p:nvPr/>
        </p:nvSpPr>
        <p:spPr>
          <a:xfrm>
            <a:off x="1569561" y="5049628"/>
            <a:ext cx="7109640" cy="646331"/>
          </a:xfrm>
          <a:prstGeom prst="rect">
            <a:avLst/>
          </a:prstGeom>
          <a:noFill/>
        </p:spPr>
        <p:txBody>
          <a:bodyPr wrap="none" rtlCol="0">
            <a:spAutoFit/>
          </a:bodyPr>
          <a:lstStyle/>
          <a:p>
            <a:pPr algn="ctr"/>
            <a:r>
              <a:rPr kumimoji="1" lang="ja-JP" altLang="en-US"/>
              <a:t>腎不全が悪化して独居困難になる時期は近いと思いますが、</a:t>
            </a:r>
            <a:endParaRPr kumimoji="1" lang="en-US" altLang="ja-JP" dirty="0"/>
          </a:p>
          <a:p>
            <a:pPr algn="ctr"/>
            <a:r>
              <a:rPr kumimoji="1" lang="ja-JP" altLang="en-US"/>
              <a:t>今回はせっかく退院可能な状態にまで回復されたことですし・・・</a:t>
            </a:r>
          </a:p>
        </p:txBody>
      </p:sp>
      <p:pic>
        <p:nvPicPr>
          <p:cNvPr id="14" name="Picture 4" descr="心配している人のイラスト（中年女性）">
            <a:extLst>
              <a:ext uri="{FF2B5EF4-FFF2-40B4-BE49-F238E27FC236}">
                <a16:creationId xmlns:a16="http://schemas.microsoft.com/office/drawing/2014/main" id="{65A89B0B-1510-BCAC-BEF1-3E5ED743FF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7358" y="5663794"/>
            <a:ext cx="991717" cy="1209410"/>
          </a:xfrm>
          <a:prstGeom prst="rect">
            <a:avLst/>
          </a:prstGeom>
          <a:noFill/>
          <a:extLst>
            <a:ext uri="{909E8E84-426E-40DD-AFC4-6F175D3DCCD1}">
              <a14:hiddenFill xmlns:a14="http://schemas.microsoft.com/office/drawing/2010/main">
                <a:solidFill>
                  <a:srgbClr val="FFFFFF"/>
                </a:solidFill>
              </a14:hiddenFill>
            </a:ext>
          </a:extLst>
        </p:spPr>
      </p:pic>
      <p:sp>
        <p:nvSpPr>
          <p:cNvPr id="15" name="テキスト ボックス 14">
            <a:extLst>
              <a:ext uri="{FF2B5EF4-FFF2-40B4-BE49-F238E27FC236}">
                <a16:creationId xmlns:a16="http://schemas.microsoft.com/office/drawing/2014/main" id="{4428E66A-7888-14D1-E17B-DA38A1F69D0B}"/>
              </a:ext>
            </a:extLst>
          </p:cNvPr>
          <p:cNvSpPr txBox="1"/>
          <p:nvPr/>
        </p:nvSpPr>
        <p:spPr>
          <a:xfrm>
            <a:off x="3241635" y="5972820"/>
            <a:ext cx="4339660" cy="646331"/>
          </a:xfrm>
          <a:prstGeom prst="rect">
            <a:avLst/>
          </a:prstGeom>
          <a:noFill/>
        </p:spPr>
        <p:txBody>
          <a:bodyPr wrap="square" rtlCol="0">
            <a:spAutoFit/>
          </a:bodyPr>
          <a:lstStyle/>
          <a:p>
            <a:pPr algn="ctr"/>
            <a:r>
              <a:rPr kumimoji="1" lang="ja-JP" altLang="en-US"/>
              <a:t>わかりました。</a:t>
            </a:r>
            <a:endParaRPr kumimoji="1" lang="en-US" altLang="ja-JP" dirty="0"/>
          </a:p>
          <a:p>
            <a:pPr algn="ctr"/>
            <a:r>
              <a:rPr kumimoji="1" lang="ja-JP" altLang="en-US"/>
              <a:t>まだ大丈夫ということであれば・・・</a:t>
            </a:r>
          </a:p>
        </p:txBody>
      </p:sp>
      <p:sp>
        <p:nvSpPr>
          <p:cNvPr id="24" name="テキスト ボックス 23">
            <a:extLst>
              <a:ext uri="{FF2B5EF4-FFF2-40B4-BE49-F238E27FC236}">
                <a16:creationId xmlns:a16="http://schemas.microsoft.com/office/drawing/2014/main" id="{AF9974FC-9057-ADED-7F31-367B2158D2EE}"/>
              </a:ext>
            </a:extLst>
          </p:cNvPr>
          <p:cNvSpPr txBox="1"/>
          <p:nvPr/>
        </p:nvSpPr>
        <p:spPr>
          <a:xfrm>
            <a:off x="8265909" y="2694459"/>
            <a:ext cx="646331" cy="369332"/>
          </a:xfrm>
          <a:prstGeom prst="rect">
            <a:avLst/>
          </a:prstGeom>
          <a:solidFill>
            <a:schemeClr val="bg1"/>
          </a:solidFill>
        </p:spPr>
        <p:txBody>
          <a:bodyPr wrap="none" rtlCol="0">
            <a:spAutoFit/>
          </a:bodyPr>
          <a:lstStyle/>
          <a:p>
            <a:r>
              <a:rPr kumimoji="1" lang="ja-JP" altLang="en-US" b="1"/>
              <a:t>家族</a:t>
            </a:r>
          </a:p>
        </p:txBody>
      </p:sp>
      <p:sp>
        <p:nvSpPr>
          <p:cNvPr id="25" name="テキスト ボックス 24">
            <a:extLst>
              <a:ext uri="{FF2B5EF4-FFF2-40B4-BE49-F238E27FC236}">
                <a16:creationId xmlns:a16="http://schemas.microsoft.com/office/drawing/2014/main" id="{084EE488-0302-A15D-0E28-033B535AEB49}"/>
              </a:ext>
            </a:extLst>
          </p:cNvPr>
          <p:cNvSpPr txBox="1"/>
          <p:nvPr/>
        </p:nvSpPr>
        <p:spPr>
          <a:xfrm>
            <a:off x="8393625" y="6488668"/>
            <a:ext cx="646331" cy="369332"/>
          </a:xfrm>
          <a:prstGeom prst="rect">
            <a:avLst/>
          </a:prstGeom>
          <a:solidFill>
            <a:schemeClr val="bg1"/>
          </a:solidFill>
        </p:spPr>
        <p:txBody>
          <a:bodyPr wrap="none" rtlCol="0">
            <a:spAutoFit/>
          </a:bodyPr>
          <a:lstStyle/>
          <a:p>
            <a:r>
              <a:rPr kumimoji="1" lang="ja-JP" altLang="en-US" b="1"/>
              <a:t>家族</a:t>
            </a:r>
          </a:p>
        </p:txBody>
      </p:sp>
      <p:sp>
        <p:nvSpPr>
          <p:cNvPr id="26" name="テキスト ボックス 25">
            <a:extLst>
              <a:ext uri="{FF2B5EF4-FFF2-40B4-BE49-F238E27FC236}">
                <a16:creationId xmlns:a16="http://schemas.microsoft.com/office/drawing/2014/main" id="{58F5E0B0-39F9-17B5-B9F5-BD6505FAF950}"/>
              </a:ext>
            </a:extLst>
          </p:cNvPr>
          <p:cNvSpPr txBox="1"/>
          <p:nvPr/>
        </p:nvSpPr>
        <p:spPr>
          <a:xfrm>
            <a:off x="8160150" y="4103060"/>
            <a:ext cx="785793" cy="369332"/>
          </a:xfrm>
          <a:prstGeom prst="rect">
            <a:avLst/>
          </a:prstGeom>
          <a:solidFill>
            <a:schemeClr val="bg1"/>
          </a:solidFill>
        </p:spPr>
        <p:txBody>
          <a:bodyPr wrap="none" rtlCol="0">
            <a:spAutoFit/>
          </a:bodyPr>
          <a:lstStyle/>
          <a:p>
            <a:r>
              <a:rPr kumimoji="1" lang="en-US" altLang="ja-JP" b="1" dirty="0"/>
              <a:t>B</a:t>
            </a:r>
            <a:r>
              <a:rPr kumimoji="1" lang="ja-JP" altLang="en-US" b="1"/>
              <a:t>さん</a:t>
            </a:r>
          </a:p>
        </p:txBody>
      </p:sp>
      <p:sp>
        <p:nvSpPr>
          <p:cNvPr id="27" name="テキスト ボックス 26">
            <a:extLst>
              <a:ext uri="{FF2B5EF4-FFF2-40B4-BE49-F238E27FC236}">
                <a16:creationId xmlns:a16="http://schemas.microsoft.com/office/drawing/2014/main" id="{D36D7CDC-FBBD-F4D4-5A38-00A052D74FB9}"/>
              </a:ext>
            </a:extLst>
          </p:cNvPr>
          <p:cNvSpPr txBox="1"/>
          <p:nvPr/>
        </p:nvSpPr>
        <p:spPr>
          <a:xfrm>
            <a:off x="1114663" y="1886333"/>
            <a:ext cx="710431" cy="369332"/>
          </a:xfrm>
          <a:prstGeom prst="rect">
            <a:avLst/>
          </a:prstGeom>
          <a:solidFill>
            <a:schemeClr val="bg1"/>
          </a:solidFill>
        </p:spPr>
        <p:txBody>
          <a:bodyPr wrap="square" rtlCol="0">
            <a:spAutoFit/>
          </a:bodyPr>
          <a:lstStyle/>
          <a:p>
            <a:r>
              <a:rPr kumimoji="1" lang="ja-JP" altLang="en-US" b="1"/>
              <a:t>医師</a:t>
            </a:r>
            <a:endParaRPr kumimoji="1" lang="en-US" altLang="ja-JP" b="1" dirty="0"/>
          </a:p>
        </p:txBody>
      </p:sp>
      <p:sp>
        <p:nvSpPr>
          <p:cNvPr id="28" name="テキスト ボックス 27">
            <a:extLst>
              <a:ext uri="{FF2B5EF4-FFF2-40B4-BE49-F238E27FC236}">
                <a16:creationId xmlns:a16="http://schemas.microsoft.com/office/drawing/2014/main" id="{A3C9FE87-EE56-A63D-C98D-E3F93D603FA4}"/>
              </a:ext>
            </a:extLst>
          </p:cNvPr>
          <p:cNvSpPr txBox="1"/>
          <p:nvPr/>
        </p:nvSpPr>
        <p:spPr>
          <a:xfrm>
            <a:off x="793858" y="6271251"/>
            <a:ext cx="710431" cy="369332"/>
          </a:xfrm>
          <a:prstGeom prst="rect">
            <a:avLst/>
          </a:prstGeom>
          <a:solidFill>
            <a:schemeClr val="bg1"/>
          </a:solidFill>
        </p:spPr>
        <p:txBody>
          <a:bodyPr wrap="square" rtlCol="0">
            <a:spAutoFit/>
          </a:bodyPr>
          <a:lstStyle/>
          <a:p>
            <a:r>
              <a:rPr kumimoji="1" lang="ja-JP" altLang="en-US" b="1"/>
              <a:t>医師</a:t>
            </a:r>
            <a:endParaRPr kumimoji="1" lang="en-US" altLang="ja-JP" b="1" dirty="0"/>
          </a:p>
        </p:txBody>
      </p:sp>
      <p:sp>
        <p:nvSpPr>
          <p:cNvPr id="29" name="テキスト ボックス 28">
            <a:extLst>
              <a:ext uri="{FF2B5EF4-FFF2-40B4-BE49-F238E27FC236}">
                <a16:creationId xmlns:a16="http://schemas.microsoft.com/office/drawing/2014/main" id="{EA6F3D51-6F27-AE71-4287-8E28D204EE0E}"/>
              </a:ext>
            </a:extLst>
          </p:cNvPr>
          <p:cNvSpPr txBox="1"/>
          <p:nvPr/>
        </p:nvSpPr>
        <p:spPr>
          <a:xfrm>
            <a:off x="23464" y="4564805"/>
            <a:ext cx="1367356" cy="646331"/>
          </a:xfrm>
          <a:prstGeom prst="rect">
            <a:avLst/>
          </a:prstGeom>
          <a:noFill/>
        </p:spPr>
        <p:txBody>
          <a:bodyPr wrap="square" rtlCol="0">
            <a:spAutoFit/>
          </a:bodyPr>
          <a:lstStyle/>
          <a:p>
            <a:pPr algn="ctr"/>
            <a:r>
              <a:rPr kumimoji="1" lang="ja-JP" altLang="en-US" b="1"/>
              <a:t>看護師</a:t>
            </a:r>
            <a:endParaRPr kumimoji="1" lang="en-US" altLang="ja-JP" b="1" dirty="0"/>
          </a:p>
          <a:p>
            <a:pPr algn="ctr"/>
            <a:r>
              <a:rPr kumimoji="1" lang="ja-JP" altLang="en-US" b="1"/>
              <a:t>理学療法士</a:t>
            </a:r>
            <a:endParaRPr kumimoji="1" lang="en-US" altLang="ja-JP" b="1" dirty="0"/>
          </a:p>
        </p:txBody>
      </p:sp>
    </p:spTree>
    <p:extLst>
      <p:ext uri="{BB962C8B-B14F-4D97-AF65-F5344CB8AC3E}">
        <p14:creationId xmlns:p14="http://schemas.microsoft.com/office/powerpoint/2010/main" val="1888364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角丸四角形 1">
            <a:extLst>
              <a:ext uri="{FF2B5EF4-FFF2-40B4-BE49-F238E27FC236}">
                <a16:creationId xmlns:a16="http://schemas.microsoft.com/office/drawing/2014/main" id="{CDF05146-33A3-0926-4A09-A796000EDC67}"/>
              </a:ext>
            </a:extLst>
          </p:cNvPr>
          <p:cNvSpPr/>
          <p:nvPr/>
        </p:nvSpPr>
        <p:spPr>
          <a:xfrm>
            <a:off x="85085" y="975359"/>
            <a:ext cx="8973829" cy="5782491"/>
          </a:xfrm>
          <a:prstGeom prst="round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pic>
        <p:nvPicPr>
          <p:cNvPr id="10" name="図 9">
            <a:extLst>
              <a:ext uri="{FF2B5EF4-FFF2-40B4-BE49-F238E27FC236}">
                <a16:creationId xmlns:a16="http://schemas.microsoft.com/office/drawing/2014/main" id="{33432807-48ED-D727-D3DF-7E9359CA4D45}"/>
              </a:ext>
            </a:extLst>
          </p:cNvPr>
          <p:cNvPicPr>
            <a:picLocks noChangeAspect="1"/>
          </p:cNvPicPr>
          <p:nvPr/>
        </p:nvPicPr>
        <p:blipFill>
          <a:blip r:embed="rId3"/>
          <a:stretch>
            <a:fillRect/>
          </a:stretch>
        </p:blipFill>
        <p:spPr>
          <a:xfrm>
            <a:off x="245315" y="1776186"/>
            <a:ext cx="4606723" cy="3455043"/>
          </a:xfrm>
          <a:prstGeom prst="rect">
            <a:avLst/>
          </a:prstGeom>
        </p:spPr>
      </p:pic>
      <p:sp>
        <p:nvSpPr>
          <p:cNvPr id="11" name="タイトル 1">
            <a:extLst>
              <a:ext uri="{FF2B5EF4-FFF2-40B4-BE49-F238E27FC236}">
                <a16:creationId xmlns:a16="http://schemas.microsoft.com/office/drawing/2014/main" id="{4A00876F-72DC-B22D-B076-ECB82E2D81AB}"/>
              </a:ext>
            </a:extLst>
          </p:cNvPr>
          <p:cNvSpPr>
            <a:spLocks noGrp="1"/>
          </p:cNvSpPr>
          <p:nvPr>
            <p:ph type="title"/>
          </p:nvPr>
        </p:nvSpPr>
        <p:spPr>
          <a:xfrm>
            <a:off x="281410" y="305384"/>
            <a:ext cx="8362859" cy="572423"/>
          </a:xfrm>
        </p:spPr>
        <p:txBody>
          <a:bodyPr>
            <a:noAutofit/>
          </a:bodyPr>
          <a:lstStyle/>
          <a:p>
            <a:r>
              <a:rPr kumimoji="1" lang="ja-JP" altLang="en-US" sz="3600" b="1"/>
              <a:t>退院後訪問</a:t>
            </a:r>
            <a:r>
              <a:rPr kumimoji="1" lang="en-US" altLang="ja-JP" sz="3600" b="1" dirty="0"/>
              <a:t> </a:t>
            </a:r>
            <a:r>
              <a:rPr kumimoji="1" lang="ja-JP" altLang="en-US" sz="3200" b="1"/>
              <a:t>（コミュニティナース活動）</a:t>
            </a:r>
            <a:endParaRPr kumimoji="1" lang="ja-JP" altLang="en-US" sz="3600" b="1"/>
          </a:p>
        </p:txBody>
      </p:sp>
      <p:pic>
        <p:nvPicPr>
          <p:cNvPr id="12" name="図 11">
            <a:extLst>
              <a:ext uri="{FF2B5EF4-FFF2-40B4-BE49-F238E27FC236}">
                <a16:creationId xmlns:a16="http://schemas.microsoft.com/office/drawing/2014/main" id="{DE745552-E7AC-B09B-46DA-FCA087D786CA}"/>
              </a:ext>
            </a:extLst>
          </p:cNvPr>
          <p:cNvPicPr>
            <a:picLocks noChangeAspect="1"/>
          </p:cNvPicPr>
          <p:nvPr/>
        </p:nvPicPr>
        <p:blipFill rotWithShape="1">
          <a:blip r:embed="rId4"/>
          <a:srcRect l="33668" t="65" r="13962" b="-65"/>
          <a:stretch/>
        </p:blipFill>
        <p:spPr>
          <a:xfrm>
            <a:off x="5025913" y="1116957"/>
            <a:ext cx="3859126" cy="5526582"/>
          </a:xfrm>
          <a:prstGeom prst="rect">
            <a:avLst/>
          </a:prstGeom>
        </p:spPr>
      </p:pic>
      <p:sp>
        <p:nvSpPr>
          <p:cNvPr id="13" name="テキスト ボックス 12">
            <a:extLst>
              <a:ext uri="{FF2B5EF4-FFF2-40B4-BE49-F238E27FC236}">
                <a16:creationId xmlns:a16="http://schemas.microsoft.com/office/drawing/2014/main" id="{607E6C0E-FF8F-A674-103F-E48C06D82278}"/>
              </a:ext>
            </a:extLst>
          </p:cNvPr>
          <p:cNvSpPr txBox="1"/>
          <p:nvPr/>
        </p:nvSpPr>
        <p:spPr>
          <a:xfrm>
            <a:off x="5081285" y="4572000"/>
            <a:ext cx="723275" cy="307777"/>
          </a:xfrm>
          <a:prstGeom prst="rect">
            <a:avLst/>
          </a:prstGeom>
          <a:solidFill>
            <a:schemeClr val="bg1"/>
          </a:solidFill>
        </p:spPr>
        <p:txBody>
          <a:bodyPr wrap="none" rtlCol="0">
            <a:spAutoFit/>
          </a:bodyPr>
          <a:lstStyle/>
          <a:p>
            <a:r>
              <a:rPr kumimoji="1" lang="ja-JP" altLang="en-US" sz="1400" b="1"/>
              <a:t>栄養士</a:t>
            </a:r>
          </a:p>
        </p:txBody>
      </p:sp>
      <p:sp>
        <p:nvSpPr>
          <p:cNvPr id="14" name="テキスト ボックス 13">
            <a:extLst>
              <a:ext uri="{FF2B5EF4-FFF2-40B4-BE49-F238E27FC236}">
                <a16:creationId xmlns:a16="http://schemas.microsoft.com/office/drawing/2014/main" id="{D35F693D-0198-A6B1-5BA1-4D0F8A0764A8}"/>
              </a:ext>
            </a:extLst>
          </p:cNvPr>
          <p:cNvSpPr txBox="1"/>
          <p:nvPr/>
        </p:nvSpPr>
        <p:spPr>
          <a:xfrm>
            <a:off x="6414302" y="5231229"/>
            <a:ext cx="1082348" cy="307777"/>
          </a:xfrm>
          <a:prstGeom prst="rect">
            <a:avLst/>
          </a:prstGeom>
          <a:solidFill>
            <a:schemeClr val="bg1"/>
          </a:solidFill>
        </p:spPr>
        <p:txBody>
          <a:bodyPr wrap="none" rtlCol="0">
            <a:spAutoFit/>
          </a:bodyPr>
          <a:lstStyle/>
          <a:p>
            <a:r>
              <a:rPr kumimoji="1" lang="ja-JP" altLang="en-US" sz="1400" b="1"/>
              <a:t>病棟看護師</a:t>
            </a:r>
          </a:p>
        </p:txBody>
      </p:sp>
      <p:sp>
        <p:nvSpPr>
          <p:cNvPr id="15" name="テキスト ボックス 14">
            <a:extLst>
              <a:ext uri="{FF2B5EF4-FFF2-40B4-BE49-F238E27FC236}">
                <a16:creationId xmlns:a16="http://schemas.microsoft.com/office/drawing/2014/main" id="{0F98AE42-6DE1-9FCA-267A-4354CA1F0614}"/>
              </a:ext>
            </a:extLst>
          </p:cNvPr>
          <p:cNvSpPr txBox="1"/>
          <p:nvPr/>
        </p:nvSpPr>
        <p:spPr>
          <a:xfrm>
            <a:off x="6179387" y="3429000"/>
            <a:ext cx="1082348" cy="523220"/>
          </a:xfrm>
          <a:prstGeom prst="rect">
            <a:avLst/>
          </a:prstGeom>
          <a:solidFill>
            <a:schemeClr val="bg1"/>
          </a:solidFill>
        </p:spPr>
        <p:txBody>
          <a:bodyPr wrap="none" rtlCol="0">
            <a:spAutoFit/>
          </a:bodyPr>
          <a:lstStyle/>
          <a:p>
            <a:r>
              <a:rPr kumimoji="1" lang="ja-JP" altLang="en-US" sz="1400" b="1"/>
              <a:t>地域連携室</a:t>
            </a:r>
            <a:endParaRPr kumimoji="1" lang="en-US" altLang="ja-JP" sz="1400" b="1" dirty="0"/>
          </a:p>
          <a:p>
            <a:pPr algn="ctr"/>
            <a:r>
              <a:rPr kumimoji="1" lang="ja-JP" altLang="en-US" sz="1400" b="1"/>
              <a:t>看護師</a:t>
            </a:r>
          </a:p>
        </p:txBody>
      </p:sp>
    </p:spTree>
    <p:extLst>
      <p:ext uri="{BB962C8B-B14F-4D97-AF65-F5344CB8AC3E}">
        <p14:creationId xmlns:p14="http://schemas.microsoft.com/office/powerpoint/2010/main" val="3872340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ショートステイイラスト｜無料イラスト・フリー素材なら「イラストAC」">
            <a:extLst>
              <a:ext uri="{FF2B5EF4-FFF2-40B4-BE49-F238E27FC236}">
                <a16:creationId xmlns:a16="http://schemas.microsoft.com/office/drawing/2014/main" id="{53D6A8FB-02A3-A078-F18A-A672709B80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71" b="17590"/>
          <a:stretch/>
        </p:blipFill>
        <p:spPr bwMode="auto">
          <a:xfrm>
            <a:off x="4572000" y="3911600"/>
            <a:ext cx="3992880" cy="2712720"/>
          </a:xfrm>
          <a:prstGeom prst="rect">
            <a:avLst/>
          </a:prstGeom>
          <a:noFill/>
          <a:extLst>
            <a:ext uri="{909E8E84-426E-40DD-AFC4-6F175D3DCCD1}">
              <a14:hiddenFill xmlns:a14="http://schemas.microsoft.com/office/drawing/2010/main">
                <a:solidFill>
                  <a:srgbClr val="FFFFFF"/>
                </a:solidFill>
              </a14:hiddenFill>
            </a:ext>
          </a:extLst>
        </p:spPr>
      </p:pic>
      <p:sp>
        <p:nvSpPr>
          <p:cNvPr id="3" name="コンテンツ プレースホルダー 2">
            <a:extLst>
              <a:ext uri="{FF2B5EF4-FFF2-40B4-BE49-F238E27FC236}">
                <a16:creationId xmlns:a16="http://schemas.microsoft.com/office/drawing/2014/main" id="{39B40B2E-B9F4-5AE4-94C4-CEE2BDB8372A}"/>
              </a:ext>
            </a:extLst>
          </p:cNvPr>
          <p:cNvSpPr>
            <a:spLocks noGrp="1"/>
          </p:cNvSpPr>
          <p:nvPr>
            <p:ph idx="1"/>
          </p:nvPr>
        </p:nvSpPr>
        <p:spPr>
          <a:xfrm>
            <a:off x="141099" y="1096871"/>
            <a:ext cx="9163532" cy="3288922"/>
          </a:xfrm>
        </p:spPr>
        <p:txBody>
          <a:bodyPr>
            <a:normAutofit fontScale="62500" lnSpcReduction="20000"/>
          </a:bodyPr>
          <a:lstStyle/>
          <a:p>
            <a:pPr>
              <a:lnSpc>
                <a:spcPct val="120000"/>
              </a:lnSpc>
            </a:pPr>
            <a:r>
              <a:rPr kumimoji="1" lang="ja-JP" altLang="en-US" sz="2900"/>
              <a:t>区長をはじめとする</a:t>
            </a:r>
            <a:r>
              <a:rPr kumimoji="1" lang="en-US" altLang="ja-JP" sz="2900" dirty="0"/>
              <a:t> </a:t>
            </a:r>
            <a:r>
              <a:rPr kumimoji="1" lang="en-US" altLang="ja-JP" sz="2900" b="1" dirty="0"/>
              <a:t>60</a:t>
            </a:r>
            <a:r>
              <a:rPr kumimoji="1" lang="ja-JP" altLang="en-US" sz="2900" b="1"/>
              <a:t>代の</a:t>
            </a:r>
            <a:r>
              <a:rPr kumimoji="1" lang="en-US" altLang="ja-JP" sz="2900" b="1" dirty="0"/>
              <a:t> </a:t>
            </a:r>
            <a:r>
              <a:rPr lang="ja-JP" altLang="en-US" sz="2900" b="1"/>
              <a:t>島民</a:t>
            </a:r>
            <a:r>
              <a:rPr lang="en-US" altLang="ja-JP" sz="2900" b="1" dirty="0"/>
              <a:t> </a:t>
            </a:r>
            <a:r>
              <a:rPr kumimoji="1" lang="en-US" altLang="ja-JP" sz="2900" b="1" dirty="0"/>
              <a:t>3</a:t>
            </a:r>
            <a:r>
              <a:rPr kumimoji="1" lang="ja-JP" altLang="en-US" sz="2900" b="1"/>
              <a:t>名</a:t>
            </a:r>
            <a:r>
              <a:rPr kumimoji="1" lang="ja-JP" altLang="en-US" sz="2900"/>
              <a:t>で、</a:t>
            </a:r>
            <a:r>
              <a:rPr lang="ja-JP" altLang="en-US" sz="2900"/>
              <a:t>高齢者の多い</a:t>
            </a:r>
            <a:r>
              <a:rPr kumimoji="1" lang="ja-JP" altLang="en-US" sz="2900" b="1"/>
              <a:t>島の日常生活を支えている</a:t>
            </a:r>
            <a:endParaRPr kumimoji="1" lang="en-US" altLang="ja-JP" sz="2900" b="1" dirty="0"/>
          </a:p>
          <a:p>
            <a:pPr>
              <a:lnSpc>
                <a:spcPct val="120000"/>
              </a:lnSpc>
            </a:pPr>
            <a:r>
              <a:rPr lang="ja-JP" altLang="en-US" sz="2900"/>
              <a:t>支援者たち自身も齢をとり、高齢者の手伝いをする</a:t>
            </a:r>
            <a:r>
              <a:rPr kumimoji="1" lang="ja-JP" altLang="en-US" sz="2900" b="1"/>
              <a:t>負担が大きく</a:t>
            </a:r>
            <a:r>
              <a:rPr kumimoji="1" lang="ja-JP" altLang="en-US" sz="2900"/>
              <a:t>なり過ぎて、</a:t>
            </a:r>
            <a:br>
              <a:rPr kumimoji="1" lang="en-US" altLang="ja-JP" sz="2900" dirty="0"/>
            </a:br>
            <a:r>
              <a:rPr kumimoji="1" lang="ja-JP" altLang="en-US" sz="2900"/>
              <a:t>自分自身</a:t>
            </a:r>
            <a:r>
              <a:rPr lang="ja-JP" altLang="en-US" sz="2900"/>
              <a:t>の</a:t>
            </a:r>
            <a:r>
              <a:rPr kumimoji="1" lang="ja-JP" altLang="en-US" sz="2900"/>
              <a:t>健康を維持し、生活を楽しむことが困難になりつつある</a:t>
            </a:r>
            <a:endParaRPr kumimoji="1" lang="en-US" altLang="ja-JP" sz="2900" dirty="0"/>
          </a:p>
          <a:p>
            <a:pPr>
              <a:lnSpc>
                <a:spcPct val="120000"/>
              </a:lnSpc>
            </a:pPr>
            <a:r>
              <a:rPr kumimoji="1" lang="ja-JP" altLang="en-US" sz="2900" b="1"/>
              <a:t>家族や病院とコミュニケーションをとる機会がない</a:t>
            </a:r>
            <a:r>
              <a:rPr kumimoji="1" lang="ja-JP" altLang="en-US" sz="2900"/>
              <a:t>まま、</a:t>
            </a:r>
            <a:br>
              <a:rPr kumimoji="1" lang="en-US" altLang="ja-JP" sz="2900" dirty="0"/>
            </a:br>
            <a:r>
              <a:rPr kumimoji="1" lang="ja-JP" altLang="en-US" sz="2900"/>
              <a:t>退院することになった</a:t>
            </a:r>
            <a:r>
              <a:rPr kumimoji="1" lang="en-US" altLang="ja-JP" sz="2900" dirty="0"/>
              <a:t>B</a:t>
            </a:r>
            <a:r>
              <a:rPr lang="ja-JP" altLang="en-US" sz="2900"/>
              <a:t>さんを受け入れることになり</a:t>
            </a:r>
            <a:r>
              <a:rPr lang="ja-JP" altLang="en-US" sz="2900" b="1"/>
              <a:t>困惑</a:t>
            </a:r>
            <a:r>
              <a:rPr lang="ja-JP" altLang="en-US" sz="2900"/>
              <a:t>した</a:t>
            </a:r>
            <a:endParaRPr lang="en-US" altLang="ja-JP" sz="2900" dirty="0"/>
          </a:p>
          <a:p>
            <a:pPr>
              <a:lnSpc>
                <a:spcPct val="120000"/>
              </a:lnSpc>
            </a:pPr>
            <a:r>
              <a:rPr lang="en-US" altLang="ja-JP" sz="2900" dirty="0"/>
              <a:t>B</a:t>
            </a:r>
            <a:r>
              <a:rPr lang="ja-JP" altLang="en-US" sz="2900"/>
              <a:t>さんが</a:t>
            </a:r>
            <a:r>
              <a:rPr lang="ja-JP" altLang="en-US" sz="2900" b="1"/>
              <a:t>最期まで島で暮らしたい</a:t>
            </a:r>
            <a:r>
              <a:rPr lang="ja-JP" altLang="en-US" sz="2900"/>
              <a:t>気持ちは重々承知、</a:t>
            </a:r>
            <a:r>
              <a:rPr lang="ja-JP" altLang="en-US" sz="2900" b="1"/>
              <a:t>支えたい</a:t>
            </a:r>
            <a:r>
              <a:rPr lang="ja-JP" altLang="en-US" sz="2900"/>
              <a:t>とも思うが・・・</a:t>
            </a:r>
            <a:endParaRPr lang="en-US" altLang="ja-JP" sz="2900" dirty="0"/>
          </a:p>
          <a:p>
            <a:pPr>
              <a:lnSpc>
                <a:spcPct val="120000"/>
              </a:lnSpc>
            </a:pPr>
            <a:r>
              <a:rPr kumimoji="1" lang="en-US" altLang="ja-JP" sz="2900" dirty="0"/>
              <a:t>B</a:t>
            </a:r>
            <a:r>
              <a:rPr kumimoji="1" lang="ja-JP" altLang="en-US" sz="2900"/>
              <a:t>さんの病状や体調悪化時の対応に</a:t>
            </a:r>
            <a:r>
              <a:rPr kumimoji="1" lang="ja-JP" altLang="en-US" sz="2900" b="1"/>
              <a:t>不安</a:t>
            </a:r>
            <a:r>
              <a:rPr kumimoji="1" lang="ja-JP" altLang="en-US" sz="2900"/>
              <a:t>が大きく、</a:t>
            </a:r>
            <a:r>
              <a:rPr kumimoji="1" lang="ja-JP" altLang="en-US" sz="2900" b="1"/>
              <a:t>精神的にも重荷</a:t>
            </a:r>
            <a:r>
              <a:rPr kumimoji="1" lang="ja-JP" altLang="en-US" sz="2900"/>
              <a:t>に感じる</a:t>
            </a:r>
            <a:endParaRPr lang="en-US" altLang="ja-JP" sz="2900" dirty="0"/>
          </a:p>
          <a:p>
            <a:pPr>
              <a:lnSpc>
                <a:spcPct val="120000"/>
              </a:lnSpc>
            </a:pPr>
            <a:r>
              <a:rPr kumimoji="1" lang="ja-JP" altLang="en-US" sz="2900" b="1"/>
              <a:t>家族の考え</a:t>
            </a:r>
            <a:r>
              <a:rPr kumimoji="1" lang="ja-JP" altLang="en-US" sz="2900"/>
              <a:t>がみえない、</a:t>
            </a:r>
            <a:r>
              <a:rPr kumimoji="1" lang="ja-JP" altLang="en-US" sz="2900" b="1"/>
              <a:t>家族の関わり</a:t>
            </a:r>
            <a:r>
              <a:rPr kumimoji="1" lang="ja-JP" altLang="en-US" sz="2900"/>
              <a:t>を再考してほしい</a:t>
            </a:r>
            <a:endParaRPr kumimoji="1" lang="en-US" altLang="ja-JP" sz="2900" dirty="0"/>
          </a:p>
          <a:p>
            <a:pPr algn="ctr"/>
            <a:endParaRPr kumimoji="1" lang="en-US" altLang="ja-JP" dirty="0"/>
          </a:p>
          <a:p>
            <a:pPr algn="ctr"/>
            <a:endParaRPr kumimoji="1" lang="en-US" altLang="ja-JP" dirty="0"/>
          </a:p>
          <a:p>
            <a:pPr algn="ctr"/>
            <a:endParaRPr kumimoji="1" lang="ja-JP" altLang="en-US"/>
          </a:p>
        </p:txBody>
      </p:sp>
      <p:sp>
        <p:nvSpPr>
          <p:cNvPr id="12" name="タイトル 1">
            <a:extLst>
              <a:ext uri="{FF2B5EF4-FFF2-40B4-BE49-F238E27FC236}">
                <a16:creationId xmlns:a16="http://schemas.microsoft.com/office/drawing/2014/main" id="{81DD6FFC-D5D6-10F8-D27F-CD03DC75439D}"/>
              </a:ext>
            </a:extLst>
          </p:cNvPr>
          <p:cNvSpPr>
            <a:spLocks noGrp="1"/>
          </p:cNvSpPr>
          <p:nvPr>
            <p:ph type="title"/>
          </p:nvPr>
        </p:nvSpPr>
        <p:spPr>
          <a:xfrm>
            <a:off x="0" y="279623"/>
            <a:ext cx="9144000" cy="780528"/>
          </a:xfrm>
        </p:spPr>
        <p:txBody>
          <a:bodyPr>
            <a:normAutofit/>
          </a:bodyPr>
          <a:lstStyle/>
          <a:p>
            <a:pPr algn="ctr"/>
            <a:r>
              <a:rPr kumimoji="1" lang="ja-JP" altLang="en-US" sz="3200" b="1"/>
              <a:t>支援者とのミーティング</a:t>
            </a:r>
          </a:p>
        </p:txBody>
      </p:sp>
      <p:sp>
        <p:nvSpPr>
          <p:cNvPr id="2" name="円/楕円 1">
            <a:extLst>
              <a:ext uri="{FF2B5EF4-FFF2-40B4-BE49-F238E27FC236}">
                <a16:creationId xmlns:a16="http://schemas.microsoft.com/office/drawing/2014/main" id="{F18C0242-A7BC-4817-734C-68A09C39807D}"/>
              </a:ext>
            </a:extLst>
          </p:cNvPr>
          <p:cNvSpPr/>
          <p:nvPr/>
        </p:nvSpPr>
        <p:spPr>
          <a:xfrm>
            <a:off x="465178" y="4292675"/>
            <a:ext cx="3578502" cy="2031721"/>
          </a:xfrm>
          <a:prstGeom prst="ellipse">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ボックス 8">
            <a:extLst>
              <a:ext uri="{FF2B5EF4-FFF2-40B4-BE49-F238E27FC236}">
                <a16:creationId xmlns:a16="http://schemas.microsoft.com/office/drawing/2014/main" id="{2A065429-614D-8669-8C43-84F120D0293F}"/>
              </a:ext>
            </a:extLst>
          </p:cNvPr>
          <p:cNvSpPr txBox="1"/>
          <p:nvPr/>
        </p:nvSpPr>
        <p:spPr>
          <a:xfrm>
            <a:off x="393498" y="4748916"/>
            <a:ext cx="3822902" cy="1261884"/>
          </a:xfrm>
          <a:prstGeom prst="rect">
            <a:avLst/>
          </a:prstGeom>
          <a:noFill/>
        </p:spPr>
        <p:txBody>
          <a:bodyPr wrap="square" rtlCol="0">
            <a:spAutoFit/>
          </a:bodyPr>
          <a:lstStyle/>
          <a:p>
            <a:pPr algn="ctr"/>
            <a:r>
              <a:rPr kumimoji="1" lang="ja-JP" altLang="en-US" sz="2000" b="1"/>
              <a:t>退院ミーティングでは</a:t>
            </a:r>
            <a:endParaRPr kumimoji="1" lang="en-US" altLang="ja-JP" sz="2000" b="1" dirty="0"/>
          </a:p>
          <a:p>
            <a:pPr algn="ctr"/>
            <a:r>
              <a:rPr kumimoji="1" lang="ja-JP" altLang="en-US" sz="2000" b="1">
                <a:solidFill>
                  <a:srgbClr val="FF0000"/>
                </a:solidFill>
              </a:rPr>
              <a:t>島の支援者</a:t>
            </a:r>
            <a:r>
              <a:rPr kumimoji="1" lang="ja-JP" altLang="en-US" sz="2000" b="1"/>
              <a:t>への説明・相談が</a:t>
            </a:r>
            <a:endParaRPr kumimoji="1" lang="en-US" altLang="ja-JP" sz="2000" b="1" dirty="0"/>
          </a:p>
          <a:p>
            <a:pPr algn="ctr"/>
            <a:r>
              <a:rPr kumimoji="1" lang="ja-JP" altLang="en-US" sz="2000" b="1"/>
              <a:t>必要だったのではないか</a:t>
            </a:r>
            <a:endParaRPr kumimoji="1" lang="en-US" altLang="ja-JP" sz="2000" dirty="0"/>
          </a:p>
          <a:p>
            <a:pPr algn="ctr"/>
            <a:endParaRPr kumimoji="1" lang="ja-JP" altLang="en-US" sz="1600"/>
          </a:p>
        </p:txBody>
      </p:sp>
    </p:spTree>
    <p:extLst>
      <p:ext uri="{BB962C8B-B14F-4D97-AF65-F5344CB8AC3E}">
        <p14:creationId xmlns:p14="http://schemas.microsoft.com/office/powerpoint/2010/main" val="1314335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円/楕円 24">
            <a:extLst>
              <a:ext uri="{FF2B5EF4-FFF2-40B4-BE49-F238E27FC236}">
                <a16:creationId xmlns:a16="http://schemas.microsoft.com/office/drawing/2014/main" id="{2CD56206-F8FB-EB41-4B94-A33E6D6021D8}"/>
              </a:ext>
            </a:extLst>
          </p:cNvPr>
          <p:cNvSpPr/>
          <p:nvPr/>
        </p:nvSpPr>
        <p:spPr>
          <a:xfrm>
            <a:off x="1945372" y="4649564"/>
            <a:ext cx="4908579" cy="2494732"/>
          </a:xfrm>
          <a:prstGeom prst="ellipse">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円/楕円 23">
            <a:extLst>
              <a:ext uri="{FF2B5EF4-FFF2-40B4-BE49-F238E27FC236}">
                <a16:creationId xmlns:a16="http://schemas.microsoft.com/office/drawing/2014/main" id="{62B34AC6-7C08-6007-6400-C797FD835CEF}"/>
              </a:ext>
            </a:extLst>
          </p:cNvPr>
          <p:cNvSpPr/>
          <p:nvPr/>
        </p:nvSpPr>
        <p:spPr>
          <a:xfrm>
            <a:off x="4436294" y="-117983"/>
            <a:ext cx="4632671" cy="4775201"/>
          </a:xfrm>
          <a:prstGeom prst="ellips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円/楕円 22">
            <a:extLst>
              <a:ext uri="{FF2B5EF4-FFF2-40B4-BE49-F238E27FC236}">
                <a16:creationId xmlns:a16="http://schemas.microsoft.com/office/drawing/2014/main" id="{1B660A46-4ED1-50B6-A2D0-78061FFED9B9}"/>
              </a:ext>
            </a:extLst>
          </p:cNvPr>
          <p:cNvSpPr/>
          <p:nvPr/>
        </p:nvSpPr>
        <p:spPr>
          <a:xfrm>
            <a:off x="71120" y="264375"/>
            <a:ext cx="4175472" cy="4284889"/>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テキスト ボックス 15">
            <a:extLst>
              <a:ext uri="{FF2B5EF4-FFF2-40B4-BE49-F238E27FC236}">
                <a16:creationId xmlns:a16="http://schemas.microsoft.com/office/drawing/2014/main" id="{A1BA2C8C-6F54-6EC1-F3A9-A75ED497AD36}"/>
              </a:ext>
            </a:extLst>
          </p:cNvPr>
          <p:cNvSpPr txBox="1"/>
          <p:nvPr/>
        </p:nvSpPr>
        <p:spPr>
          <a:xfrm>
            <a:off x="229914" y="635352"/>
            <a:ext cx="1298753" cy="461665"/>
          </a:xfrm>
          <a:prstGeom prst="rect">
            <a:avLst/>
          </a:prstGeom>
          <a:solidFill>
            <a:schemeClr val="accent4">
              <a:lumMod val="20000"/>
              <a:lumOff val="80000"/>
            </a:schemeClr>
          </a:solidFill>
        </p:spPr>
        <p:txBody>
          <a:bodyPr wrap="none" rtlCol="0">
            <a:spAutoFit/>
          </a:bodyPr>
          <a:lstStyle/>
          <a:p>
            <a:r>
              <a:rPr kumimoji="1" lang="en-US" altLang="ja-JP" sz="2400" b="1" dirty="0"/>
              <a:t>B</a:t>
            </a:r>
            <a:r>
              <a:rPr kumimoji="1" lang="ja-JP" altLang="en-US" sz="2400" b="1"/>
              <a:t>さん宅</a:t>
            </a:r>
          </a:p>
        </p:txBody>
      </p:sp>
      <p:sp>
        <p:nvSpPr>
          <p:cNvPr id="18" name="テキスト ボックス 17">
            <a:extLst>
              <a:ext uri="{FF2B5EF4-FFF2-40B4-BE49-F238E27FC236}">
                <a16:creationId xmlns:a16="http://schemas.microsoft.com/office/drawing/2014/main" id="{5A5F361D-95D8-FBFF-CFB5-7D96B8CE0E6F}"/>
              </a:ext>
            </a:extLst>
          </p:cNvPr>
          <p:cNvSpPr txBox="1"/>
          <p:nvPr/>
        </p:nvSpPr>
        <p:spPr>
          <a:xfrm>
            <a:off x="7037640" y="325516"/>
            <a:ext cx="2031325" cy="461665"/>
          </a:xfrm>
          <a:prstGeom prst="rect">
            <a:avLst/>
          </a:prstGeom>
          <a:solidFill>
            <a:schemeClr val="accent2">
              <a:lumMod val="20000"/>
              <a:lumOff val="80000"/>
            </a:schemeClr>
          </a:solidFill>
        </p:spPr>
        <p:txBody>
          <a:bodyPr wrap="none" rtlCol="0">
            <a:spAutoFit/>
          </a:bodyPr>
          <a:lstStyle/>
          <a:p>
            <a:pPr algn="ctr"/>
            <a:r>
              <a:rPr kumimoji="1" lang="ja-JP" altLang="en-US" sz="2400" b="1"/>
              <a:t>支援者さん宅</a:t>
            </a:r>
          </a:p>
        </p:txBody>
      </p:sp>
      <p:sp>
        <p:nvSpPr>
          <p:cNvPr id="19" name="テキスト ボックス 18">
            <a:extLst>
              <a:ext uri="{FF2B5EF4-FFF2-40B4-BE49-F238E27FC236}">
                <a16:creationId xmlns:a16="http://schemas.microsoft.com/office/drawing/2014/main" id="{8EDD3A09-90A2-5A0B-643D-301C941B9758}"/>
              </a:ext>
            </a:extLst>
          </p:cNvPr>
          <p:cNvSpPr txBox="1"/>
          <p:nvPr/>
        </p:nvSpPr>
        <p:spPr>
          <a:xfrm>
            <a:off x="229914" y="1097017"/>
            <a:ext cx="3262432" cy="830997"/>
          </a:xfrm>
          <a:prstGeom prst="rect">
            <a:avLst/>
          </a:prstGeom>
          <a:solidFill>
            <a:schemeClr val="accent4">
              <a:lumMod val="20000"/>
              <a:lumOff val="80000"/>
            </a:schemeClr>
          </a:solidFill>
        </p:spPr>
        <p:txBody>
          <a:bodyPr wrap="none" rtlCol="0">
            <a:spAutoFit/>
          </a:bodyPr>
          <a:lstStyle/>
          <a:p>
            <a:r>
              <a:rPr kumimoji="1" lang="ja-JP" altLang="en-US" sz="1600"/>
              <a:t>・自宅での</a:t>
            </a:r>
            <a:r>
              <a:rPr kumimoji="1" lang="ja-JP" altLang="en-US" sz="1600" b="1"/>
              <a:t>生活の様子</a:t>
            </a:r>
            <a:r>
              <a:rPr kumimoji="1" lang="ja-JP" altLang="en-US" sz="1600"/>
              <a:t>を確認</a:t>
            </a:r>
            <a:endParaRPr kumimoji="1" lang="en-US" altLang="ja-JP" sz="1600" dirty="0"/>
          </a:p>
          <a:p>
            <a:r>
              <a:rPr kumimoji="1" lang="ja-JP" altLang="en-US" sz="1600"/>
              <a:t>・</a:t>
            </a:r>
            <a:r>
              <a:rPr kumimoji="1" lang="ja-JP" altLang="en-US" sz="1600" b="1"/>
              <a:t>服薬</a:t>
            </a:r>
            <a:r>
              <a:rPr kumimoji="1" lang="ja-JP" altLang="en-US" sz="1600"/>
              <a:t>や</a:t>
            </a:r>
            <a:r>
              <a:rPr kumimoji="1" lang="ja-JP" altLang="en-US" sz="1600" b="1"/>
              <a:t>食事</a:t>
            </a:r>
            <a:r>
              <a:rPr kumimoji="1" lang="ja-JP" altLang="en-US" sz="1600"/>
              <a:t>の状況を確認・助言</a:t>
            </a:r>
            <a:endParaRPr kumimoji="1" lang="en-US" altLang="ja-JP" sz="1600" dirty="0"/>
          </a:p>
          <a:p>
            <a:r>
              <a:rPr kumimoji="1" lang="ja-JP" altLang="en-US" sz="1600"/>
              <a:t>・普段の姿での交流</a:t>
            </a:r>
            <a:endParaRPr kumimoji="1" lang="en-US" altLang="ja-JP" sz="1600" dirty="0"/>
          </a:p>
        </p:txBody>
      </p:sp>
      <p:sp>
        <p:nvSpPr>
          <p:cNvPr id="20" name="テキスト ボックス 19">
            <a:extLst>
              <a:ext uri="{FF2B5EF4-FFF2-40B4-BE49-F238E27FC236}">
                <a16:creationId xmlns:a16="http://schemas.microsoft.com/office/drawing/2014/main" id="{AF27354C-C696-1B18-08C0-95EE00169152}"/>
              </a:ext>
            </a:extLst>
          </p:cNvPr>
          <p:cNvSpPr txBox="1"/>
          <p:nvPr/>
        </p:nvSpPr>
        <p:spPr>
          <a:xfrm>
            <a:off x="5601349" y="789614"/>
            <a:ext cx="3467616" cy="1077218"/>
          </a:xfrm>
          <a:prstGeom prst="rect">
            <a:avLst/>
          </a:prstGeom>
          <a:solidFill>
            <a:schemeClr val="accent2">
              <a:lumMod val="20000"/>
              <a:lumOff val="80000"/>
            </a:schemeClr>
          </a:solidFill>
        </p:spPr>
        <p:txBody>
          <a:bodyPr wrap="none" rtlCol="0">
            <a:spAutoFit/>
          </a:bodyPr>
          <a:lstStyle/>
          <a:p>
            <a:r>
              <a:rPr kumimoji="1" lang="ja-JP" altLang="en-US" sz="1600"/>
              <a:t>・</a:t>
            </a:r>
            <a:r>
              <a:rPr kumimoji="1" lang="ja-JP" altLang="en-US" sz="1600" b="1"/>
              <a:t>支援者の思い</a:t>
            </a:r>
            <a:r>
              <a:rPr kumimoji="1" lang="ja-JP" altLang="en-US" sz="1600"/>
              <a:t>や</a:t>
            </a:r>
            <a:r>
              <a:rPr kumimoji="1" lang="ja-JP" altLang="en-US" sz="1600" b="1"/>
              <a:t>島の状況</a:t>
            </a:r>
            <a:r>
              <a:rPr kumimoji="1" lang="ja-JP" altLang="en-US" sz="1600"/>
              <a:t>を</a:t>
            </a:r>
            <a:r>
              <a:rPr kumimoji="1" lang="ja-JP" altLang="en-US" sz="1600" b="1"/>
              <a:t>共有</a:t>
            </a:r>
            <a:endParaRPr kumimoji="1" lang="en-US" altLang="ja-JP" sz="1600" b="1" dirty="0"/>
          </a:p>
          <a:p>
            <a:r>
              <a:rPr kumimoji="1" lang="ja-JP" altLang="en-US" sz="1600"/>
              <a:t>・</a:t>
            </a:r>
            <a:r>
              <a:rPr kumimoji="1" lang="en-US" altLang="ja-JP" sz="1600" dirty="0"/>
              <a:t>B</a:t>
            </a:r>
            <a:r>
              <a:rPr kumimoji="1" lang="ja-JP" altLang="en-US" sz="1600"/>
              <a:t>さんの</a:t>
            </a:r>
            <a:r>
              <a:rPr kumimoji="1" lang="ja-JP" altLang="en-US" sz="1600" b="1"/>
              <a:t>病状</a:t>
            </a:r>
            <a:r>
              <a:rPr kumimoji="1" lang="ja-JP" altLang="en-US" sz="1600"/>
              <a:t>についての</a:t>
            </a:r>
            <a:r>
              <a:rPr kumimoji="1" lang="ja-JP" altLang="en-US" sz="1600" b="1"/>
              <a:t>説明</a:t>
            </a:r>
            <a:endParaRPr kumimoji="1" lang="en-US" altLang="ja-JP" sz="1600" b="1" dirty="0"/>
          </a:p>
          <a:p>
            <a:r>
              <a:rPr kumimoji="1" lang="ja-JP" altLang="en-US" sz="1600"/>
              <a:t>・支援者の</a:t>
            </a:r>
            <a:r>
              <a:rPr kumimoji="1" lang="ja-JP" altLang="en-US" sz="1600" b="1"/>
              <a:t>疑問</a:t>
            </a:r>
            <a:r>
              <a:rPr kumimoji="1" lang="ja-JP" altLang="en-US" sz="1600"/>
              <a:t>や</a:t>
            </a:r>
            <a:r>
              <a:rPr kumimoji="1" lang="ja-JP" altLang="en-US" sz="1600" b="1"/>
              <a:t>困りごと</a:t>
            </a:r>
            <a:r>
              <a:rPr kumimoji="1" lang="ja-JP" altLang="en-US" sz="1600"/>
              <a:t>への</a:t>
            </a:r>
            <a:r>
              <a:rPr kumimoji="1" lang="ja-JP" altLang="en-US" sz="1600" b="1"/>
              <a:t>助言</a:t>
            </a:r>
            <a:endParaRPr kumimoji="1" lang="en-US" altLang="ja-JP" sz="1600" b="1" dirty="0"/>
          </a:p>
          <a:p>
            <a:r>
              <a:rPr kumimoji="1" lang="ja-JP" altLang="en-US" sz="1600"/>
              <a:t>・患者支援に対する</a:t>
            </a:r>
            <a:r>
              <a:rPr kumimoji="1" lang="ja-JP" altLang="en-US" sz="1600" b="1"/>
              <a:t>感謝</a:t>
            </a:r>
            <a:r>
              <a:rPr kumimoji="1" lang="ja-JP" altLang="en-US" sz="1600"/>
              <a:t>をお伝え</a:t>
            </a:r>
            <a:endParaRPr kumimoji="1" lang="en-US" altLang="ja-JP" sz="1600" dirty="0"/>
          </a:p>
        </p:txBody>
      </p:sp>
      <p:pic>
        <p:nvPicPr>
          <p:cNvPr id="2058" name="Picture 10" descr="縁側でくつろぐ夫婦のイラスト">
            <a:extLst>
              <a:ext uri="{FF2B5EF4-FFF2-40B4-BE49-F238E27FC236}">
                <a16:creationId xmlns:a16="http://schemas.microsoft.com/office/drawing/2014/main" id="{55625BFB-381D-D72A-27DC-E5E7145A0F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1315" y="1928014"/>
            <a:ext cx="2722880" cy="272288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パソコンを使うおばあさんのイラスト">
            <a:extLst>
              <a:ext uri="{FF2B5EF4-FFF2-40B4-BE49-F238E27FC236}">
                <a16:creationId xmlns:a16="http://schemas.microsoft.com/office/drawing/2014/main" id="{5D67E4BF-1227-65E6-E27D-AE0EB1DA24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963" y="2155989"/>
            <a:ext cx="2218969" cy="223012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看護師・看護婦・ナースのイラスト（帽子なし）">
            <a:extLst>
              <a:ext uri="{FF2B5EF4-FFF2-40B4-BE49-F238E27FC236}">
                <a16:creationId xmlns:a16="http://schemas.microsoft.com/office/drawing/2014/main" id="{E6ED1D47-1905-C24B-4562-74E879CD66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10092" y="2051595"/>
            <a:ext cx="1882254" cy="197612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家族に説明をする看護師さんのイラスト">
            <a:extLst>
              <a:ext uri="{FF2B5EF4-FFF2-40B4-BE49-F238E27FC236}">
                <a16:creationId xmlns:a16="http://schemas.microsoft.com/office/drawing/2014/main" id="{329B0364-8881-670F-0CD7-934C011ED69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1925" t="9778" b="8006"/>
          <a:stretch/>
        </p:blipFill>
        <p:spPr bwMode="auto">
          <a:xfrm>
            <a:off x="7533908" y="2883120"/>
            <a:ext cx="1365899" cy="1745134"/>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遠隔医療のイラスト（医師視点・男性医師）">
            <a:extLst>
              <a:ext uri="{FF2B5EF4-FFF2-40B4-BE49-F238E27FC236}">
                <a16:creationId xmlns:a16="http://schemas.microsoft.com/office/drawing/2014/main" id="{3F019090-A9D3-9399-42FE-C3D845F3E5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22932" y="4588382"/>
            <a:ext cx="2888383" cy="264287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6" descr="パソコンを使うおばあさんのイラスト">
            <a:extLst>
              <a:ext uri="{FF2B5EF4-FFF2-40B4-BE49-F238E27FC236}">
                <a16:creationId xmlns:a16="http://schemas.microsoft.com/office/drawing/2014/main" id="{3D901786-9358-FF3B-B86F-F641E30176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29" t="2095" r="46877" b="33482"/>
          <a:stretch/>
        </p:blipFill>
        <p:spPr bwMode="auto">
          <a:xfrm>
            <a:off x="3265317" y="4870744"/>
            <a:ext cx="1032363" cy="1326387"/>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6" descr="遠隔医療のイラスト（男性医師）">
            <a:extLst>
              <a:ext uri="{FF2B5EF4-FFF2-40B4-BE49-F238E27FC236}">
                <a16:creationId xmlns:a16="http://schemas.microsoft.com/office/drawing/2014/main" id="{04DEB183-CF31-185A-CE67-76B672D7D5B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8601" t="12135" r="39254" b="35004"/>
          <a:stretch/>
        </p:blipFill>
        <p:spPr bwMode="auto">
          <a:xfrm>
            <a:off x="6984283" y="3755687"/>
            <a:ext cx="879577" cy="793577"/>
          </a:xfrm>
          <a:prstGeom prst="rect">
            <a:avLst/>
          </a:prstGeom>
          <a:noFill/>
          <a:extLst>
            <a:ext uri="{909E8E84-426E-40DD-AFC4-6F175D3DCCD1}">
              <a14:hiddenFill xmlns:a14="http://schemas.microsoft.com/office/drawing/2010/main">
                <a:solidFill>
                  <a:srgbClr val="FFFFFF"/>
                </a:solidFill>
              </a14:hiddenFill>
            </a:ext>
          </a:extLst>
        </p:spPr>
      </p:pic>
      <p:sp>
        <p:nvSpPr>
          <p:cNvPr id="11" name="テキスト ボックス 10">
            <a:extLst>
              <a:ext uri="{FF2B5EF4-FFF2-40B4-BE49-F238E27FC236}">
                <a16:creationId xmlns:a16="http://schemas.microsoft.com/office/drawing/2014/main" id="{E6E9FFBD-D8BE-D130-2871-1824E7E00212}"/>
              </a:ext>
            </a:extLst>
          </p:cNvPr>
          <p:cNvSpPr txBox="1"/>
          <p:nvPr/>
        </p:nvSpPr>
        <p:spPr>
          <a:xfrm>
            <a:off x="5064513" y="6197131"/>
            <a:ext cx="1338828" cy="369332"/>
          </a:xfrm>
          <a:prstGeom prst="rect">
            <a:avLst/>
          </a:prstGeom>
          <a:solidFill>
            <a:schemeClr val="bg1"/>
          </a:solidFill>
        </p:spPr>
        <p:txBody>
          <a:bodyPr wrap="none" rtlCol="0">
            <a:spAutoFit/>
          </a:bodyPr>
          <a:lstStyle/>
          <a:p>
            <a:r>
              <a:rPr kumimoji="1" lang="ja-JP" altLang="en-US" b="1"/>
              <a:t>外来主治医</a:t>
            </a:r>
          </a:p>
        </p:txBody>
      </p:sp>
      <p:sp>
        <p:nvSpPr>
          <p:cNvPr id="27" name="上下矢印 26">
            <a:extLst>
              <a:ext uri="{FF2B5EF4-FFF2-40B4-BE49-F238E27FC236}">
                <a16:creationId xmlns:a16="http://schemas.microsoft.com/office/drawing/2014/main" id="{7029435E-98CF-6C0B-68C4-08CE85F7D0B4}"/>
              </a:ext>
            </a:extLst>
          </p:cNvPr>
          <p:cNvSpPr/>
          <p:nvPr/>
        </p:nvSpPr>
        <p:spPr>
          <a:xfrm rot="19732093">
            <a:off x="2085188" y="4104153"/>
            <a:ext cx="640080" cy="1411771"/>
          </a:xfrm>
          <a:prstGeom prst="upDown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上下矢印 28">
            <a:extLst>
              <a:ext uri="{FF2B5EF4-FFF2-40B4-BE49-F238E27FC236}">
                <a16:creationId xmlns:a16="http://schemas.microsoft.com/office/drawing/2014/main" id="{29F8C1AF-E0F7-EA31-287D-8CED7265E559}"/>
              </a:ext>
            </a:extLst>
          </p:cNvPr>
          <p:cNvSpPr/>
          <p:nvPr/>
        </p:nvSpPr>
        <p:spPr>
          <a:xfrm rot="2356917">
            <a:off x="4818884" y="3680223"/>
            <a:ext cx="640080" cy="1411771"/>
          </a:xfrm>
          <a:prstGeom prst="upDown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32833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図 3">
            <a:extLst>
              <a:ext uri="{FF2B5EF4-FFF2-40B4-BE49-F238E27FC236}">
                <a16:creationId xmlns:a16="http://schemas.microsoft.com/office/drawing/2014/main" id="{38444A95-C6A5-FD4A-E289-873718EF1B23}"/>
              </a:ext>
            </a:extLst>
          </p:cNvPr>
          <p:cNvPicPr>
            <a:picLocks noChangeAspect="1"/>
          </p:cNvPicPr>
          <p:nvPr/>
        </p:nvPicPr>
        <p:blipFill rotWithShape="1">
          <a:blip r:embed="rId3"/>
          <a:srcRect l="15957"/>
          <a:stretch/>
        </p:blipFill>
        <p:spPr>
          <a:xfrm>
            <a:off x="483472" y="324091"/>
            <a:ext cx="4028969" cy="6391894"/>
          </a:xfrm>
          <a:prstGeom prst="rect">
            <a:avLst/>
          </a:prstGeom>
        </p:spPr>
      </p:pic>
      <p:pic>
        <p:nvPicPr>
          <p:cNvPr id="8" name="図 7" descr="建物, 屋外, 子供, 少し が含まれている画像&#10;&#10;自動的に生成された説明">
            <a:extLst>
              <a:ext uri="{FF2B5EF4-FFF2-40B4-BE49-F238E27FC236}">
                <a16:creationId xmlns:a16="http://schemas.microsoft.com/office/drawing/2014/main" id="{983BD47B-EF48-B9BE-045D-847BF1AA2D32}"/>
              </a:ext>
            </a:extLst>
          </p:cNvPr>
          <p:cNvPicPr>
            <a:picLocks noChangeAspect="1"/>
          </p:cNvPicPr>
          <p:nvPr/>
        </p:nvPicPr>
        <p:blipFill>
          <a:blip r:embed="rId4"/>
          <a:stretch>
            <a:fillRect/>
          </a:stretch>
        </p:blipFill>
        <p:spPr>
          <a:xfrm>
            <a:off x="5162308" y="467317"/>
            <a:ext cx="3553428" cy="6248668"/>
          </a:xfrm>
          <a:prstGeom prst="rect">
            <a:avLst/>
          </a:prstGeom>
        </p:spPr>
      </p:pic>
      <p:sp>
        <p:nvSpPr>
          <p:cNvPr id="9" name="テキスト ボックス 8">
            <a:extLst>
              <a:ext uri="{FF2B5EF4-FFF2-40B4-BE49-F238E27FC236}">
                <a16:creationId xmlns:a16="http://schemas.microsoft.com/office/drawing/2014/main" id="{F9D34643-5262-C071-A822-8EED9A5F2672}"/>
              </a:ext>
            </a:extLst>
          </p:cNvPr>
          <p:cNvSpPr txBox="1"/>
          <p:nvPr/>
        </p:nvSpPr>
        <p:spPr>
          <a:xfrm>
            <a:off x="1226916" y="5798915"/>
            <a:ext cx="2635658" cy="369332"/>
          </a:xfrm>
          <a:prstGeom prst="rect">
            <a:avLst/>
          </a:prstGeom>
          <a:solidFill>
            <a:schemeClr val="bg1"/>
          </a:solidFill>
        </p:spPr>
        <p:txBody>
          <a:bodyPr wrap="none" rtlCol="0">
            <a:spAutoFit/>
          </a:bodyPr>
          <a:lstStyle/>
          <a:p>
            <a:r>
              <a:rPr kumimoji="1" lang="en-US" altLang="ja-JP" b="1" dirty="0"/>
              <a:t>B</a:t>
            </a:r>
            <a:r>
              <a:rPr kumimoji="1" lang="ja-JP" altLang="en-US" b="1"/>
              <a:t>さん宅までの経路確認</a:t>
            </a:r>
          </a:p>
        </p:txBody>
      </p:sp>
      <p:sp>
        <p:nvSpPr>
          <p:cNvPr id="10" name="テキスト ボックス 9">
            <a:extLst>
              <a:ext uri="{FF2B5EF4-FFF2-40B4-BE49-F238E27FC236}">
                <a16:creationId xmlns:a16="http://schemas.microsoft.com/office/drawing/2014/main" id="{2FDEEDD8-C0EE-FC81-2CF8-4A8BC88D030F}"/>
              </a:ext>
            </a:extLst>
          </p:cNvPr>
          <p:cNvSpPr txBox="1"/>
          <p:nvPr/>
        </p:nvSpPr>
        <p:spPr>
          <a:xfrm>
            <a:off x="5952759" y="5660415"/>
            <a:ext cx="2262158" cy="646331"/>
          </a:xfrm>
          <a:prstGeom prst="rect">
            <a:avLst/>
          </a:prstGeom>
          <a:solidFill>
            <a:schemeClr val="bg1"/>
          </a:solidFill>
        </p:spPr>
        <p:txBody>
          <a:bodyPr wrap="none" rtlCol="0">
            <a:spAutoFit/>
          </a:bodyPr>
          <a:lstStyle/>
          <a:p>
            <a:pPr algn="ctr"/>
            <a:r>
              <a:rPr kumimoji="1" lang="ja-JP" altLang="en-US" b="1"/>
              <a:t>車椅子では通れない</a:t>
            </a:r>
            <a:endParaRPr kumimoji="1" lang="en-US" altLang="ja-JP" b="1" dirty="0"/>
          </a:p>
          <a:p>
            <a:pPr algn="ctr"/>
            <a:r>
              <a:rPr kumimoji="1" lang="ja-JP" altLang="en-US" b="1"/>
              <a:t>細い通路・石段</a:t>
            </a:r>
          </a:p>
        </p:txBody>
      </p:sp>
      <p:sp>
        <p:nvSpPr>
          <p:cNvPr id="11" name="テキスト ボックス 10">
            <a:extLst>
              <a:ext uri="{FF2B5EF4-FFF2-40B4-BE49-F238E27FC236}">
                <a16:creationId xmlns:a16="http://schemas.microsoft.com/office/drawing/2014/main" id="{B6EBE937-533A-9101-9401-67C55C3FFEC9}"/>
              </a:ext>
            </a:extLst>
          </p:cNvPr>
          <p:cNvSpPr txBox="1"/>
          <p:nvPr/>
        </p:nvSpPr>
        <p:spPr>
          <a:xfrm>
            <a:off x="1751757" y="4097972"/>
            <a:ext cx="1261884" cy="523220"/>
          </a:xfrm>
          <a:prstGeom prst="rect">
            <a:avLst/>
          </a:prstGeom>
          <a:solidFill>
            <a:schemeClr val="bg1"/>
          </a:solidFill>
        </p:spPr>
        <p:txBody>
          <a:bodyPr wrap="none" rtlCol="0">
            <a:spAutoFit/>
          </a:bodyPr>
          <a:lstStyle/>
          <a:p>
            <a:pPr algn="ctr"/>
            <a:r>
              <a:rPr kumimoji="1" lang="ja-JP" altLang="en-US" sz="1400" b="1"/>
              <a:t>外来主治医と</a:t>
            </a:r>
            <a:endParaRPr kumimoji="1" lang="en-US" altLang="ja-JP" sz="1400" b="1" dirty="0"/>
          </a:p>
          <a:p>
            <a:pPr algn="ctr"/>
            <a:r>
              <a:rPr kumimoji="1" lang="ja-JP" altLang="en-US" sz="1400" b="1"/>
              <a:t>画面共有</a:t>
            </a:r>
          </a:p>
        </p:txBody>
      </p:sp>
    </p:spTree>
    <p:extLst>
      <p:ext uri="{BB962C8B-B14F-4D97-AF65-F5344CB8AC3E}">
        <p14:creationId xmlns:p14="http://schemas.microsoft.com/office/powerpoint/2010/main" val="1705709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C5A16C57-3F86-FBA3-DA8A-9861EA8C7890}"/>
              </a:ext>
            </a:extLst>
          </p:cNvPr>
          <p:cNvSpPr>
            <a:spLocks noGrp="1"/>
          </p:cNvSpPr>
          <p:nvPr>
            <p:ph type="title"/>
          </p:nvPr>
        </p:nvSpPr>
        <p:spPr/>
        <p:txBody>
          <a:bodyPr/>
          <a:lstStyle/>
          <a:p>
            <a:pPr algn="ctr"/>
            <a:r>
              <a:rPr lang="ja-JP" altLang="en-US" b="1"/>
              <a:t>結　語</a:t>
            </a:r>
            <a:endParaRPr kumimoji="1" lang="ja-JP" altLang="en-US" b="1"/>
          </a:p>
        </p:txBody>
      </p:sp>
      <p:sp>
        <p:nvSpPr>
          <p:cNvPr id="3" name="コンテンツ プレースホルダー 2">
            <a:extLst>
              <a:ext uri="{FF2B5EF4-FFF2-40B4-BE49-F238E27FC236}">
                <a16:creationId xmlns:a16="http://schemas.microsoft.com/office/drawing/2014/main" id="{7B094D11-31F4-56F5-426C-F467D0665849}"/>
              </a:ext>
            </a:extLst>
          </p:cNvPr>
          <p:cNvSpPr>
            <a:spLocks noGrp="1"/>
          </p:cNvSpPr>
          <p:nvPr>
            <p:ph idx="1"/>
          </p:nvPr>
        </p:nvSpPr>
        <p:spPr>
          <a:xfrm>
            <a:off x="375545" y="1701434"/>
            <a:ext cx="8392910" cy="4351338"/>
          </a:xfrm>
        </p:spPr>
        <p:txBody>
          <a:bodyPr>
            <a:normAutofit/>
          </a:bodyPr>
          <a:lstStyle/>
          <a:p>
            <a:pPr algn="ctr"/>
            <a:r>
              <a:rPr lang="ja-JP" altLang="en-US" sz="2500" b="1"/>
              <a:t>コミュニティナース活動</a:t>
            </a:r>
            <a:r>
              <a:rPr lang="ja-JP" altLang="en-US" sz="2500"/>
              <a:t>と</a:t>
            </a:r>
            <a:r>
              <a:rPr lang="ja-JP" altLang="en-US" sz="2500" b="1"/>
              <a:t>ヘルスケアモビリティ</a:t>
            </a:r>
            <a:r>
              <a:rPr lang="ja-JP" altLang="en-US" sz="2500"/>
              <a:t>を</a:t>
            </a:r>
            <a:br>
              <a:rPr lang="en-US" altLang="ja-JP" sz="2500" dirty="0"/>
            </a:br>
            <a:r>
              <a:rPr lang="ja-JP" altLang="en-US" sz="2500"/>
              <a:t>組み合わせることにより、より</a:t>
            </a:r>
            <a:r>
              <a:rPr lang="ja-JP" altLang="en-US" sz="2500" b="1"/>
              <a:t>効率的</a:t>
            </a:r>
            <a:r>
              <a:rPr lang="ja-JP" altLang="en-US" sz="2500"/>
              <a:t>かつ</a:t>
            </a:r>
            <a:r>
              <a:rPr lang="ja-JP" altLang="en-US" sz="2500" b="1"/>
              <a:t>幅広い対象</a:t>
            </a:r>
            <a:r>
              <a:rPr lang="ja-JP" altLang="en-US" sz="2500"/>
              <a:t>に</a:t>
            </a:r>
            <a:br>
              <a:rPr lang="en-US" altLang="ja-JP" sz="2500" dirty="0"/>
            </a:br>
            <a:r>
              <a:rPr lang="ja-JP" altLang="en-US" sz="2500" b="1"/>
              <a:t>オンライン診療</a:t>
            </a:r>
            <a:r>
              <a:rPr lang="ja-JP" altLang="en-US" sz="2500"/>
              <a:t>を利用していただけるようになった。</a:t>
            </a:r>
            <a:endParaRPr lang="en-US" altLang="ja-JP" sz="2500" dirty="0"/>
          </a:p>
          <a:p>
            <a:pPr algn="ctr"/>
            <a:endParaRPr kumimoji="1" lang="en-US" altLang="ja-JP" sz="2400" dirty="0"/>
          </a:p>
          <a:p>
            <a:pPr algn="ctr"/>
            <a:r>
              <a:rPr kumimoji="1" lang="ja-JP" altLang="en-US" sz="2400" b="1"/>
              <a:t>がん診療</a:t>
            </a:r>
            <a:r>
              <a:rPr kumimoji="1" lang="ja-JP" altLang="en-US" sz="2400"/>
              <a:t>、</a:t>
            </a:r>
            <a:r>
              <a:rPr kumimoji="1" lang="ja-JP" altLang="en-US" sz="2400" b="1"/>
              <a:t>離島診療</a:t>
            </a:r>
            <a:r>
              <a:rPr kumimoji="1" lang="ja-JP" altLang="en-US" sz="2400"/>
              <a:t>、</a:t>
            </a:r>
            <a:r>
              <a:rPr kumimoji="1" lang="ja-JP" altLang="en-US" sz="2400" b="1"/>
              <a:t>複数医療機関との連携</a:t>
            </a:r>
            <a:r>
              <a:rPr kumimoji="1" lang="ja-JP" altLang="en-US" sz="2400"/>
              <a:t>など、</a:t>
            </a:r>
            <a:br>
              <a:rPr kumimoji="1" lang="en-US" altLang="ja-JP" sz="2400" dirty="0"/>
            </a:br>
            <a:r>
              <a:rPr lang="ja-JP" altLang="en-US" sz="2400"/>
              <a:t>地域に出向いてオンライン診療を応用することには、</a:t>
            </a:r>
            <a:br>
              <a:rPr lang="en-US" altLang="ja-JP" sz="2400" dirty="0"/>
            </a:br>
            <a:r>
              <a:rPr lang="ja-JP" altLang="en-US" sz="2400"/>
              <a:t>さまざまな活用方法の可能性が秘められている。</a:t>
            </a:r>
            <a:endParaRPr lang="en-US" altLang="ja-JP" sz="2400" dirty="0"/>
          </a:p>
          <a:p>
            <a:pPr algn="ctr"/>
            <a:endParaRPr kumimoji="1" lang="en-US" altLang="ja-JP" sz="2400" dirty="0"/>
          </a:p>
          <a:p>
            <a:pPr algn="ctr"/>
            <a:r>
              <a:rPr lang="ja-JP" altLang="en-US" sz="2400"/>
              <a:t>今後も</a:t>
            </a:r>
            <a:r>
              <a:rPr lang="ja-JP" altLang="en-US" sz="2400" b="1"/>
              <a:t>積極的に活動</a:t>
            </a:r>
            <a:r>
              <a:rPr lang="ja-JP" altLang="en-US" sz="2400"/>
              <a:t>をつづけ、さまざまな局面で</a:t>
            </a:r>
            <a:br>
              <a:rPr lang="en-US" altLang="ja-JP" sz="2400" dirty="0"/>
            </a:br>
            <a:r>
              <a:rPr lang="ja-JP" altLang="en-US" sz="2400" b="1"/>
              <a:t>フレキシブルに活用</a:t>
            </a:r>
            <a:r>
              <a:rPr lang="ja-JP" altLang="en-US" sz="2400"/>
              <a:t>していきたい。</a:t>
            </a:r>
            <a:endParaRPr kumimoji="1" lang="ja-JP" altLang="en-US" sz="2400"/>
          </a:p>
        </p:txBody>
      </p:sp>
    </p:spTree>
    <p:extLst>
      <p:ext uri="{BB962C8B-B14F-4D97-AF65-F5344CB8AC3E}">
        <p14:creationId xmlns:p14="http://schemas.microsoft.com/office/powerpoint/2010/main" val="2946830404"/>
      </p:ext>
    </p:extLst>
  </p:cSld>
  <p:clrMapOvr>
    <a:masterClrMapping/>
  </p:clrMapOvr>
</p:sld>
</file>

<file path=ppt/theme/theme1.xml><?xml version="1.0" encoding="utf-8"?>
<a:theme xmlns:a="http://schemas.openxmlformats.org/drawingml/2006/main" name="Office テーマ">
  <a:themeElements>
    <a:clrScheme name="Office テーマ">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テーマ">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テーマ">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游ゴシック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34295</TotalTime>
  <Words>2859</Words>
  <Application>Microsoft Macintosh PowerPoint</Application>
  <PresentationFormat>画面に合わせる (4:3)</PresentationFormat>
  <Paragraphs>276</Paragraphs>
  <Slides>19</Slides>
  <Notes>18</Notes>
  <HiddenSlides>0</HiddenSlides>
  <MMClips>0</MMClips>
  <ScaleCrop>false</ScaleCrop>
  <HeadingPairs>
    <vt:vector size="6" baseType="variant">
      <vt:variant>
        <vt:lpstr>使用されているフォント</vt:lpstr>
      </vt:variant>
      <vt:variant>
        <vt:i4>12</vt:i4>
      </vt:variant>
      <vt:variant>
        <vt:lpstr>テーマ</vt:lpstr>
      </vt:variant>
      <vt:variant>
        <vt:i4>1</vt:i4>
      </vt:variant>
      <vt:variant>
        <vt:lpstr>スライド タイトル</vt:lpstr>
      </vt:variant>
      <vt:variant>
        <vt:i4>19</vt:i4>
      </vt:variant>
    </vt:vector>
  </HeadingPairs>
  <TitlesOfParts>
    <vt:vector size="32" baseType="lpstr">
      <vt:lpstr>hanatotyoutyo</vt:lpstr>
      <vt:lpstr>Hiragino Kaku Gothic Pro W3</vt:lpstr>
      <vt:lpstr>Meiryo UI</vt:lpstr>
      <vt:lpstr>MS PGothic</vt:lpstr>
      <vt:lpstr>ヒラギノ角ゴ ProN</vt:lpstr>
      <vt:lpstr>メイリオ</vt:lpstr>
      <vt:lpstr>メイリオ</vt:lpstr>
      <vt:lpstr>游ゴシック</vt:lpstr>
      <vt:lpstr>Aptos</vt:lpstr>
      <vt:lpstr>Arial</vt:lpstr>
      <vt:lpstr>Calibri</vt:lpstr>
      <vt:lpstr>Helvetica Neue</vt:lpstr>
      <vt:lpstr>Office テーマ</vt:lpstr>
      <vt:lpstr>地域とシームレスに繋がる 未来志向の街づくり</vt:lpstr>
      <vt:lpstr>本日の内容</vt:lpstr>
      <vt:lpstr>本日の内容</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本日の内容</vt:lpstr>
      <vt:lpstr>Aさん　75歳　女性　口腔内多発扁平上皮癌</vt:lpstr>
      <vt:lpstr>ヘルスケアモビリティによる D (大学) to  P with  N + D (当院)</vt:lpstr>
      <vt:lpstr>本日の内容</vt:lpstr>
      <vt:lpstr>Bさん　81歳　女性　末期腎不全</vt:lpstr>
      <vt:lpstr>退院にむけての家族・多職種ミーティング</vt:lpstr>
      <vt:lpstr>退院後訪問 （コミュニティナース活動）</vt:lpstr>
      <vt:lpstr>支援者とのミーティング</vt:lpstr>
      <vt:lpstr>PowerPoint プレゼンテーション</vt:lpstr>
      <vt:lpstr>PowerPoint プレゼンテーション</vt:lpstr>
      <vt:lpstr>結　語</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地域とシームレスに繋がる 未来志向の街づくり</dc:title>
  <dc:creator>真維 竜野</dc:creator>
  <cp:lastModifiedBy>真維 竜野</cp:lastModifiedBy>
  <cp:revision>37</cp:revision>
  <dcterms:created xsi:type="dcterms:W3CDTF">2024-09-25T10:44:43Z</dcterms:created>
  <dcterms:modified xsi:type="dcterms:W3CDTF">2024-10-24T03:56:41Z</dcterms:modified>
</cp:coreProperties>
</file>